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tags/tag3.xml" ContentType="application/vnd.openxmlformats-officedocument.presentationml.tags+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138"/>
  </p:notesMasterIdLst>
  <p:handoutMasterIdLst>
    <p:handoutMasterId r:id="rId139"/>
  </p:handoutMasterIdLst>
  <p:sldIdLst>
    <p:sldId id="480" r:id="rId2"/>
    <p:sldId id="256" r:id="rId3"/>
    <p:sldId id="346" r:id="rId4"/>
    <p:sldId id="553" r:id="rId5"/>
    <p:sldId id="437" r:id="rId6"/>
    <p:sldId id="438" r:id="rId7"/>
    <p:sldId id="439" r:id="rId8"/>
    <p:sldId id="440" r:id="rId9"/>
    <p:sldId id="454" r:id="rId10"/>
    <p:sldId id="455" r:id="rId11"/>
    <p:sldId id="432" r:id="rId12"/>
    <p:sldId id="433" r:id="rId13"/>
    <p:sldId id="434" r:id="rId14"/>
    <p:sldId id="435" r:id="rId15"/>
    <p:sldId id="416" r:id="rId16"/>
    <p:sldId id="387" r:id="rId17"/>
    <p:sldId id="396" r:id="rId18"/>
    <p:sldId id="391" r:id="rId19"/>
    <p:sldId id="503" r:id="rId20"/>
    <p:sldId id="389" r:id="rId21"/>
    <p:sldId id="441" r:id="rId22"/>
    <p:sldId id="446" r:id="rId23"/>
    <p:sldId id="447" r:id="rId24"/>
    <p:sldId id="554" r:id="rId25"/>
    <p:sldId id="445" r:id="rId26"/>
    <p:sldId id="442" r:id="rId27"/>
    <p:sldId id="448" r:id="rId28"/>
    <p:sldId id="443" r:id="rId29"/>
    <p:sldId id="444" r:id="rId30"/>
    <p:sldId id="390" r:id="rId31"/>
    <p:sldId id="392" r:id="rId32"/>
    <p:sldId id="482" r:id="rId33"/>
    <p:sldId id="393" r:id="rId34"/>
    <p:sldId id="394" r:id="rId35"/>
    <p:sldId id="481" r:id="rId36"/>
    <p:sldId id="501" r:id="rId37"/>
    <p:sldId id="502" r:id="rId38"/>
    <p:sldId id="401" r:id="rId39"/>
    <p:sldId id="424" r:id="rId40"/>
    <p:sldId id="425" r:id="rId41"/>
    <p:sldId id="426" r:id="rId42"/>
    <p:sldId id="427" r:id="rId43"/>
    <p:sldId id="428" r:id="rId44"/>
    <p:sldId id="429" r:id="rId45"/>
    <p:sldId id="550" r:id="rId46"/>
    <p:sldId id="487" r:id="rId47"/>
    <p:sldId id="486" r:id="rId48"/>
    <p:sldId id="458" r:id="rId49"/>
    <p:sldId id="551" r:id="rId50"/>
    <p:sldId id="459" r:id="rId51"/>
    <p:sldId id="460" r:id="rId52"/>
    <p:sldId id="476" r:id="rId53"/>
    <p:sldId id="477" r:id="rId54"/>
    <p:sldId id="471" r:id="rId55"/>
    <p:sldId id="473" r:id="rId56"/>
    <p:sldId id="556" r:id="rId57"/>
    <p:sldId id="474" r:id="rId58"/>
    <p:sldId id="478" r:id="rId59"/>
    <p:sldId id="475" r:id="rId60"/>
    <p:sldId id="516" r:id="rId61"/>
    <p:sldId id="555" r:id="rId62"/>
    <p:sldId id="515" r:id="rId63"/>
    <p:sldId id="472" r:id="rId64"/>
    <p:sldId id="557" r:id="rId65"/>
    <p:sldId id="467" r:id="rId66"/>
    <p:sldId id="552" r:id="rId67"/>
    <p:sldId id="504" r:id="rId68"/>
    <p:sldId id="558" r:id="rId69"/>
    <p:sldId id="517" r:id="rId70"/>
    <p:sldId id="505" r:id="rId71"/>
    <p:sldId id="506" r:id="rId72"/>
    <p:sldId id="507" r:id="rId73"/>
    <p:sldId id="519" r:id="rId74"/>
    <p:sldId id="514" r:id="rId75"/>
    <p:sldId id="508" r:id="rId76"/>
    <p:sldId id="512" r:id="rId77"/>
    <p:sldId id="559" r:id="rId78"/>
    <p:sldId id="479" r:id="rId79"/>
    <p:sldId id="560" r:id="rId80"/>
    <p:sldId id="470" r:id="rId81"/>
    <p:sldId id="483" r:id="rId82"/>
    <p:sldId id="484" r:id="rId83"/>
    <p:sldId id="561" r:id="rId84"/>
    <p:sldId id="485" r:id="rId85"/>
    <p:sldId id="562" r:id="rId86"/>
    <p:sldId id="563" r:id="rId87"/>
    <p:sldId id="564" r:id="rId88"/>
    <p:sldId id="565" r:id="rId89"/>
    <p:sldId id="566" r:id="rId90"/>
    <p:sldId id="567" r:id="rId91"/>
    <p:sldId id="518" r:id="rId92"/>
    <p:sldId id="520" r:id="rId93"/>
    <p:sldId id="521" r:id="rId94"/>
    <p:sldId id="522" r:id="rId95"/>
    <p:sldId id="523" r:id="rId96"/>
    <p:sldId id="568" r:id="rId97"/>
    <p:sldId id="524" r:id="rId98"/>
    <p:sldId id="525" r:id="rId99"/>
    <p:sldId id="489" r:id="rId100"/>
    <p:sldId id="569" r:id="rId101"/>
    <p:sldId id="527" r:id="rId102"/>
    <p:sldId id="528" r:id="rId103"/>
    <p:sldId id="570" r:id="rId104"/>
    <p:sldId id="490" r:id="rId105"/>
    <p:sldId id="571" r:id="rId106"/>
    <p:sldId id="529" r:id="rId107"/>
    <p:sldId id="544" r:id="rId108"/>
    <p:sldId id="530" r:id="rId109"/>
    <p:sldId id="545" r:id="rId110"/>
    <p:sldId id="534" r:id="rId111"/>
    <p:sldId id="533" r:id="rId112"/>
    <p:sldId id="531" r:id="rId113"/>
    <p:sldId id="532" r:id="rId114"/>
    <p:sldId id="535" r:id="rId115"/>
    <p:sldId id="536" r:id="rId116"/>
    <p:sldId id="546" r:id="rId117"/>
    <p:sldId id="537" r:id="rId118"/>
    <p:sldId id="538" r:id="rId119"/>
    <p:sldId id="539" r:id="rId120"/>
    <p:sldId id="547" r:id="rId121"/>
    <p:sldId id="540" r:id="rId122"/>
    <p:sldId id="548" r:id="rId123"/>
    <p:sldId id="541" r:id="rId124"/>
    <p:sldId id="542" r:id="rId125"/>
    <p:sldId id="543" r:id="rId126"/>
    <p:sldId id="549" r:id="rId127"/>
    <p:sldId id="491" r:id="rId128"/>
    <p:sldId id="492" r:id="rId129"/>
    <p:sldId id="494" r:id="rId130"/>
    <p:sldId id="496" r:id="rId131"/>
    <p:sldId id="462" r:id="rId132"/>
    <p:sldId id="497" r:id="rId133"/>
    <p:sldId id="498" r:id="rId134"/>
    <p:sldId id="499" r:id="rId135"/>
    <p:sldId id="500" r:id="rId136"/>
    <p:sldId id="488" r:id="rId137"/>
  </p:sldIdLst>
  <p:sldSz cx="9144000" cy="6858000" type="screen4x3"/>
  <p:notesSz cx="6881813" cy="9296400"/>
  <p:custDataLst>
    <p:tags r:id="rId140"/>
  </p:custDataLst>
  <p:defaultTextStyle>
    <a:defPPr>
      <a:defRPr lang="en-US"/>
    </a:defPPr>
    <a:lvl1pPr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1pPr>
    <a:lvl2pPr marL="4572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2pPr>
    <a:lvl3pPr marL="9144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3pPr>
    <a:lvl4pPr marL="13716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4pPr>
    <a:lvl5pPr marL="1828800" algn="l" rtl="0" eaLnBrk="0" fontAlgn="base" hangingPunct="0">
      <a:spcBef>
        <a:spcPct val="0"/>
      </a:spcBef>
      <a:spcAft>
        <a:spcPct val="0"/>
      </a:spcAft>
      <a:defRPr sz="2800" kern="1200">
        <a:solidFill>
          <a:schemeClr val="tx1"/>
        </a:solidFill>
        <a:latin typeface="Verdana" panose="020B0604030504040204" pitchFamily="34" charset="0"/>
        <a:ea typeface="MS PGothic" panose="020B0600070205080204" pitchFamily="34" charset="-128"/>
        <a:cs typeface="+mn-cs"/>
      </a:defRPr>
    </a:lvl5pPr>
    <a:lvl6pPr marL="22860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6pPr>
    <a:lvl7pPr marL="27432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7pPr>
    <a:lvl8pPr marL="32004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8pPr>
    <a:lvl9pPr marL="3657600" algn="l" defTabSz="914400" rtl="0" eaLnBrk="1" latinLnBrk="0" hangingPunct="1">
      <a:defRPr sz="2800" kern="1200">
        <a:solidFill>
          <a:schemeClr val="tx1"/>
        </a:solidFill>
        <a:latin typeface="Verdana" panose="020B060403050404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796" userDrawn="1">
          <p15:clr>
            <a:srgbClr val="A4A3A4"/>
          </p15:clr>
        </p15:guide>
        <p15:guide id="2" pos="550" userDrawn="1">
          <p15:clr>
            <a:srgbClr val="A4A3A4"/>
          </p15:clr>
        </p15:guide>
      </p15:sldGuideLst>
    </p:ext>
    <p:ext uri="{2D200454-40CA-4A62-9FC3-DE9A4176ACB9}">
      <p15:notesGuideLst xmlns:p15="http://schemas.microsoft.com/office/powerpoint/2012/main">
        <p15:guide id="1" orient="horz" pos="2894">
          <p15:clr>
            <a:srgbClr val="A4A3A4"/>
          </p15:clr>
        </p15:guide>
        <p15:guide id="2" pos="216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66CCFF"/>
    <a:srgbClr val="A50021"/>
    <a:srgbClr val="CC0000"/>
    <a:srgbClr val="000099"/>
    <a:srgbClr val="C1FFFF"/>
    <a:srgbClr val="A7FFFF"/>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8" autoAdjust="0"/>
    <p:restoredTop sz="93963" autoAdjust="0"/>
  </p:normalViewPr>
  <p:slideViewPr>
    <p:cSldViewPr snapToGrid="0" showGuides="1">
      <p:cViewPr varScale="1">
        <p:scale>
          <a:sx n="99" d="100"/>
          <a:sy n="99" d="100"/>
        </p:scale>
        <p:origin x="608" y="48"/>
      </p:cViewPr>
      <p:guideLst>
        <p:guide orient="horz" pos="796"/>
        <p:guide pos="550"/>
      </p:guideLst>
    </p:cSldViewPr>
  </p:slideViewPr>
  <p:outlineViewPr>
    <p:cViewPr>
      <p:scale>
        <a:sx n="33" d="100"/>
        <a:sy n="33" d="100"/>
      </p:scale>
      <p:origin x="0" y="20154"/>
    </p:cViewPr>
    <p:sldLst>
      <p:sld r:id="rId1" collapse="1"/>
      <p:sld r:id="rId2" collapse="1"/>
    </p:sldLst>
  </p:outlineViewPr>
  <p:notesTextViewPr>
    <p:cViewPr>
      <p:scale>
        <a:sx n="100" d="100"/>
        <a:sy n="100" d="100"/>
      </p:scale>
      <p:origin x="0" y="0"/>
    </p:cViewPr>
  </p:notesTextViewPr>
  <p:sorterViewPr>
    <p:cViewPr>
      <p:scale>
        <a:sx n="66" d="100"/>
        <a:sy n="66" d="100"/>
      </p:scale>
      <p:origin x="0" y="5028"/>
    </p:cViewPr>
  </p:sorterViewPr>
  <p:notesViewPr>
    <p:cSldViewPr snapToGrid="0">
      <p:cViewPr varScale="1">
        <p:scale>
          <a:sx n="64" d="100"/>
          <a:sy n="64" d="100"/>
        </p:scale>
        <p:origin x="-1914" y="-84"/>
      </p:cViewPr>
      <p:guideLst>
        <p:guide orient="horz" pos="2894"/>
        <p:guide pos="216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_rels/viewProps.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466" name="Rectangle 2"/>
          <p:cNvSpPr>
            <a:spLocks noGrp="1" noChangeArrowheads="1"/>
          </p:cNvSpPr>
          <p:nvPr>
            <p:ph type="hdr" sz="quarter"/>
          </p:nvPr>
        </p:nvSpPr>
        <p:spPr bwMode="auto">
          <a:xfrm>
            <a:off x="0" y="0"/>
            <a:ext cx="2998788" cy="458788"/>
          </a:xfrm>
          <a:prstGeom prst="rect">
            <a:avLst/>
          </a:prstGeom>
          <a:noFill/>
          <a:ln w="9525">
            <a:noFill/>
            <a:miter lim="800000"/>
          </a:ln>
        </p:spPr>
        <p:txBody>
          <a:bodyPr vert="horz" wrap="none" lIns="90892" tIns="45445" rIns="90892" bIns="45445" numCol="1" anchor="ctr" anchorCtr="0" compatLnSpc="1"/>
          <a:lstStyle>
            <a:lvl1pPr defTabSz="908050">
              <a:defRPr sz="1200">
                <a:latin typeface="Helvetica" pitchFamily="34" charset="0"/>
              </a:defRPr>
            </a:lvl1pPr>
          </a:lstStyle>
          <a:p>
            <a:pPr>
              <a:defRPr/>
            </a:pPr>
            <a:endParaRPr lang="zh-CN" altLang="en-US"/>
          </a:p>
        </p:txBody>
      </p:sp>
      <p:sp>
        <p:nvSpPr>
          <p:cNvPr id="62467" name="Rectangle 3"/>
          <p:cNvSpPr>
            <a:spLocks noGrp="1" noChangeArrowheads="1"/>
          </p:cNvSpPr>
          <p:nvPr>
            <p:ph type="dt" sz="quarter" idx="1"/>
          </p:nvPr>
        </p:nvSpPr>
        <p:spPr bwMode="auto">
          <a:xfrm>
            <a:off x="3900488" y="0"/>
            <a:ext cx="3000375" cy="458788"/>
          </a:xfrm>
          <a:prstGeom prst="rect">
            <a:avLst/>
          </a:prstGeom>
          <a:noFill/>
          <a:ln w="9525">
            <a:noFill/>
            <a:miter lim="800000"/>
          </a:ln>
        </p:spPr>
        <p:txBody>
          <a:bodyPr vert="horz" wrap="none" lIns="90892" tIns="45445" rIns="90892" bIns="45445" numCol="1" anchor="ctr" anchorCtr="0" compatLnSpc="1"/>
          <a:lstStyle>
            <a:lvl1pPr algn="r" defTabSz="908050">
              <a:defRPr sz="1200">
                <a:latin typeface="Helvetica" pitchFamily="34" charset="0"/>
              </a:defRPr>
            </a:lvl1pPr>
          </a:lstStyle>
          <a:p>
            <a:pPr>
              <a:defRPr/>
            </a:pPr>
            <a:endParaRPr lang="zh-CN" altLang="en-US"/>
          </a:p>
        </p:txBody>
      </p:sp>
      <p:sp>
        <p:nvSpPr>
          <p:cNvPr id="62468" name="Rectangle 4"/>
          <p:cNvSpPr>
            <a:spLocks noGrp="1" noChangeArrowheads="1"/>
          </p:cNvSpPr>
          <p:nvPr>
            <p:ph type="ftr" sz="quarter" idx="2"/>
          </p:nvPr>
        </p:nvSpPr>
        <p:spPr bwMode="auto">
          <a:xfrm>
            <a:off x="0" y="8853488"/>
            <a:ext cx="2998788" cy="457200"/>
          </a:xfrm>
          <a:prstGeom prst="rect">
            <a:avLst/>
          </a:prstGeom>
          <a:noFill/>
          <a:ln w="9525">
            <a:noFill/>
            <a:miter lim="800000"/>
          </a:ln>
        </p:spPr>
        <p:txBody>
          <a:bodyPr vert="horz" wrap="none" lIns="90892" tIns="45445" rIns="90892" bIns="45445" numCol="1" anchor="b" anchorCtr="0" compatLnSpc="1"/>
          <a:lstStyle>
            <a:lvl1pPr defTabSz="908050">
              <a:defRPr sz="1200">
                <a:latin typeface="Helvetica" pitchFamily="34" charset="0"/>
              </a:defRPr>
            </a:lvl1pPr>
          </a:lstStyle>
          <a:p>
            <a:pPr>
              <a:defRPr/>
            </a:pPr>
            <a:endParaRPr lang="zh-CN" altLang="en-US"/>
          </a:p>
        </p:txBody>
      </p:sp>
      <p:sp>
        <p:nvSpPr>
          <p:cNvPr id="62469" name="Rectangle 5"/>
          <p:cNvSpPr>
            <a:spLocks noGrp="1" noChangeArrowheads="1"/>
          </p:cNvSpPr>
          <p:nvPr>
            <p:ph type="sldNum" sz="quarter" idx="3"/>
          </p:nvPr>
        </p:nvSpPr>
        <p:spPr bwMode="auto">
          <a:xfrm>
            <a:off x="3900488" y="8853488"/>
            <a:ext cx="3000375" cy="457200"/>
          </a:xfrm>
          <a:prstGeom prst="rect">
            <a:avLst/>
          </a:prstGeom>
          <a:noFill/>
          <a:ln w="9525">
            <a:noFill/>
            <a:miter lim="800000"/>
          </a:ln>
        </p:spPr>
        <p:txBody>
          <a:bodyPr vert="horz" wrap="none" lIns="90892" tIns="45445" rIns="90892" bIns="45445" numCol="1" anchor="b" anchorCtr="0" compatLnSpc="1"/>
          <a:lstStyle>
            <a:lvl1pPr algn="r" defTabSz="908050">
              <a:defRPr sz="1200">
                <a:latin typeface="Helvetica" pitchFamily="34" charset="0"/>
              </a:defRPr>
            </a:lvl1pPr>
          </a:lstStyle>
          <a:p>
            <a:pPr>
              <a:defRPr/>
            </a:pPr>
            <a:fld id="{8AA778AA-4C3E-4EFA-81E8-323E0356C8EC}" type="slidenum">
              <a:rPr lang="zh-CN" altLang="en-US"/>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27:25.645"/>
    </inkml:context>
    <inkml:brush xml:id="br0">
      <inkml:brushProperty name="width" value="0.05" units="cm"/>
      <inkml:brushProperty name="height" value="0.05" units="cm"/>
      <inkml:brushProperty name="color" value="#E71224"/>
    </inkml:brush>
  </inkml:definitions>
  <inkml:trace contextRef="#ctx0" brushRef="#br0">1 1560 24575,'0'0'0,"0"-1"0,0 0 0,0 1 0,0-1 0,1 0 0,-1 1 0,0-1 0,1 0 0,-1 1 0,0-1 0,1 1 0,-1-1 0,1 1 0,-1-1 0,1 1 0,-1-1 0,1 1 0,-1 0 0,1-1 0,0 1 0,-1 0 0,1-1 0,-1 1 0,1 0 0,0 0 0,-1-1 0,1 1 0,0 0 0,-1 0 0,1 0 0,0 0 0,-1 0 0,1 0 0,0 0 0,0 0 0,27 4 0,265 97 0,-26-6 0,339 43-654,-508-119 515,795 149-20,95-19-1338,-351-122 1297,2-26-285,370 12-457,-396 23 145,351 12 58,582-49 759,-1157-16 31,390-69-1,686-172-50,-232 5 1173,-1074 220-192,235-81-1,-302 82-733,195-74 1256,-196 67-1207,95-54 0,-37 2-288,221-176-1,-312 220-7,-3-4 0,-1-1 0,-3-3 0,-2-2 0,69-106 0,-42 30 0,-66 111 0,-1 0 0,-1 0 0,-1 0 0,6-35 0,1-15 228,-4 24-1024,4-68-1,-13 100-6029</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33:23.743"/>
    </inkml:context>
    <inkml:brush xml:id="br0">
      <inkml:brushProperty name="width" value="0.05" units="cm"/>
      <inkml:brushProperty name="height" value="0.05" units="cm"/>
      <inkml:brushProperty name="color" value="#E71224"/>
    </inkml:brush>
  </inkml:definitions>
  <inkml:trace contextRef="#ctx0" brushRef="#br0">1 1 24575,'3'2'0,"1"0"0,0 0 0,-1 1 0,1-1 0,-1 1 0,0 0 0,0 0 0,0 0 0,0 1 0,-1-1 0,1 1 0,2 5 0,2 2 0,170 286 0,-28 19 0,-139-289 0,-7-18 0,0 0 0,1-1 0,0 1 0,7 11 0,-9-19 0,-1 1 0,0 0 0,0-1 0,1 1 0,-1-1 0,1 1 0,0-1 0,-1 0 0,1 0 0,0 0 0,0 0 0,0 0 0,0 0 0,0 0 0,-1 0 0,2-1 0,-1 1 0,0-1 0,0 1 0,0-1 0,0 0 0,0 0 0,0 0 0,4-1 0,6-2 0,1-1 0,0 0 0,-1-1 0,0-1 0,0 0 0,-1 0 0,1-1 0,19-16 0,-12 9 0,309-241 337,50-35-2039,-351 272-5124</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 units="dev"/>
        </inkml:traceFormat>
        <inkml:channelProperties>
          <inkml:channelProperty channel="X" name="resolution" value="62.13592" units="1/cm"/>
          <inkml:channelProperty channel="Y" name="resolution" value="62.42775" units="1/cm"/>
          <inkml:channelProperty channel="T" name="resolution" value="1" units="1/dev"/>
        </inkml:channelProperties>
      </inkml:inkSource>
      <inkml:timestamp xml:id="ts0" timeString="2022-04-11T02:03:11"/>
    </inkml:context>
    <inkml:brush xml:id="br0">
      <inkml:brushProperty name="width" value="0.05292" units="cm"/>
      <inkml:brushProperty name="height" value="0.05292" units="cm"/>
      <inkml:brushProperty name="color" value="#FF0000"/>
    </inkml:brush>
  </inkml:definitions>
  <inkml:trace contextRef="#ctx0" brushRef="#br0">6809 5168 0,'18'0'16,"-1"0"0,1 0-16,-18 18 0,18-18 0,-1 0 0,1 0 15,-1 0-15,1 17 0,0-17 0,-1 0 0,1 0 0,0 18 0,70-18 16,-71 0-16,1 0 0,0 0 0,-1 0 0,1 0 0,0 0 0,-1 0 0,1 0 0,105 18 15,-105-18-15,17 0 0,-17 0 0,0 0 0,-1 0 0,1 0 0,-1 0 0,1 0 0,35 0 16,0 0-16,18 0 0,-54 0 0,1 0 0,-1 0 0,19 0 16,-1 0-16,53 0 0,-70 0 0,17 0 15,36 0-15,35 0 16,-89 0-16,1 0 0,-1 0 0,1 0 0,0 0 0,-1 0 16,1 0-16,17 0 0,1 0 0,-19 0 0,1 0 0,-1 0 0,1 0 15,0 0-15,17 0 0,0 0 0,-17 0 0,0 0 0,-1 0 0,1 0 0,-1 0 16,1 0-16,0 0 0,17 0 0,0 0 0,1 0 15,-19 0-15,1 0 0,-1 0 0,19 0 0,-19 0 16,19 0-16,-19 0 0,54 0 16,-53 0-16,-1 0 0,54 17 0,-54-17 0,1 0 15,0 0-15,-1 0 0,1 0 0,0 0 0,34 0 16,-34 0-16,0 0 0,-1 0 0,1 0 0,17 0 16,-17 0-16,0 0 0,-1 0 0,36 18 15,-18-18-15,-17 0 0,0 0 0,35 18 16,-36-18-16,1 0 0,0 0 0,34 0 15,-34 0-15,0 0 0,-1 0 0,1 0 0,0 0 0,-1 0 0,54 17 16,-18-17-16,-36 0 0,1 0 0,0 0 0,-1 0 16,36 0-16,-35 0 0,-1 0 0,1 0 0,0 0 0,-1 0 0,19 0 15,-19 0-15,1 0 0,0 0 0,-1 0 16,1 0-16,0 0 0,52 0 0,-52 0 0,-1 0 0,54 0 16,-53 18-16,17-18 0,-18 0 0,19 0 0,-19 0 15,19 0-15,-19 0 0,1 0 0,17 0 0,-17 0 0,0 0 0,-1 0 0,1 0 16,-1 0-16,19 0 0,-19 0 0,1 0 15,0 0-15,-1 0 0,1 0 0,0 0 0,52 0 16,-52 0-16,-1 0 0,1 0 0,35 0 0,-35 0 16,-1 0-16,18-18 0,-17 18 15,-18-17-15,18 17 0,-1 0 0,1 0 0,0-18 16,-1 18-16,1 0 0,0 0 0,-1-18 16,1 18-16,-1-17 0,1 17 15,0 0-15,-1-18 16,1 18-16,0 0 0,-1 0 15,1 0-15,0-18 0,-1 18 0,1-17 0,0 17 0,-1 0 16,1 0-16,-18-18 0,17 1 0,1 17 16,0-18-16,-18 0 0,17 1 15,-17-1-15,0 0 0,18 1 0,-18-1 0,18 18 0,-18-18 16,17 1-16,-17-18 0,0 17 0,18 18 0,0 0 16,-18-18-16,17 1 0,18-36 0,-35 35 0,0 0 15,18 1-15,-18-19 0,0 19 0,0-1 16,0 1-16,0-19 0,0 19 15,0-1-15,0 0 0,0 1 32,-18 17-32,1 0 15,17-18-15,-18 18 0,1 0 0,17-18 0,-18 18 0,-35-35 16,35 35-16,1 0 0,-1 0 0,-17-35 16,17 35-16,-17-18 0,0-17 15,-18 17-15,35 18 0,0 0 0,-35-17 16,36-1-16,-1 0 0,1 18 0,-89-52 15,88 52-15,0 0 0,1 0 16,-36-18-16,-18 0 0,36 1 0,17 17 0,1 0 0,17-18 16,-35 18-16,-18 0 0,17-18 0,1 18 0,17-17 0,-70 17 15,53 0-15,17 0 0,1 0 0,-1 0 0,0 0 0,1 0 0,-1 0 0,0 0 0,1 0 16,-54 0-16,54 0 0,-1 0 0,0 0 0,1 0 0,-1 0 16,0 0-16,-17 0 0,18 0 0,-1 0 0,0 0 15,1 0-15,-1 0 0,0 0 0,1 0 0,-19 0 0,19 0 0,-1 0 16,0 0-16,1-18 0,-36 18 0,-53-18 0,53 1 15,36 17-15,-19 0 0,19 0 0,-19-18 0,1 18 16,17 0-16,-52 0 0,52 0 0,1 0 0,-72 0 16,72 0-16,-1 0 0,-35 0 0,18 0 15,17 0-15,1 0 0,-1 0 0,-17 0 0,17 0 16,0 0-16,1 0 0,-1 0 0,-17-17 16,17 17-16,1 0 0,-1 0 0,18-18 0,-18 18 0,-17 0 0,0 0 15,0 0-15,17 0 0,0 0 0,1 0 0,-1 0 0,0 0 16,1 0-16,-19 0 0,19 0 0,-1 0 15,0 0-15,1 0 0,-1 0 0,1 0 0,-1 0 16,0 0-16,1 0 0,-1 0 0,0 0 0,1 0 16,-54 0-16,54 0 0,-1 0 0,0 0 15,1 0-15,-1 0 0,0 0 0,1 0 0,-1 0 0,0 0 0,1 0 0,-18 0 16,-36 0-16,36 0 16,-1 0-16,19 0 0,-1 0 0,1 0 0,-1 0 0,0 0 15,1 0-15,-1 0 0,0 18 0,1-18 0,-1 0 0,-17 0 16,17 0-16,0 0 0,-17 0 0,0 17 0,17-17 0,1 0 0,-1 0 15,0 0-15,1 0 0,17 18 0,-106-18 0,88 0 0,1 0 16,-1 0-16,0 17 0,1-17 0,-1 0 0,-53 18 16,54-18-16,-1 0 0,-17 0 0,17 0 15,1 0-15,-1 0 0,18 18 0,-18-18 0,-17 0 16,17 0-16,1 0 0,-1 0 0,1 0 16,-1 0-16,0 0 0,1 0 0,-1 0 0,0 0 0,1 0 15,-1 0-15,0 0 16,1 0-16,-1 0 0,1 0 15,17 17-15,-18-17 0,0 0 0,1 0 0,-1 0 0,0 0 0,1 0 16,17 18-16,-36-18 0,19 0 0,-1 0 0,18 18 0,-17-18 16,-1 0-16,0 0 0,1 17 0,-1-17 0,0 0 0,1 0 0,17 18 15,-18-18-15,0 0 0,1 0 0,-1 0 0,0 0 0,18 18 16,-17-18-16,17 17 0,-18-17 0,1 0 0,-1 18 16,0-18-16,1 0 0,-1 17 15,18 1-15,-18-18 0,1 0 0,17 18 16,-18-18-16,0 0 15,18 17 1,0 1 0,0 0-16,-17-18 0,17 17 0,0 1 0,-18-18 0,18 18 15,0-1-15,0 1 16,0-1-16,0 1 0,0 0 0,0-1 16,0 1-16,0 0 0,0 17 0,0-17 0,0-1 15,0 18-15,-17-35 0,17 18 0,0 0 0,0-1 16,0 1-16,0 0 0,0-1 15,0 1-15,0 0 16,0-1 0,17-17-16,1 0 0,-18 18 15,17-18-15,1 0 16,0 35 0,-1-35-16,-17 18 0,18-18 46,0 0-14,-18 17-32,17-17 0,-17 18 0,18-18 15,0 0-15,-18 18 16,17-18-16,-17 17 16,18-17-1,-18 18-15,17-18 0,1 18 0,0-1 0,17 1 16,-35 0-16,18-1 15,-1-17-15,-17 18 0,0-1 0,18-17 16</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27:27.077"/>
    </inkml:context>
    <inkml:brush xml:id="br0">
      <inkml:brushProperty name="width" value="0.05" units="cm"/>
      <inkml:brushProperty name="height" value="0.05" units="cm"/>
      <inkml:brushProperty name="color" value="#E71224"/>
    </inkml:brush>
  </inkml:definitions>
  <inkml:trace contextRef="#ctx0" brushRef="#br0">352 178 24575,'-10'7'0,"0"0"0,1 0 0,-1 1 0,1 0 0,1 0 0,0 1 0,0 1 0,-8 11 0,0-1 0,-71 82 0,-64 86 0,141-173 0,15-19 0,18-25 0,10-13 0,-2-2 0,-1-1 0,-3-1 0,36-84 0,-55 113 0,0 1 0,2 0 0,-1 0 0,2 1 0,0 0 0,1 1 0,27-24 0,-24 22 0,6-8 0,15-15 0,-33 36 0,0 1 0,-1 0 0,1 0 0,0 0 0,0 0 0,0 1 0,0-1 0,0 1 0,1 0 0,-1-1 0,0 2 0,5-2 0,-7 2 0,1 0 0,0 0 0,0 1 0,0-1 0,-1 0 0,1 1 0,0-1 0,0 1 0,-1 0 0,1-1 0,0 1 0,-1 0 0,1 0 0,-1 0 0,1 0 0,-1 1 0,1-1 0,-1 0 0,0 0 0,0 1 0,0-1 0,2 3 0,3 5 0,-1 0 0,8 19 0,-8-17 0,94 245 0,11 24 0,-57-167-1365,-34-68-5461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27:57.141"/>
    </inkml:context>
    <inkml:brush xml:id="br0">
      <inkml:brushProperty name="width" value="0.05" units="cm"/>
      <inkml:brushProperty name="height" value="0.05" units="cm"/>
      <inkml:brushProperty name="color" value="#E71224"/>
    </inkml:brush>
  </inkml:definitions>
  <inkml:trace contextRef="#ctx0" brushRef="#br0">445 0 24575,'-2'1'0,"-1"1"0,0-1 0,1 0 0,-1 1 0,1 0 0,0-1 0,-1 1 0,1 0 0,0 0 0,0 0 0,0 1 0,0-1 0,1 0 0,-3 5 0,-3 1 0,-29 42 0,2 1 0,-29 59 0,27-47 0,7-13 0,-33 59 0,53-89 0,1 0 0,0 0 0,-8 41 0,7-5 0,3 1 0,3 0 0,6 105 0,-3-159 0,1-1 0,-1 1 0,1 0 0,-1 0 0,1-1 0,0 1 0,0-1 0,0 1 0,0-1 0,1 1 0,-1-1 0,1 0 0,-1 1 0,1-1 0,0 0 0,0 0 0,0 0 0,0-1 0,0 1 0,0 0 0,0-1 0,1 1 0,-1-1 0,1 0 0,-1 0 0,1 0 0,-1 0 0,1 0 0,5 1 0,6 0 0,0-1 0,0 0 0,1 0 0,21-3 0,-17 1 0,-12 0 0,0 1 0,0-1 0,0 0 0,-1 0 0,1-1 0,0 0 0,-1 0 0,1-1 0,-1 0 0,0 0 0,0 0 0,0-1 0,0 0 0,0 0 0,-1 0 0,0-1 0,0 0 0,0 0 0,-1 0 0,1 0 0,-1-1 0,0 0 0,-1 0 0,0 0 0,0 0 0,0-1 0,0 1 0,2-13 0,1-6 0,0 0 0,-2-1 0,-1 1 0,-1-1 0,-4-51 0,2 75 0,0-1 0,-1 1 0,1-1 0,-1 1 0,0 0 0,0-1 0,0 1 0,0 0 0,0 0 0,-1 0 0,1-1 0,-1 1 0,1 0 0,-1 1 0,0-1 0,1 0 0,-4-2 0,0 1 0,0 0 0,0 0 0,0 1 0,0-1 0,-1 1 0,1 0 0,-8-1 0,-7-1 0,1 2 0,-1 0 0,-28 1 0,-19 1 0,-77 3 0,124 0-1365,3 1-5461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28:01.101"/>
    </inkml:context>
    <inkml:brush xml:id="br0">
      <inkml:brushProperty name="width" value="0.05" units="cm"/>
      <inkml:brushProperty name="height" value="0.05" units="cm"/>
      <inkml:brushProperty name="color" value="#E71224"/>
    </inkml:brush>
  </inkml:definitions>
  <inkml:trace contextRef="#ctx0" brushRef="#br0">9236 4407 24575,'0'0'0,"1"0"0,-1 0 0,0 0 0,0 0 0,1 0 0,-1 0 0,0 0 0,1 0 0,-1 0 0,0 0 0,0 0 0,1 0 0,-1 0 0,0 0 0,0 0 0,1 1 0,-1-1 0,0 0 0,0 0 0,0 0 0,1 0 0,-1 1 0,0-1 0,0 0 0,0 0 0,1 0 0,-1 1 0,0-1 0,0 0 0,0 0 0,0 0 0,0 1 0,0-1 0,0 0 0,1 0 0,-1 1 0,0-1 0,-4 12 0,-13 10 0,-9-1 0,-1 0 0,-1-2 0,-54 29 0,70-41 0,-503 230-4,355-169-112,-67 29-33,-250 110-159,11 23 163,391-189 145,-1-4 0,-2-3 0,-1-3 0,-122 30 0,-682 105 680,729-141-638,-521 76-42,556-85 0,-164 15 0,-358-8 0,501-22 0,-261-9 0,330 3 0,-1-4 0,1-3 0,-104-31 0,132 28 0,0-2 0,1-2 0,1-2 0,1-1 0,-37-29 0,26 13 0,3-2 0,1-2 0,-47-54 0,17 3 0,4-4 0,4-3 0,-74-145 0,-61-168 0,-32-57 0,12 59 0,27-15 0,-142-414 0,133 269-562,102 268 346,-190-702 216,278 934 0,9 35 0,-1 1 0,-2 0 0,-17-39 0,27 73 6,-1-1 0,1 0-1,-1 1 1,0-1-1,0 1 1,0-1 0,1 1-1,-1-1 1,0 1 0,-1 0-1,1 0 1,0-1-1,0 1 1,0 0 0,-1 0-1,1 0 1,-1 0-1,1 0 1,-1 1 0,-1-2-1,2 2 7,0 1-1,0-1 0,0 0 1,0 0-1,0 1 1,0-1-1,0 1 0,0-1 1,0 1-1,0-1 0,0 1 1,1-1-1,-1 1 0,0 0 1,0-1-1,0 1 1,1 0-1,-1 0 0,0 0 1,1 0-1,-1-1 0,0 3 1,-5 9 87,1 0 1,0 0-1,-5 22 1,9-32-100,-126 585 0,99-439 0,26-129 0,1-16 0,1 0 0,0 1 0,-1-1 0,0 1 0,1-1 0,-1 0 0,-1 0 0,1 1 0,0-1 0,-4 5 0,5-8 0,0 0 0,0 0 0,0 0 0,-1 0 0,1 0 0,0 0 0,0 0 0,0 0 0,0 0 0,0 0 0,-1 0 0,1 0 0,0 0 0,0-1 0,0 1 0,0 0 0,0 0 0,-1 0 0,1 0 0,0 0 0,0 0 0,0 0 0,0 0 0,0-1 0,0 1 0,0 0 0,0 0 0,-1 0 0,1 0 0,0 0 0,0 0 0,0-1 0,0 1 0,0 0 0,0 0 0,0 0 0,0 0 0,0-1 0,0 1 0,0 0 0,0 0 0,0 0 0,0 0 0,0 0 0,0-1 0,0 1 0,0 0 0,0 0 0,0 0 0,1 0 0,-1 0 0,0-1 0,-3-36 0,1 0 0,2 0 0,9-64 0,4 34 0,3 0 0,46-121 0,14-53 0,-71 213 0,-2 1 0,-1 0 0,-3-49 0,0 52 0,0 0 0,2 0 0,1 0 0,1 0 0,7-29 0,-9 49 0,0 0 0,1 0 0,-1 0 0,1 0 0,0 1 0,0-1 0,0 1 0,4-4 0,-6 6 0,1 0 0,0 0 0,0 0 0,0 0 0,0 0 0,0 1 0,0-1 0,1 0 0,-1 1 0,0-1 0,0 1 0,0-1 0,1 1 0,-1 0 0,0 0 0,0-1 0,1 1 0,-1 0 0,0 0 0,0 0 0,1 0 0,-1 0 0,0 1 0,1-1 0,-1 0 0,0 1 0,0-1 0,0 0 0,3 2 0,2 2 0,1 0 0,-1 0 0,0 0 0,-1 1 0,1 0 0,8 9 0,30 42 0,-23-29 0,20 30 0,54 101 0,-36-57 0,-41-74 0,34 38 0,-32-40 0,30 44 0,-5 3 0,65 118 0,-93-160-1365,-1-5-5461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31:57.973"/>
    </inkml:context>
    <inkml:brush xml:id="br0">
      <inkml:brushProperty name="width" value="0.05" units="cm"/>
      <inkml:brushProperty name="height" value="0.05" units="cm"/>
      <inkml:brushProperty name="color" value="#E71224"/>
    </inkml:brush>
  </inkml:definitions>
  <inkml:trace contextRef="#ctx0" brushRef="#br0">1 0 24575,'1'1'0,"1"0"0,-1 0 0,0 1 0,1-1 0,-1 0 0,0 0 0,0 0 0,0 1 0,0-1 0,0 1 0,0-1 0,0 1 0,-1-1 0,1 1 0,0-1 0,0 4 0,5 16 0,-1 1 0,-1-1 0,-2 1 0,0 0 0,-1 0 0,-2 25 0,1-8 0,0 431 0,-1-193 0,1-263 0,0-10 0,-1 1 0,1 0 0,1 0 0,-1 0 0,1 0 0,-1-1 0,3 8 0,-3-12 0,1 1 0,-1-1 0,0 0 0,0 0 0,0 1 0,0-1 0,0 0 0,0 0 0,1 0 0,-1 1 0,0-1 0,0 0 0,0 0 0,1 0 0,-1 1 0,0-1 0,0 0 0,0 0 0,1 0 0,-1 0 0,0 0 0,0 1 0,1-1 0,-1 0 0,0 0 0,1 0 0,-1 0 0,0 0 0,0 0 0,1 0 0,-1 0 0,0 0 0,0 0 0,1 0 0,-1 0 0,0 0 0,0 0 0,1-1 0,-1 1 0,0 0 0,0 0 0,1 0 0,-1 0 0,0 0 0,0 0 0,1-1 0,-1 1 0,0 0 0,11-14 0,5-21-1365,0-7-5461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31:58.682"/>
    </inkml:context>
    <inkml:brush xml:id="br0">
      <inkml:brushProperty name="width" value="0.05" units="cm"/>
      <inkml:brushProperty name="height" value="0.05" units="cm"/>
      <inkml:brushProperty name="color" value="#E71224"/>
    </inkml:brush>
  </inkml:definitions>
  <inkml:trace contextRef="#ctx0" brushRef="#br0">15 1 24575,'0'1190'0,"0"-1188"12,0 2-137,0-1 0,0 0 0,0 0-1,0 0 1,-1 0 0,1 0 0,-1 0 0,0 0-1,0 0 1,-2 4 0,-4 2-6701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31:59.886"/>
    </inkml:context>
    <inkml:brush xml:id="br0">
      <inkml:brushProperty name="width" value="0.05" units="cm"/>
      <inkml:brushProperty name="height" value="0.05" units="cm"/>
      <inkml:brushProperty name="color" value="#E71224"/>
    </inkml:brush>
  </inkml:definitions>
  <inkml:trace contextRef="#ctx0" brushRef="#br0">1 97 24575,'5'0'0,"-1"1"0,1 0 0,0 1 0,-1-1 0,1 1 0,-1 0 0,1 0 0,-1 0 0,0 1 0,0-1 0,4 4 0,0-1 0,12 9 0,-2 0 0,0 2 0,0 0 0,17 21 0,59 81 0,-72-88 0,403 576 0,-400-565 0,56 82 0,-78-118 0,0-1 0,1 0 0,-1 0 0,1 0 0,0 0 0,0 0 0,6 3 0,-9-6 0,1-1 0,0 1 0,-1 0 0,1-1 0,0 1 0,0-1 0,-1 1 0,1-1 0,0 0 0,0 0 0,0 0 0,0 0 0,0 0 0,-1 0 0,1 0 0,0-1 0,0 1 0,0-1 0,-1 1 0,1-1 0,0 0 0,-1 1 0,1-1 0,2-2 0,10-7 0,-1-1 0,-1 0 0,0-1 0,17-21 0,-9 10 0,310-394 321,-28-25-1048,-201 290-232,-59 90-5867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33:21.319"/>
    </inkml:context>
    <inkml:brush xml:id="br0">
      <inkml:brushProperty name="width" value="0.05" units="cm"/>
      <inkml:brushProperty name="height" value="0.05" units="cm"/>
      <inkml:brushProperty name="color" value="#E71224"/>
    </inkml:brush>
  </inkml:definitions>
  <inkml:trace contextRef="#ctx0" brushRef="#br0">88 1 24575,'0'6'0,"-3"20"0,-1 12 0,-2 24 0,-7 16 0,-2 4 0,3 4 0,3-1 0,3-3 0,3-6 0,1-6 0,2-10 0,0-12 0,-3-11 0,0-15 0,-1-17 0,2-21 0,0-9-8191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6-18T18:33:22.482"/>
    </inkml:context>
    <inkml:brush xml:id="br0">
      <inkml:brushProperty name="width" value="0.05" units="cm"/>
      <inkml:brushProperty name="height" value="0.05" units="cm"/>
      <inkml:brushProperty name="color" value="#E71224"/>
    </inkml:brush>
  </inkml:definitions>
  <inkml:trace contextRef="#ctx0" brushRef="#br0">121 1 24575,'1'177'0,"-9"321"0,2-427 0,-15 72 0,20-136 49,-1 0 0,-1 1 0,1-1-1,-1 0 1,0-1 0,-5 9 0,7-13-121,0 0 1,-1 0 0,1-1 0,0 1 0,-1 0 0,1 0 0,-1-1 0,0 1 0,0-1-1,1 0 1,-1 1 0,0-1 0,0 0 0,0 0 0,0 0 0,-1 0 0,1-1 0,0 1 0,0 0-1,0-1 1,-1 0 0,1 1 0,-5-1 0,-9-4-6755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2998788" cy="458788"/>
          </a:xfrm>
          <a:prstGeom prst="rect">
            <a:avLst/>
          </a:prstGeom>
          <a:noFill/>
          <a:ln w="9525">
            <a:noFill/>
            <a:miter lim="800000"/>
          </a:ln>
        </p:spPr>
        <p:txBody>
          <a:bodyPr vert="horz" wrap="none" lIns="90892" tIns="45445" rIns="90892" bIns="45445" numCol="1" anchor="ctr" anchorCtr="0" compatLnSpc="1"/>
          <a:lstStyle>
            <a:lvl1pPr defTabSz="908050">
              <a:defRPr sz="1200">
                <a:latin typeface="Helvetica" pitchFamily="34" charset="0"/>
              </a:defRPr>
            </a:lvl1pPr>
          </a:lstStyle>
          <a:p>
            <a:pPr>
              <a:defRPr/>
            </a:pPr>
            <a:endParaRPr lang="zh-CN" altLang="en-US"/>
          </a:p>
        </p:txBody>
      </p:sp>
      <p:sp>
        <p:nvSpPr>
          <p:cNvPr id="74755" name="Rectangle 3"/>
          <p:cNvSpPr>
            <a:spLocks noGrp="1" noChangeArrowheads="1"/>
          </p:cNvSpPr>
          <p:nvPr>
            <p:ph type="dt" idx="1"/>
          </p:nvPr>
        </p:nvSpPr>
        <p:spPr bwMode="auto">
          <a:xfrm>
            <a:off x="3900488" y="0"/>
            <a:ext cx="3000375" cy="458788"/>
          </a:xfrm>
          <a:prstGeom prst="rect">
            <a:avLst/>
          </a:prstGeom>
          <a:noFill/>
          <a:ln w="9525">
            <a:noFill/>
            <a:miter lim="800000"/>
          </a:ln>
        </p:spPr>
        <p:txBody>
          <a:bodyPr vert="horz" wrap="none" lIns="90892" tIns="45445" rIns="90892" bIns="45445" numCol="1" anchor="ctr" anchorCtr="0" compatLnSpc="1"/>
          <a:lstStyle>
            <a:lvl1pPr algn="r" defTabSz="908050">
              <a:defRPr sz="1200">
                <a:latin typeface="Helvetica" pitchFamily="34" charset="0"/>
              </a:defRPr>
            </a:lvl1pPr>
          </a:lstStyle>
          <a:p>
            <a:pPr>
              <a:defRPr/>
            </a:pPr>
            <a:endParaRPr lang="zh-CN" altLang="en-US"/>
          </a:p>
        </p:txBody>
      </p:sp>
      <p:sp>
        <p:nvSpPr>
          <p:cNvPr id="55300" name="Rectangle 4"/>
          <p:cNvSpPr>
            <a:spLocks noGrp="1" noRot="1" noChangeAspect="1" noChangeArrowheads="1" noTextEdit="1"/>
          </p:cNvSpPr>
          <p:nvPr>
            <p:ph type="sldImg" idx="2"/>
          </p:nvPr>
        </p:nvSpPr>
        <p:spPr bwMode="auto">
          <a:xfrm>
            <a:off x="1073150" y="688975"/>
            <a:ext cx="4678363" cy="35083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74757" name="Rectangle 5"/>
          <p:cNvSpPr>
            <a:spLocks noGrp="1" noChangeArrowheads="1"/>
          </p:cNvSpPr>
          <p:nvPr>
            <p:ph type="body" sz="quarter" idx="3"/>
          </p:nvPr>
        </p:nvSpPr>
        <p:spPr bwMode="auto">
          <a:xfrm>
            <a:off x="900113" y="4427538"/>
            <a:ext cx="5100637" cy="4195762"/>
          </a:xfrm>
          <a:prstGeom prst="rect">
            <a:avLst/>
          </a:prstGeom>
          <a:noFill/>
          <a:ln w="9525">
            <a:noFill/>
            <a:miter lim="800000"/>
          </a:ln>
        </p:spPr>
        <p:txBody>
          <a:bodyPr vert="horz" wrap="none" lIns="90892" tIns="45445" rIns="90892" bIns="45445" numCol="1" anchor="ctr"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74758" name="Rectangle 6"/>
          <p:cNvSpPr>
            <a:spLocks noGrp="1" noChangeArrowheads="1"/>
          </p:cNvSpPr>
          <p:nvPr>
            <p:ph type="ftr" sz="quarter" idx="4"/>
          </p:nvPr>
        </p:nvSpPr>
        <p:spPr bwMode="auto">
          <a:xfrm>
            <a:off x="0" y="8853488"/>
            <a:ext cx="2998788" cy="457200"/>
          </a:xfrm>
          <a:prstGeom prst="rect">
            <a:avLst/>
          </a:prstGeom>
          <a:noFill/>
          <a:ln w="9525">
            <a:noFill/>
            <a:miter lim="800000"/>
          </a:ln>
        </p:spPr>
        <p:txBody>
          <a:bodyPr vert="horz" wrap="none" lIns="90892" tIns="45445" rIns="90892" bIns="45445" numCol="1" anchor="b" anchorCtr="0" compatLnSpc="1"/>
          <a:lstStyle>
            <a:lvl1pPr defTabSz="908050">
              <a:defRPr sz="1200">
                <a:latin typeface="Helvetica" pitchFamily="34" charset="0"/>
              </a:defRPr>
            </a:lvl1pPr>
          </a:lstStyle>
          <a:p>
            <a:pPr>
              <a:defRPr/>
            </a:pPr>
            <a:endParaRPr lang="zh-CN" altLang="en-US"/>
          </a:p>
        </p:txBody>
      </p:sp>
      <p:sp>
        <p:nvSpPr>
          <p:cNvPr id="74759" name="Rectangle 7"/>
          <p:cNvSpPr>
            <a:spLocks noGrp="1" noChangeArrowheads="1"/>
          </p:cNvSpPr>
          <p:nvPr>
            <p:ph type="sldNum" sz="quarter" idx="5"/>
          </p:nvPr>
        </p:nvSpPr>
        <p:spPr bwMode="auto">
          <a:xfrm>
            <a:off x="3900488" y="8853488"/>
            <a:ext cx="3000375" cy="457200"/>
          </a:xfrm>
          <a:prstGeom prst="rect">
            <a:avLst/>
          </a:prstGeom>
          <a:noFill/>
          <a:ln w="9525">
            <a:noFill/>
            <a:miter lim="800000"/>
          </a:ln>
        </p:spPr>
        <p:txBody>
          <a:bodyPr vert="horz" wrap="none" lIns="90892" tIns="45445" rIns="90892" bIns="45445" numCol="1" anchor="b" anchorCtr="0" compatLnSpc="1"/>
          <a:lstStyle>
            <a:lvl1pPr algn="r" defTabSz="908050">
              <a:defRPr sz="1200">
                <a:latin typeface="Helvetica" pitchFamily="34" charset="0"/>
              </a:defRPr>
            </a:lvl1pPr>
          </a:lstStyle>
          <a:p>
            <a:pPr>
              <a:defRPr/>
            </a:pPr>
            <a:fld id="{D68D0066-93DA-4962-A731-1D91389310A5}" type="slidenum">
              <a:rPr lang="zh-CN" altLang="en-US"/>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S PGothic" panose="020B0600070205080204" pitchFamily="34" charset="-128"/>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www.baidu.com/s?wd=WINDOWS%E7%A8%8B%E5%BA%8F&amp;tn=SE_PcZhidaonwhc_ngpagmjz&amp;rsv_dl=gh_pc_zhidao" TargetMode="External"/><Relationship Id="rId3" Type="http://schemas.openxmlformats.org/officeDocument/2006/relationships/hyperlink" Target="https://www.baidu.com/s?wd=%E6%96%87%E4%BB%B6%E5%8F%A5%E6%9F%84&amp;tn=SE_PcZhidaonwhc_ngpagmjz&amp;rsv_dl=gh_pc_zhidao" TargetMode="External"/><Relationship Id="rId7" Type="http://schemas.openxmlformats.org/officeDocument/2006/relationships/hyperlink" Target="https://www.baidu.com/s?wd=Windows%E6%93%8D%E4%BD%9C%E7%B3%BB%E7%BB%9F&amp;tn=SE_PcZhidaonwhc_ngpagmjz&amp;rsv_dl=gh_pc_zhidao"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www.baidu.com/s?wd=%E8%99%9A%E6%8B%9F%E5%86%85%E5%AD%98&amp;tn=SE_PcZhidaonwhc_ngpagmjz&amp;rsv_dl=gh_pc_zhidao" TargetMode="External"/><Relationship Id="rId5" Type="http://schemas.openxmlformats.org/officeDocument/2006/relationships/hyperlink" Target="https://www.baidu.com/s?wd=%E5%86%85%E5%AD%98%E5%9C%B0%E5%9D%80&amp;tn=SE_PcZhidaonwhc_ngpagmjz&amp;rsv_dl=gh_pc_zhidao" TargetMode="External"/><Relationship Id="rId4" Type="http://schemas.openxmlformats.org/officeDocument/2006/relationships/hyperlink" Target="https://www.baidu.com/s?wd=%E6%97%A0%E7%AC%A6%E5%8F%B7%E6%95%B4%E6%95%B0&amp;tn=SE_PcZhidaonwhc_ngpagmjz&amp;rsv_dl=gh_pc_zhidao"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8D0066-93DA-4962-A731-1D91389310A5}" type="slidenum">
              <a:rPr lang="zh-CN" altLang="en-US" smtClean="0"/>
              <a:t>1</a:t>
            </a:fld>
            <a:endParaRPr lang="en-US" alt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p:sp>
      <p:sp>
        <p:nvSpPr>
          <p:cNvPr id="634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p:sp>
      <p:sp>
        <p:nvSpPr>
          <p:cNvPr id="6451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Rot="1" noChangeAspect="1" noChangeArrowheads="1" noTextEdit="1"/>
          </p:cNvSpPr>
          <p:nvPr>
            <p:ph type="sldImg"/>
          </p:nvPr>
        </p:nvSpPr>
        <p:spPr/>
      </p:sp>
      <p:sp>
        <p:nvSpPr>
          <p:cNvPr id="6553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Rot="1" noChangeAspect="1" noChangeArrowheads="1" noTextEdit="1"/>
          </p:cNvSpPr>
          <p:nvPr>
            <p:ph type="sldImg"/>
          </p:nvPr>
        </p:nvSpPr>
        <p:spPr/>
      </p:sp>
      <p:sp>
        <p:nvSpPr>
          <p:cNvPr id="6656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p:sp>
      <p:sp>
        <p:nvSpPr>
          <p:cNvPr id="6861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Rot="1" noChangeAspect="1" noChangeArrowheads="1" noTextEdit="1"/>
          </p:cNvSpPr>
          <p:nvPr>
            <p:ph type="sldImg"/>
          </p:nvPr>
        </p:nvSpPr>
        <p:spPr/>
      </p:sp>
      <p:sp>
        <p:nvSpPr>
          <p:cNvPr id="563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p:sp>
      <p:sp>
        <p:nvSpPr>
          <p:cNvPr id="727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8D0066-93DA-4962-A731-1D91389310A5}" type="slidenum">
              <a:rPr lang="zh-CN" altLang="en-US" smtClean="0"/>
              <a:t>37</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p:sp>
      <p:sp>
        <p:nvSpPr>
          <p:cNvPr id="7373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p:sp>
      <p:sp>
        <p:nvSpPr>
          <p:cNvPr id="7475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使用</a:t>
            </a:r>
            <a:r>
              <a:rPr lang="en-US" altLang="zh-CN" sz="1200" b="1"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CreateMutex</a:t>
            </a:r>
            <a:r>
              <a:rPr lang="zh-CN" altLang="en-US" sz="1200" b="1" i="0" kern="120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控制进程运行的唯一性</a:t>
            </a:r>
          </a:p>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p:sp>
      <p:sp>
        <p:nvSpPr>
          <p:cNvPr id="7577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Rot="1" noChangeAspect="1" noChangeArrowheads="1" noTextEdit="1"/>
          </p:cNvSpPr>
          <p:nvPr>
            <p:ph type="sldImg"/>
          </p:nvPr>
        </p:nvSpPr>
        <p:spPr/>
      </p:sp>
      <p:sp>
        <p:nvSpPr>
          <p:cNvPr id="768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Rot="1" noChangeAspect="1" noChangeArrowheads="1" noTextEdit="1"/>
          </p:cNvSpPr>
          <p:nvPr>
            <p:ph type="sldImg"/>
          </p:nvPr>
        </p:nvSpPr>
        <p:spPr/>
      </p:sp>
      <p:sp>
        <p:nvSpPr>
          <p:cNvPr id="7782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p:sp>
      <p:sp>
        <p:nvSpPr>
          <p:cNvPr id="7885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系统调用是要在</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0</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特权级下的完成的，从</a:t>
            </a:r>
            <a:r>
              <a:rPr lang="en-US" altLang="zh-CN" sz="1200" b="0" i="0" kern="1200" dirty="0" err="1">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system_call</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开始就是在内核态了</a:t>
            </a:r>
            <a:endParaRPr lang="zh-CN" altLang="en-US" dirty="0"/>
          </a:p>
        </p:txBody>
      </p:sp>
      <p:sp>
        <p:nvSpPr>
          <p:cNvPr id="4" name="灯片编号占位符 3"/>
          <p:cNvSpPr>
            <a:spLocks noGrp="1"/>
          </p:cNvSpPr>
          <p:nvPr>
            <p:ph type="sldNum" sz="quarter" idx="10"/>
          </p:nvPr>
        </p:nvSpPr>
        <p:spPr/>
        <p:txBody>
          <a:bodyPr/>
          <a:lstStyle/>
          <a:p>
            <a:pPr>
              <a:defRPr/>
            </a:pPr>
            <a:fld id="{D68D0066-93DA-4962-A731-1D91389310A5}" type="slidenum">
              <a:rPr lang="zh-CN" altLang="en-US" smtClean="0"/>
              <a:t>44</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Rot="1" noChangeAspect="1" noChangeArrowheads="1" noTextEdit="1"/>
          </p:cNvSpPr>
          <p:nvPr>
            <p:ph type="sldImg"/>
          </p:nvPr>
        </p:nvSpPr>
        <p:spPr/>
      </p:sp>
      <p:sp>
        <p:nvSpPr>
          <p:cNvPr id="573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8D0066-93DA-4962-A731-1D91389310A5}" type="slidenum">
              <a:rPr lang="zh-CN" altLang="en-US" smtClean="0"/>
              <a:t>46</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68D0066-93DA-4962-A731-1D91389310A5}" type="slidenum">
              <a:rPr lang="zh-CN" altLang="en-US" smtClean="0"/>
              <a:t>47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p:sp>
      <p:sp>
        <p:nvSpPr>
          <p:cNvPr id="7987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p:sp>
      <p:sp>
        <p:nvSpPr>
          <p:cNvPr id="8089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p:sp>
      <p:sp>
        <p:nvSpPr>
          <p:cNvPr id="819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啥意思？</a:t>
            </a:r>
          </a:p>
        </p:txBody>
      </p:sp>
      <p:sp>
        <p:nvSpPr>
          <p:cNvPr id="4" name="灯片编号占位符 3"/>
          <p:cNvSpPr>
            <a:spLocks noGrp="1"/>
          </p:cNvSpPr>
          <p:nvPr>
            <p:ph type="sldNum" sz="quarter" idx="5"/>
          </p:nvPr>
        </p:nvSpPr>
        <p:spPr/>
        <p:txBody>
          <a:bodyPr/>
          <a:lstStyle/>
          <a:p>
            <a:pPr>
              <a:defRPr/>
            </a:pPr>
            <a:fld id="{D68D0066-93DA-4962-A731-1D91389310A5}" type="slidenum">
              <a:rPr lang="zh-CN" altLang="en-US" smtClean="0"/>
              <a:t>55</a:t>
            </a:fld>
            <a:endParaRPr lang="en-US" altLang="zh-CN"/>
          </a:p>
        </p:txBody>
      </p:sp>
    </p:spTree>
    <p:extLst>
      <p:ext uri="{BB962C8B-B14F-4D97-AF65-F5344CB8AC3E}">
        <p14:creationId xmlns:p14="http://schemas.microsoft.com/office/powerpoint/2010/main" val="6598836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上面多级队列和多级反馈队列是什么</a:t>
            </a:r>
          </a:p>
        </p:txBody>
      </p:sp>
      <p:sp>
        <p:nvSpPr>
          <p:cNvPr id="4" name="灯片编号占位符 3"/>
          <p:cNvSpPr>
            <a:spLocks noGrp="1"/>
          </p:cNvSpPr>
          <p:nvPr>
            <p:ph type="sldNum" sz="quarter" idx="5"/>
          </p:nvPr>
        </p:nvSpPr>
        <p:spPr/>
        <p:txBody>
          <a:bodyPr/>
          <a:lstStyle/>
          <a:p>
            <a:pPr>
              <a:defRPr/>
            </a:pPr>
            <a:fld id="{D68D0066-93DA-4962-A731-1D91389310A5}" type="slidenum">
              <a:rPr lang="zh-CN" altLang="en-US" smtClean="0"/>
              <a:t>60</a:t>
            </a:fld>
            <a:endParaRPr lang="en-US" altLang="zh-CN"/>
          </a:p>
        </p:txBody>
      </p:sp>
    </p:spTree>
    <p:extLst>
      <p:ext uri="{BB962C8B-B14F-4D97-AF65-F5344CB8AC3E}">
        <p14:creationId xmlns:p14="http://schemas.microsoft.com/office/powerpoint/2010/main" val="31551514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分类，分组，排队。</a:t>
            </a:r>
          </a:p>
        </p:txBody>
      </p:sp>
      <p:sp>
        <p:nvSpPr>
          <p:cNvPr id="4" name="灯片编号占位符 3"/>
          <p:cNvSpPr>
            <a:spLocks noGrp="1"/>
          </p:cNvSpPr>
          <p:nvPr>
            <p:ph type="sldNum" sz="quarter" idx="10"/>
          </p:nvPr>
        </p:nvSpPr>
        <p:spPr/>
        <p:txBody>
          <a:bodyPr/>
          <a:lstStyle/>
          <a:p>
            <a:pPr>
              <a:defRPr/>
            </a:pPr>
            <a:fld id="{D68D0066-93DA-4962-A731-1D91389310A5}" type="slidenum">
              <a:rPr lang="zh-CN" altLang="en-US" smtClean="0"/>
              <a:t>62</a:t>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p:sp>
      <p:sp>
        <p:nvSpPr>
          <p:cNvPr id="829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p:sp>
      <p:sp>
        <p:nvSpPr>
          <p:cNvPr id="583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
        <p:nvSpPr>
          <p:cNvPr id="583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8050">
              <a:defRPr sz="2800">
                <a:solidFill>
                  <a:schemeClr val="tx1"/>
                </a:solidFill>
                <a:latin typeface="Verdana" panose="020B0604030504040204" pitchFamily="34" charset="0"/>
                <a:ea typeface="MS PGothic" panose="020B0600070205080204" pitchFamily="34" charset="-128"/>
              </a:defRPr>
            </a:lvl1pPr>
            <a:lvl2pPr marL="742950" indent="-285750" defTabSz="908050">
              <a:defRPr sz="2800">
                <a:solidFill>
                  <a:schemeClr val="tx1"/>
                </a:solidFill>
                <a:latin typeface="Verdana" panose="020B0604030504040204" pitchFamily="34" charset="0"/>
                <a:ea typeface="MS PGothic" panose="020B0600070205080204" pitchFamily="34" charset="-128"/>
              </a:defRPr>
            </a:lvl2pPr>
            <a:lvl3pPr marL="1143000" indent="-228600" defTabSz="908050">
              <a:defRPr sz="2800">
                <a:solidFill>
                  <a:schemeClr val="tx1"/>
                </a:solidFill>
                <a:latin typeface="Verdana" panose="020B0604030504040204" pitchFamily="34" charset="0"/>
                <a:ea typeface="MS PGothic" panose="020B0600070205080204" pitchFamily="34" charset="-128"/>
              </a:defRPr>
            </a:lvl3pPr>
            <a:lvl4pPr marL="1600200" indent="-228600" defTabSz="908050">
              <a:defRPr sz="2800">
                <a:solidFill>
                  <a:schemeClr val="tx1"/>
                </a:solidFill>
                <a:latin typeface="Verdana" panose="020B0604030504040204" pitchFamily="34" charset="0"/>
                <a:ea typeface="MS PGothic" panose="020B0600070205080204" pitchFamily="34" charset="-128"/>
              </a:defRPr>
            </a:lvl4pPr>
            <a:lvl5pPr marL="2057400" indent="-228600" defTabSz="908050">
              <a:defRPr sz="2800">
                <a:solidFill>
                  <a:schemeClr val="tx1"/>
                </a:solidFill>
                <a:latin typeface="Verdana" panose="020B0604030504040204" pitchFamily="34" charset="0"/>
                <a:ea typeface="MS PGothic" panose="020B0600070205080204" pitchFamily="34" charset="-128"/>
              </a:defRPr>
            </a:lvl5pPr>
            <a:lvl6pPr marL="25146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6pPr>
            <a:lvl7pPr marL="29718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7pPr>
            <a:lvl8pPr marL="34290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8pPr>
            <a:lvl9pPr marL="3886200" indent="-228600" defTabSz="908050" eaLnBrk="0" fontAlgn="base" hangingPunct="0">
              <a:spcBef>
                <a:spcPct val="0"/>
              </a:spcBef>
              <a:spcAft>
                <a:spcPct val="0"/>
              </a:spcAft>
              <a:defRPr sz="2800">
                <a:solidFill>
                  <a:schemeClr val="tx1"/>
                </a:solidFill>
                <a:latin typeface="Verdana" panose="020B0604030504040204" pitchFamily="34" charset="0"/>
                <a:ea typeface="MS PGothic" panose="020B0600070205080204" pitchFamily="34" charset="-128"/>
              </a:defRPr>
            </a:lvl9pPr>
          </a:lstStyle>
          <a:p>
            <a:fld id="{C5B2F47D-D620-488D-A63F-2D5BA0D7485C}" type="slidenum">
              <a:rPr lang="zh-CN" altLang="en-US" sz="1200" smtClean="0">
                <a:latin typeface="Helvetica" pitchFamily="34" charset="0"/>
              </a:rPr>
              <a:t>7</a:t>
            </a:fld>
            <a:endParaRPr lang="en-US" altLang="zh-CN" sz="1200">
              <a:latin typeface="Helvetica" pitchFamily="34"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p:sp>
      <p:sp>
        <p:nvSpPr>
          <p:cNvPr id="829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4068768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325552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Rot="1" noChangeAspect="1" noChangeArrowheads="1" noTextEdit="1"/>
          </p:cNvSpPr>
          <p:nvPr>
            <p:ph type="sldImg"/>
          </p:nvPr>
        </p:nvSpPr>
        <p:spPr/>
      </p:sp>
      <p:sp>
        <p:nvSpPr>
          <p:cNvPr id="593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p:sp>
      <p:sp>
        <p:nvSpPr>
          <p:cNvPr id="8397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34094879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p:sp>
      <p:sp>
        <p:nvSpPr>
          <p:cNvPr id="84995"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err="1">
                <a:latin typeface="Times New Roman" panose="02020603050405020304" pitchFamily="18" charset="0"/>
                <a:ea typeface="MS PGothic" panose="020B0600070205080204" pitchFamily="34" charset="-128"/>
              </a:rPr>
              <a:t>Posix</a:t>
            </a:r>
            <a:r>
              <a:rPr lang="en-US" altLang="zh-CN" dirty="0">
                <a:latin typeface="Times New Roman" panose="02020603050405020304" pitchFamily="18" charset="0"/>
                <a:ea typeface="MS PGothic" panose="020B0600070205080204" pitchFamily="34" charset="-128"/>
              </a:rPr>
              <a:t> </a:t>
            </a:r>
            <a:r>
              <a:rPr lang="zh-CN" altLang="en-US" dirty="0">
                <a:latin typeface="Times New Roman" panose="02020603050405020304" pitchFamily="18" charset="0"/>
                <a:ea typeface="MS PGothic" panose="020B0600070205080204" pitchFamily="34" charset="-128"/>
              </a:rPr>
              <a:t>共享内存</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当一个应用程序要引用其他系统（如数据库、操作系统）所管理的内存块或对象时，就要使用句柄。</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共享内存、管道、消息都是使用句柄进行交互。</a:t>
            </a:r>
            <a:endPar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endParaRPr lang="en-US" altLang="zh-CN" sz="1200" b="0" i="0" kern="1200" dirty="0">
              <a:solidFill>
                <a:schemeClr val="tx1"/>
              </a:solidFill>
              <a:effectLst/>
              <a:latin typeface="Times New Roman" panose="02020603050405020304" pitchFamily="18" charset="0"/>
              <a:ea typeface="MS PGothic" panose="020B0600070205080204" pitchFamily="34" charset="-128"/>
            </a:endParaRPr>
          </a:p>
          <a:p>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WINDOWS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句柄有点象</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C</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语言中的</a:t>
            </a:r>
            <a:r>
              <a:rPr lang="zh-CN" altLang="en-US" sz="1200" b="0" i="0" u="none" strike="noStrike"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hlinkClick r:id="rId3"/>
              </a:rPr>
              <a:t>文件句柄</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从上面的定义中的我们可以看到，句柄是一个标识符，是拿来标识对象或者项目的，它就象我们的姓名一样，每个人都会有一个，不同的人的姓名不一样，但是，也可能有一个名字和你一样的人。从数据类型上来看它只是一个</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16</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位的</a:t>
            </a:r>
            <a:r>
              <a:rPr lang="zh-CN" altLang="en-US" sz="1200" b="0" i="0" u="none" strike="noStrike"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hlinkClick r:id="rId4"/>
              </a:rPr>
              <a:t>无符号整数</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。应用程序几乎总是通过调用一个</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WINDOWS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函数来获得一个句柄，之后其他的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WINDOWS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函数就可以使用该句柄，以引用相应的对象。</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如果想更透彻一点地认识句柄，我可以告诉大家，句柄是一种指向指针的指针。我们知道，所谓指针是一种</a:t>
            </a:r>
            <a:r>
              <a:rPr lang="zh-CN" altLang="en-US" sz="1200" b="0" i="0" u="none" strike="noStrike"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hlinkClick r:id="rId5"/>
              </a:rPr>
              <a:t>内存地址</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应用程序启动后，组成这个程序的各对象是住留在内存的。如果简单地理解，似乎我们只要获知这个内存的首地址，那么就可以随时用这个地址访问对象。但是，如果您真的这样认为，那么您就大错特错了。我们知道，</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Windows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是一个以</a:t>
            </a:r>
            <a:r>
              <a:rPr lang="zh-CN" altLang="en-US" sz="1200" b="0" i="0" u="none" strike="noStrike"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hlinkClick r:id="rId6"/>
              </a:rPr>
              <a:t>虚拟内存</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为基础的操作系统。在这种系统环境下，</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Windows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内存管理器经常在内存中来回移动对象，依此来满足各种应用程序的内存需要。对象被移动意味着它的地址变化了。如果地址总是如此变化，我们该到哪里去找该对象呢</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为了解决这个问题，</a:t>
            </a:r>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hlinkClick r:id="rId7"/>
              </a:rPr>
              <a:t>Windows</a:t>
            </a:r>
            <a:r>
              <a:rPr lang="zh-CN" altLang="en-US" sz="1200" b="0" i="0" u="none" strike="noStrike"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hlinkClick r:id="rId7"/>
              </a:rPr>
              <a:t>操作系统</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为各应用程序腾出一些内存储地址，用来专门登记各应用对象在内存中的地址变化，而这个地址</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存储单元的位置</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本身是不变的。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Windows</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内存管理器在移动对象在内存中的位置后，把对象新的地址告知这个句柄地址来保存。这样我们只需记住这个句柄地址就可以间接地知道对象具体在内存中的哪个位置。这个地址是在对象装载</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(Load)</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时由系统分配给的，当系统卸载时</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(Unload)</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又释放给系统。</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句柄地址</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稳定</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记载着对象在内存中的地址────→对象在内存中的地址</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不稳定</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实际对象</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本质：</a:t>
            </a:r>
            <a:r>
              <a:rPr lang="en-US" altLang="zh-CN" sz="1200" b="0" i="0" u="none" strike="noStrike"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hlinkClick r:id="rId8"/>
              </a:rPr>
              <a:t>WINDOWS</a:t>
            </a:r>
            <a:r>
              <a:rPr lang="zh-CN" altLang="en-US" sz="1200" b="0" i="0" u="none" strike="noStrike"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hlinkClick r:id="rId8"/>
              </a:rPr>
              <a:t>程序</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中并不是用物理地址来标识一个内存块，文件，任务或动态装入模块的，相反的，</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WINDOWS API</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给这些项目分配确定的句柄，并将句柄返回给应用程序，然后通过句柄来进行操作。</a:t>
            </a:r>
            <a:br>
              <a:rPr lang="zh-CN" altLang="en-US" dirty="0"/>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但是必须注意的是程序每次从新启动，系统不能保证分配给这个程序的句柄还是原来的那个句柄，而且绝大多数情况的确不一样的。假如我们把进入电影院看电影看成是一个应用程序的启动运行，那么系统给应用程序分配的句柄总是不一样，这和每次电影院售给我们的门票总是不同的一个座位是一样的道理。</a:t>
            </a:r>
            <a:endParaRPr lang="zh-CN" altLang="en-US" dirty="0">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extLst>
      <p:ext uri="{BB962C8B-B14F-4D97-AF65-F5344CB8AC3E}">
        <p14:creationId xmlns:p14="http://schemas.microsoft.com/office/powerpoint/2010/main" val="22634365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p:sp>
      <p:sp>
        <p:nvSpPr>
          <p:cNvPr id="860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p:sp>
      <p:sp>
        <p:nvSpPr>
          <p:cNvPr id="89091" name="Rectangle 3"/>
          <p:cNvSpPr>
            <a:spLocks noGrp="1" noChangeArrowheads="1"/>
          </p:cNvSpPr>
          <p:nvPr>
            <p:ph type="body" idx="1"/>
          </p:nvPr>
        </p:nvSpPr>
        <p:spPr>
          <a:noFill/>
        </p:spPr>
        <p:txBody>
          <a:bodyPr/>
          <a:lstStyle/>
          <a:p>
            <a:r>
              <a:rPr lang="zh-CN" altLang="en-US">
                <a:latin typeface="Arial" panose="020B0604020202020204" pitchFamily="34" charset="0"/>
              </a:rPr>
              <a:t>程序</a:t>
            </a:r>
            <a:r>
              <a:rPr lang="en-US" altLang="zh-CN">
                <a:latin typeface="Arial" panose="020B0604020202020204" pitchFamily="34" charset="0"/>
              </a:rPr>
              <a:t>+</a:t>
            </a:r>
            <a:r>
              <a:rPr lang="zh-CN" altLang="en-US">
                <a:latin typeface="Arial" panose="020B0604020202020204" pitchFamily="34" charset="0"/>
              </a:rPr>
              <a:t>运行；程序的格式要求；加载过程；</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p:sp>
      <p:sp>
        <p:nvSpPr>
          <p:cNvPr id="89091" name="Rectangle 3"/>
          <p:cNvSpPr>
            <a:spLocks noGrp="1" noChangeArrowheads="1"/>
          </p:cNvSpPr>
          <p:nvPr>
            <p:ph type="body" idx="1"/>
          </p:nvPr>
        </p:nvSpPr>
        <p:spPr>
          <a:noFill/>
        </p:spPr>
        <p:txBody>
          <a:bodyPr/>
          <a:lstStyle/>
          <a:p>
            <a:r>
              <a:rPr lang="zh-CN" altLang="en-US">
                <a:latin typeface="Arial" panose="020B0604020202020204" pitchFamily="34" charset="0"/>
              </a:rPr>
              <a:t>程序</a:t>
            </a:r>
            <a:r>
              <a:rPr lang="en-US" altLang="zh-CN">
                <a:latin typeface="Arial" panose="020B0604020202020204" pitchFamily="34" charset="0"/>
              </a:rPr>
              <a:t>+</a:t>
            </a:r>
            <a:r>
              <a:rPr lang="zh-CN" altLang="en-US">
                <a:latin typeface="Arial" panose="020B0604020202020204" pitchFamily="34" charset="0"/>
              </a:rPr>
              <a:t>运行；程序的格式要求；加载过程；</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p:sp>
      <p:sp>
        <p:nvSpPr>
          <p:cNvPr id="89091" name="Rectangle 3"/>
          <p:cNvSpPr>
            <a:spLocks noGrp="1" noChangeArrowheads="1"/>
          </p:cNvSpPr>
          <p:nvPr>
            <p:ph type="body" idx="1"/>
          </p:nvPr>
        </p:nvSpPr>
        <p:spPr>
          <a:noFill/>
        </p:spPr>
        <p:txBody>
          <a:bodyPr/>
          <a:lstStyle/>
          <a:p>
            <a:r>
              <a:rPr lang="zh-CN" altLang="en-US" dirty="0">
                <a:latin typeface="Arial" panose="020B0604020202020204" pitchFamily="34" charset="0"/>
              </a:rPr>
              <a:t>程序</a:t>
            </a:r>
            <a:r>
              <a:rPr lang="en-US" altLang="zh-CN" dirty="0">
                <a:latin typeface="Arial" panose="020B0604020202020204" pitchFamily="34" charset="0"/>
              </a:rPr>
              <a:t>+</a:t>
            </a:r>
            <a:r>
              <a:rPr lang="zh-CN" altLang="en-US" dirty="0">
                <a:latin typeface="Arial" panose="020B0604020202020204" pitchFamily="34" charset="0"/>
              </a:rPr>
              <a:t>运行；程序的格式要求；加载过程；</a:t>
            </a: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p:sp>
      <p:sp>
        <p:nvSpPr>
          <p:cNvPr id="89091" name="Rectangle 3"/>
          <p:cNvSpPr>
            <a:spLocks noGrp="1" noChangeArrowheads="1"/>
          </p:cNvSpPr>
          <p:nvPr>
            <p:ph type="body" idx="1"/>
          </p:nvPr>
        </p:nvSpPr>
        <p:spPr>
          <a:noFill/>
        </p:spPr>
        <p:txBody>
          <a:bodyPr/>
          <a:lstStyle/>
          <a:p>
            <a:r>
              <a:rPr lang="zh-CN" altLang="en-US" dirty="0">
                <a:latin typeface="Arial" panose="020B0604020202020204" pitchFamily="34" charset="0"/>
              </a:rPr>
              <a:t>程序</a:t>
            </a:r>
            <a:r>
              <a:rPr lang="en-US" altLang="zh-CN" dirty="0">
                <a:latin typeface="Arial" panose="020B0604020202020204" pitchFamily="34" charset="0"/>
              </a:rPr>
              <a:t>+</a:t>
            </a:r>
            <a:r>
              <a:rPr lang="zh-CN" altLang="en-US" dirty="0">
                <a:latin typeface="Arial" panose="020B0604020202020204" pitchFamily="34" charset="0"/>
              </a:rPr>
              <a:t>运行；程序的格式要求；加载过程；</a:t>
            </a:r>
          </a:p>
        </p:txBody>
      </p:sp>
    </p:spTree>
    <p:extLst>
      <p:ext uri="{BB962C8B-B14F-4D97-AF65-F5344CB8AC3E}">
        <p14:creationId xmlns:p14="http://schemas.microsoft.com/office/powerpoint/2010/main" val="28727016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Rot="1" noChangeAspect="1" noChangeArrowheads="1" noTextEdit="1"/>
          </p:cNvSpPr>
          <p:nvPr>
            <p:ph type="sldImg"/>
          </p:nvPr>
        </p:nvSpPr>
        <p:spPr/>
      </p:sp>
      <p:sp>
        <p:nvSpPr>
          <p:cNvPr id="60419"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a:t>
            </a: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符号表用来体现</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作用域</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与</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可见性信息</a:t>
            </a:r>
            <a:endPar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pPr latinLnBrk="1"/>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符号表的作用：</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① 收集符号属性；（词法分析）</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② 上下文语义的合法性检查的依据；（语法分析）</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③ 作为目标代码生成阶段地址分配的依据；（语义分析）</a:t>
            </a: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符号表中语言符号可分为</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关键字（</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保留字）</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操作符符号</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及</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标识符符号</a:t>
            </a:r>
            <a:endPar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符号表中的</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标识符</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一般设置的属性项目有：</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① 符号名</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② 符号的类型</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③ 符号的存储类别</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④ 符号的作用域及可视性</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⑤ 符号变量的存储分配信息</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⑥ 符号的其它属性</a:t>
            </a: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实现符号表的</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常用数据结构</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一般的线性表：如：数组，链表，等</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有序表：查询较无序表快，如可以采用折半查找</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二叉搜索树</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 Hash</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表</a:t>
            </a: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开</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闭作用域</a:t>
            </a:r>
          </a:p>
          <a:p>
            <a:r>
              <a:rPr lang="en-US" altLang="zh-CN" dirty="0">
                <a:latin typeface="Arial" panose="020B0604020202020204" pitchFamily="34" charset="0"/>
              </a:rPr>
              <a:t> </a:t>
            </a:r>
            <a:endParaRPr lang="zh-CN" altLang="en-US" dirty="0">
              <a:latin typeface="Arial" panose="020B0604020202020204" pitchFamily="34" charset="0"/>
            </a:endParaRP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104</a:t>
            </a:fld>
            <a:endParaRPr lang="en-US" altLang="zh-CN"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a:t>
            </a: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符号表用来体现</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作用域</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与</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可见性信息</a:t>
            </a:r>
            <a:endPar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pPr latinLnBrk="1"/>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符号表的作用：</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① 收集符号属性；（词法分析）</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② 上下文语义的合法性检查的依据；（语法分析）</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③ 作为目标代码生成阶段地址分配的依据；（语义分析）</a:t>
            </a: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符号表中语言符号可分为</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关键字（</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保留字）</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操作符符号</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及</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标识符符号</a:t>
            </a:r>
            <a:endPar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endParaRP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符号表中的</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标识符</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一般设置的属性项目有：</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① 符号名</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② 符号的类型</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③ 符号的存储类别</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④ 符号的作用域及可视性</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⑤ 符号变量的存储分配信息</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⑥ 符号的其它属性</a:t>
            </a: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实现符号表的</a:t>
            </a:r>
            <a:r>
              <a:rPr lang="zh-CN" altLang="en-US" sz="1200" b="1"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常用数据结构</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一般的线性表：如：数组，链表，等</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有序表：查询较无序表快，如可以采用折半查找</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 </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二叉搜索树</a:t>
            </a:r>
            <a:b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b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 Hash</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表</a:t>
            </a:r>
          </a:p>
          <a:p>
            <a:pPr latinLnBrk="1"/>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开</a:t>
            </a:r>
            <a:r>
              <a:rPr lang="en-US" altLang="zh-CN"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a:t>
            </a:r>
            <a:r>
              <a:rPr lang="zh-CN" altLang="en-US" sz="1200" b="0" i="0" kern="1200" dirty="0">
                <a:solidFill>
                  <a:schemeClr val="tx1"/>
                </a:solidFill>
                <a:effectLst/>
                <a:latin typeface="Times New Roman" panose="02020603050405020304" pitchFamily="18" charset="0"/>
                <a:ea typeface="MS PGothic" panose="020B0600070205080204" pitchFamily="34" charset="-128"/>
                <a:cs typeface="MS PGothic" panose="020B0600070205080204" pitchFamily="34" charset="-128"/>
              </a:rPr>
              <a:t>闭作用域</a:t>
            </a:r>
          </a:p>
          <a:p>
            <a:r>
              <a:rPr lang="en-US" altLang="zh-CN" dirty="0">
                <a:latin typeface="Arial" panose="020B0604020202020204" pitchFamily="34" charset="0"/>
              </a:rPr>
              <a:t> </a:t>
            </a:r>
            <a:endParaRPr lang="zh-CN" altLang="en-US" dirty="0">
              <a:latin typeface="Arial" panose="020B0604020202020204" pitchFamily="34" charset="0"/>
            </a:endParaRP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105</a:t>
            </a:fld>
            <a:endParaRPr lang="en-US" altLang="zh-CN" sz="1200"/>
          </a:p>
        </p:txBody>
      </p:sp>
    </p:spTree>
    <p:extLst>
      <p:ext uri="{BB962C8B-B14F-4D97-AF65-F5344CB8AC3E}">
        <p14:creationId xmlns:p14="http://schemas.microsoft.com/office/powerpoint/2010/main" val="27379439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106</a:t>
            </a:fld>
            <a:endParaRPr lang="en-US" altLang="zh-CN" sz="12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107</a:t>
            </a:fld>
            <a:endParaRPr lang="en-US" altLang="zh-CN" sz="12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108</a:t>
            </a:fld>
            <a:endParaRPr lang="en-US" altLang="zh-CN" sz="120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109</a:t>
            </a:fld>
            <a:endParaRPr lang="en-US" altLang="zh-CN" sz="120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110</a:t>
            </a:fld>
            <a:endParaRPr lang="en-US" altLang="zh-CN" sz="120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111</a:t>
            </a:fld>
            <a:endParaRPr lang="en-US" altLang="zh-CN" sz="120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112</a:t>
            </a:fld>
            <a:endParaRPr lang="en-US" altLang="zh-CN" sz="120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113</a:t>
            </a:fld>
            <a:endParaRPr lang="en-US" altLang="zh-CN" sz="12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p:sp>
      <p:sp>
        <p:nvSpPr>
          <p:cNvPr id="6144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114</a:t>
            </a:fld>
            <a:endParaRPr lang="en-US" altLang="zh-CN" sz="120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115</a:t>
            </a:fld>
            <a:endParaRPr lang="en-US" altLang="zh-CN" sz="120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116</a:t>
            </a:fld>
            <a:endParaRPr lang="en-US" altLang="zh-CN" sz="120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117</a:t>
            </a:fld>
            <a:endParaRPr lang="en-US" altLang="zh-CN" sz="120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bash </a:t>
            </a:r>
            <a:r>
              <a:rPr lang="zh-CN" altLang="en-US" dirty="0">
                <a:latin typeface="Arial" panose="020B0604020202020204" pitchFamily="34" charset="0"/>
              </a:rPr>
              <a:t>是一个为</a:t>
            </a:r>
            <a:r>
              <a:rPr lang="en-US" altLang="zh-CN" dirty="0">
                <a:latin typeface="Arial" panose="020B0604020202020204" pitchFamily="34" charset="0"/>
              </a:rPr>
              <a:t>GNU</a:t>
            </a:r>
            <a:r>
              <a:rPr lang="zh-CN" altLang="en-US" dirty="0">
                <a:latin typeface="Arial" panose="020B0604020202020204" pitchFamily="34" charset="0"/>
              </a:rPr>
              <a:t>项目编写的</a:t>
            </a:r>
            <a:r>
              <a:rPr lang="en-US" altLang="zh-CN" dirty="0">
                <a:latin typeface="Arial" panose="020B0604020202020204" pitchFamily="34" charset="0"/>
              </a:rPr>
              <a:t>Unix shell</a:t>
            </a:r>
            <a:r>
              <a:rPr lang="zh-CN" altLang="en-US" dirty="0">
                <a:latin typeface="Arial" panose="020B0604020202020204" pitchFamily="34" charset="0"/>
              </a:rPr>
              <a:t>，也就是</a:t>
            </a:r>
            <a:r>
              <a:rPr lang="en-US" altLang="zh-CN" dirty="0" err="1">
                <a:latin typeface="Arial" panose="020B0604020202020204" pitchFamily="34" charset="0"/>
              </a:rPr>
              <a:t>linux</a:t>
            </a:r>
            <a:r>
              <a:rPr lang="zh-CN" altLang="en-US" dirty="0">
                <a:latin typeface="Arial" panose="020B0604020202020204" pitchFamily="34" charset="0"/>
              </a:rPr>
              <a:t>用的</a:t>
            </a:r>
            <a:r>
              <a:rPr lang="en-US" altLang="zh-CN" dirty="0">
                <a:latin typeface="Arial" panose="020B0604020202020204" pitchFamily="34" charset="0"/>
              </a:rPr>
              <a:t>shell</a:t>
            </a:r>
            <a:r>
              <a:rPr lang="zh-CN" altLang="en-US" dirty="0">
                <a:latin typeface="Arial" panose="020B0604020202020204" pitchFamily="34" charset="0"/>
              </a:rPr>
              <a:t>。</a:t>
            </a:r>
          </a:p>
          <a:p>
            <a:r>
              <a:rPr lang="en-US" altLang="zh-CN" dirty="0">
                <a:latin typeface="Arial" panose="020B0604020202020204" pitchFamily="34" charset="0"/>
              </a:rPr>
              <a:t>Shell</a:t>
            </a:r>
            <a:r>
              <a:rPr lang="zh-CN" altLang="en-US" dirty="0">
                <a:latin typeface="Arial" panose="020B0604020202020204" pitchFamily="34" charset="0"/>
              </a:rPr>
              <a:t>俗称壳（用来区别于内核），是指“提供使用者使用界面”的软件，就是一个命令行解释器。</a:t>
            </a:r>
          </a:p>
          <a:p>
            <a:endParaRPr lang="zh-CN" altLang="en-US" dirty="0">
              <a:latin typeface="Arial" panose="020B0604020202020204" pitchFamily="34" charset="0"/>
            </a:endParaRP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118</a:t>
            </a:fld>
            <a:endParaRPr lang="en-US" altLang="zh-CN" sz="120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119</a:t>
            </a:fld>
            <a:endParaRPr lang="en-US" altLang="zh-CN" sz="120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120</a:t>
            </a:fld>
            <a:endParaRPr lang="en-US" altLang="zh-CN" sz="120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121</a:t>
            </a:fld>
            <a:endParaRPr lang="en-US" altLang="zh-CN" sz="120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122</a:t>
            </a:fld>
            <a:endParaRPr lang="en-US" altLang="zh-CN" sz="120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123</a:t>
            </a:fld>
            <a:endParaRPr lang="en-US" altLang="zh-CN" sz="12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p:sp>
      <p:sp>
        <p:nvSpPr>
          <p:cNvPr id="6246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MS PGothic" panose="020B0600070205080204" pitchFamily="34"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124</a:t>
            </a:fld>
            <a:endParaRPr lang="en-US" altLang="zh-CN" sz="120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125</a:t>
            </a:fld>
            <a:endParaRPr lang="en-US" altLang="zh-CN" sz="120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p:sp>
      <p:sp>
        <p:nvSpPr>
          <p:cNvPr id="91139" name="备注占位符 2"/>
          <p:cNvSpPr>
            <a:spLocks noGrp="1"/>
          </p:cNvSpPr>
          <p:nvPr>
            <p:ph type="body" idx="1"/>
          </p:nvPr>
        </p:nvSpPr>
        <p:spPr>
          <a:noFill/>
        </p:spPr>
        <p:txBody>
          <a:bodyPr/>
          <a:lstStyle/>
          <a:p>
            <a:r>
              <a:rPr lang="en-US" altLang="zh-CN" dirty="0">
                <a:latin typeface="Arial" panose="020B0604020202020204" pitchFamily="34" charset="0"/>
              </a:rPr>
              <a:t> ELF header</a:t>
            </a:r>
            <a:r>
              <a:rPr lang="zh-CN" altLang="en-US" dirty="0">
                <a:latin typeface="Arial" panose="020B0604020202020204" pitchFamily="34" charset="0"/>
              </a:rPr>
              <a:t>在文件开始处描述了整个文件的组织，</a:t>
            </a:r>
            <a:r>
              <a:rPr lang="en-US" altLang="zh-CN" dirty="0">
                <a:latin typeface="Arial" panose="020B0604020202020204" pitchFamily="34" charset="0"/>
              </a:rPr>
              <a:t>Section</a:t>
            </a:r>
            <a:r>
              <a:rPr lang="zh-CN" altLang="en-US" dirty="0">
                <a:latin typeface="Arial" panose="020B0604020202020204" pitchFamily="34" charset="0"/>
              </a:rPr>
              <a:t>提供了目标文件的各项信息（如指令、数据、符号表、重定位信息等），</a:t>
            </a:r>
            <a:r>
              <a:rPr lang="en-US" altLang="zh-CN" dirty="0">
                <a:latin typeface="Arial" panose="020B0604020202020204" pitchFamily="34" charset="0"/>
              </a:rPr>
              <a:t>Program header table</a:t>
            </a:r>
            <a:r>
              <a:rPr lang="zh-CN" altLang="en-US" dirty="0">
                <a:latin typeface="Arial" panose="020B0604020202020204" pitchFamily="34" charset="0"/>
              </a:rPr>
              <a:t>指出怎样创建进程映像，含有每个</a:t>
            </a:r>
            <a:r>
              <a:rPr lang="en-US" altLang="zh-CN" dirty="0">
                <a:latin typeface="Arial" panose="020B0604020202020204" pitchFamily="34" charset="0"/>
              </a:rPr>
              <a:t>program header</a:t>
            </a:r>
            <a:r>
              <a:rPr lang="zh-CN" altLang="en-US" dirty="0">
                <a:latin typeface="Arial" panose="020B0604020202020204" pitchFamily="34" charset="0"/>
              </a:rPr>
              <a:t>的入口，</a:t>
            </a:r>
            <a:r>
              <a:rPr lang="en-US" altLang="zh-CN" dirty="0">
                <a:latin typeface="Arial" panose="020B0604020202020204" pitchFamily="34" charset="0"/>
              </a:rPr>
              <a:t>section header table</a:t>
            </a:r>
            <a:r>
              <a:rPr lang="zh-CN" altLang="en-US" dirty="0">
                <a:latin typeface="Arial" panose="020B0604020202020204" pitchFamily="34" charset="0"/>
              </a:rPr>
              <a:t>包含每一个</a:t>
            </a:r>
            <a:r>
              <a:rPr lang="en-US" altLang="zh-CN" dirty="0">
                <a:latin typeface="Arial" panose="020B0604020202020204" pitchFamily="34" charset="0"/>
              </a:rPr>
              <a:t>section</a:t>
            </a:r>
            <a:r>
              <a:rPr lang="zh-CN" altLang="en-US" dirty="0">
                <a:latin typeface="Arial" panose="020B0604020202020204" pitchFamily="34" charset="0"/>
              </a:rPr>
              <a:t>的入口，给出名字、大小等信息。</a:t>
            </a:r>
            <a:endParaRPr lang="en-US" altLang="zh-CN" dirty="0">
              <a:latin typeface="Arial" panose="020B0604020202020204" pitchFamily="34" charset="0"/>
            </a:endParaRPr>
          </a:p>
          <a:p>
            <a:r>
              <a:rPr lang="zh-CN" altLang="en-US" dirty="0">
                <a:latin typeface="Arial" panose="020B0604020202020204" pitchFamily="34" charset="0"/>
              </a:rPr>
              <a:t>象</a:t>
            </a:r>
            <a:r>
              <a:rPr lang="en-US" altLang="zh-CN" dirty="0">
                <a:latin typeface="Arial" panose="020B0604020202020204" pitchFamily="34" charset="0"/>
              </a:rPr>
              <a:t>bmp</a:t>
            </a:r>
            <a:r>
              <a:rPr lang="zh-CN" altLang="en-US" dirty="0">
                <a:latin typeface="Arial" panose="020B0604020202020204" pitchFamily="34" charset="0"/>
              </a:rPr>
              <a:t>、</a:t>
            </a:r>
            <a:r>
              <a:rPr lang="en-US" altLang="zh-CN" dirty="0">
                <a:latin typeface="Arial" panose="020B0604020202020204" pitchFamily="34" charset="0"/>
              </a:rPr>
              <a:t>exe</a:t>
            </a:r>
            <a:r>
              <a:rPr lang="zh-CN" altLang="en-US" dirty="0">
                <a:latin typeface="Arial" panose="020B0604020202020204" pitchFamily="34" charset="0"/>
              </a:rPr>
              <a:t>等文件一样，</a:t>
            </a:r>
            <a:r>
              <a:rPr lang="en-US" altLang="zh-CN" dirty="0">
                <a:latin typeface="Arial" panose="020B0604020202020204" pitchFamily="34" charset="0"/>
              </a:rPr>
              <a:t>ELF</a:t>
            </a:r>
            <a:r>
              <a:rPr lang="zh-CN" altLang="en-US" dirty="0">
                <a:latin typeface="Arial" panose="020B0604020202020204" pitchFamily="34" charset="0"/>
              </a:rPr>
              <a:t>的文件头包含整个文件的控制结构。它的定义如下：</a:t>
            </a:r>
          </a:p>
        </p:txBody>
      </p:sp>
      <p:sp>
        <p:nvSpPr>
          <p:cNvPr id="91140"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8BF49B80-5CC8-42F5-AF30-CCAE00A698F2}" type="slidenum">
              <a:rPr lang="en-US" altLang="zh-CN" sz="1200"/>
              <a:t>126</a:t>
            </a:fld>
            <a:endParaRPr lang="en-US" altLang="zh-CN" sz="120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p:sp>
      <p:sp>
        <p:nvSpPr>
          <p:cNvPr id="93187" name="备注占位符 2"/>
          <p:cNvSpPr>
            <a:spLocks noGrp="1"/>
          </p:cNvSpPr>
          <p:nvPr>
            <p:ph type="body" idx="1"/>
          </p:nvPr>
        </p:nvSpPr>
        <p:spPr>
          <a:noFill/>
        </p:spPr>
        <p:txBody>
          <a:bodyPr/>
          <a:lstStyle/>
          <a:p>
            <a:pPr eaLnBrk="1" hangingPunct="1"/>
            <a:endParaRPr lang="zh-CN" altLang="en-US" dirty="0">
              <a:latin typeface="Arial" panose="020B0604020202020204" pitchFamily="34" charset="0"/>
            </a:endParaRPr>
          </a:p>
        </p:txBody>
      </p:sp>
      <p:sp>
        <p:nvSpPr>
          <p:cNvPr id="93188"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374B3C97-6D55-4F03-B08E-88A154212790}" type="slidenum">
              <a:rPr lang="en-US" altLang="zh-CN" sz="1200"/>
              <a:t>127</a:t>
            </a:fld>
            <a:endParaRPr lang="en-US" altLang="zh-CN" sz="120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p:sp>
      <p:sp>
        <p:nvSpPr>
          <p:cNvPr id="95235" name="备注占位符 2"/>
          <p:cNvSpPr>
            <a:spLocks noGrp="1"/>
          </p:cNvSpPr>
          <p:nvPr>
            <p:ph type="body" idx="1"/>
          </p:nvPr>
        </p:nvSpPr>
        <p:spPr>
          <a:noFill/>
        </p:spPr>
        <p:txBody>
          <a:bodyPr/>
          <a:lstStyle/>
          <a:p>
            <a:r>
              <a:rPr lang="en-US" altLang="zh-CN" b="1">
                <a:latin typeface="Arial" panose="020B0604020202020204" pitchFamily="34" charset="0"/>
              </a:rPr>
              <a:t>1</a:t>
            </a:r>
            <a:r>
              <a:rPr lang="zh-CN" altLang="en-US" b="1">
                <a:latin typeface="Arial" panose="020B0604020202020204" pitchFamily="34" charset="0"/>
              </a:rPr>
              <a:t>、栈区（</a:t>
            </a:r>
            <a:r>
              <a:rPr lang="en-US" altLang="zh-CN" b="1">
                <a:latin typeface="Arial" panose="020B0604020202020204" pitchFamily="34" charset="0"/>
              </a:rPr>
              <a:t>stack</a:t>
            </a:r>
            <a:r>
              <a:rPr lang="zh-CN" altLang="en-US" b="1">
                <a:latin typeface="Arial" panose="020B0604020202020204" pitchFamily="34" charset="0"/>
              </a:rPr>
              <a:t>）：</a:t>
            </a:r>
            <a:r>
              <a:rPr lang="zh-CN" altLang="en-US">
                <a:latin typeface="Arial" panose="020B0604020202020204" pitchFamily="34" charset="0"/>
              </a:rPr>
              <a:t>由编译器自动分配释放 ，存放函数的参数值，局部变量的值等。其操作方式类似于数据结构中的栈。 </a:t>
            </a:r>
          </a:p>
          <a:p>
            <a:r>
              <a:rPr lang="en-US" altLang="zh-CN" b="1">
                <a:latin typeface="Arial" panose="020B0604020202020204" pitchFamily="34" charset="0"/>
              </a:rPr>
              <a:t>2</a:t>
            </a:r>
            <a:r>
              <a:rPr lang="zh-CN" altLang="en-US" b="1">
                <a:latin typeface="Arial" panose="020B0604020202020204" pitchFamily="34" charset="0"/>
              </a:rPr>
              <a:t>、堆区（</a:t>
            </a:r>
            <a:r>
              <a:rPr lang="en-US" altLang="zh-CN" b="1">
                <a:latin typeface="Arial" panose="020B0604020202020204" pitchFamily="34" charset="0"/>
              </a:rPr>
              <a:t>heap</a:t>
            </a:r>
            <a:r>
              <a:rPr lang="zh-CN" altLang="en-US" b="1">
                <a:latin typeface="Arial" panose="020B0604020202020204" pitchFamily="34" charset="0"/>
              </a:rPr>
              <a:t>）：</a:t>
            </a:r>
            <a:r>
              <a:rPr lang="zh-CN" altLang="en-US">
                <a:latin typeface="Arial" panose="020B0604020202020204" pitchFamily="34" charset="0"/>
              </a:rPr>
              <a:t>由程序员分配释放， 若程序员不释放，程序结束时可能由</a:t>
            </a:r>
            <a:r>
              <a:rPr lang="en-US" altLang="zh-CN">
                <a:latin typeface="Arial" panose="020B0604020202020204" pitchFamily="34" charset="0"/>
              </a:rPr>
              <a:t>OS</a:t>
            </a:r>
            <a:r>
              <a:rPr lang="zh-CN" altLang="en-US">
                <a:latin typeface="Arial" panose="020B0604020202020204" pitchFamily="34" charset="0"/>
              </a:rPr>
              <a:t>回收 。注意它与数据结构中的堆是两回事，分配方式倒是类似于链表。 </a:t>
            </a:r>
          </a:p>
          <a:p>
            <a:r>
              <a:rPr lang="en-US" altLang="zh-CN" b="1">
                <a:latin typeface="Arial" panose="020B0604020202020204" pitchFamily="34" charset="0"/>
              </a:rPr>
              <a:t>3</a:t>
            </a:r>
            <a:r>
              <a:rPr lang="zh-CN" altLang="en-US" b="1">
                <a:latin typeface="Arial" panose="020B0604020202020204" pitchFamily="34" charset="0"/>
              </a:rPr>
              <a:t>、全局区（静态区）：</a:t>
            </a:r>
            <a:r>
              <a:rPr lang="zh-CN" altLang="en-US">
                <a:latin typeface="Arial" panose="020B0604020202020204" pitchFamily="34" charset="0"/>
              </a:rPr>
              <a:t>全局变量和静态变量的存储是放在一块的，初始化的全局变量和静态变量在一块区域， 未初始化的全局变量和未初始化的静态变量在相邻的另一块区域。 程序结束后由系统释放。 </a:t>
            </a:r>
          </a:p>
          <a:p>
            <a:r>
              <a:rPr lang="en-US" altLang="zh-CN" b="1">
                <a:latin typeface="Arial" panose="020B0604020202020204" pitchFamily="34" charset="0"/>
              </a:rPr>
              <a:t>4</a:t>
            </a:r>
            <a:r>
              <a:rPr lang="zh-CN" altLang="en-US" b="1">
                <a:latin typeface="Arial" panose="020B0604020202020204" pitchFamily="34" charset="0"/>
              </a:rPr>
              <a:t>、文字常量区：</a:t>
            </a:r>
            <a:r>
              <a:rPr lang="zh-CN" altLang="en-US">
                <a:latin typeface="Arial" panose="020B0604020202020204" pitchFamily="34" charset="0"/>
              </a:rPr>
              <a:t>常量字符串就是放在这里的。 程序结束后由系统释放。 </a:t>
            </a:r>
          </a:p>
          <a:p>
            <a:r>
              <a:rPr lang="en-US" altLang="zh-CN" b="1">
                <a:latin typeface="Arial" panose="020B0604020202020204" pitchFamily="34" charset="0"/>
              </a:rPr>
              <a:t>5</a:t>
            </a:r>
            <a:r>
              <a:rPr lang="zh-CN" altLang="en-US" b="1">
                <a:latin typeface="Arial" panose="020B0604020202020204" pitchFamily="34" charset="0"/>
              </a:rPr>
              <a:t>、程序代码区：</a:t>
            </a:r>
            <a:r>
              <a:rPr lang="zh-CN" altLang="en-US">
                <a:latin typeface="Arial" panose="020B0604020202020204" pitchFamily="34" charset="0"/>
              </a:rPr>
              <a:t>存放函数体的二进制代码。</a:t>
            </a:r>
          </a:p>
          <a:p>
            <a:endParaRPr lang="en-US" altLang="zh-CN">
              <a:latin typeface="Arial" panose="020B0604020202020204" pitchFamily="34" charset="0"/>
            </a:endParaRPr>
          </a:p>
          <a:p>
            <a:r>
              <a:rPr lang="zh-CN" altLang="en-US" b="1">
                <a:latin typeface="Arial" panose="020B0604020202020204" pitchFamily="34" charset="0"/>
              </a:rPr>
              <a:t>堆栈段：</a:t>
            </a:r>
            <a:endParaRPr lang="zh-CN" altLang="en-US">
              <a:latin typeface="Arial" panose="020B0604020202020204" pitchFamily="34" charset="0"/>
            </a:endParaRPr>
          </a:p>
          <a:p>
            <a:r>
              <a:rPr lang="zh-CN" altLang="en-US">
                <a:latin typeface="Arial" panose="020B0604020202020204" pitchFamily="34" charset="0"/>
              </a:rPr>
              <a:t>　　</a:t>
            </a:r>
            <a:r>
              <a:rPr lang="en-US" altLang="zh-CN">
                <a:latin typeface="Arial" panose="020B0604020202020204" pitchFamily="34" charset="0"/>
              </a:rPr>
              <a:t>1. </a:t>
            </a:r>
            <a:r>
              <a:rPr lang="zh-CN" altLang="en-US">
                <a:latin typeface="Arial" panose="020B0604020202020204" pitchFamily="34" charset="0"/>
              </a:rPr>
              <a:t>为函数内部的局部变量提供存储空间。</a:t>
            </a:r>
          </a:p>
          <a:p>
            <a:r>
              <a:rPr lang="zh-CN" altLang="en-US">
                <a:latin typeface="Arial" panose="020B0604020202020204" pitchFamily="34" charset="0"/>
              </a:rPr>
              <a:t>　　</a:t>
            </a:r>
            <a:r>
              <a:rPr lang="en-US" altLang="zh-CN">
                <a:latin typeface="Arial" panose="020B0604020202020204" pitchFamily="34" charset="0"/>
              </a:rPr>
              <a:t>2. </a:t>
            </a:r>
            <a:r>
              <a:rPr lang="zh-CN" altLang="en-US">
                <a:latin typeface="Arial" panose="020B0604020202020204" pitchFamily="34" charset="0"/>
              </a:rPr>
              <a:t>进行函数调用时，存储“过程活动记录”。</a:t>
            </a:r>
          </a:p>
          <a:p>
            <a:r>
              <a:rPr lang="zh-CN" altLang="en-US">
                <a:latin typeface="Arial" panose="020B0604020202020204" pitchFamily="34" charset="0"/>
              </a:rPr>
              <a:t>　　</a:t>
            </a:r>
            <a:r>
              <a:rPr lang="en-US" altLang="zh-CN">
                <a:latin typeface="Arial" panose="020B0604020202020204" pitchFamily="34" charset="0"/>
              </a:rPr>
              <a:t>3. </a:t>
            </a:r>
            <a:r>
              <a:rPr lang="zh-CN" altLang="en-US">
                <a:latin typeface="Arial" panose="020B0604020202020204" pitchFamily="34" charset="0"/>
              </a:rPr>
              <a:t>用作暂时存储区。如计算一个很长的算术表达式时，可以将部分计算结果压入堆栈。</a:t>
            </a:r>
          </a:p>
          <a:p>
            <a:r>
              <a:rPr lang="zh-CN" altLang="en-US" b="1">
                <a:latin typeface="Arial" panose="020B0604020202020204" pitchFamily="34" charset="0"/>
              </a:rPr>
              <a:t>数据段（静态存储区）：</a:t>
            </a:r>
            <a:endParaRPr lang="zh-CN" altLang="en-US">
              <a:latin typeface="Arial" panose="020B0604020202020204" pitchFamily="34" charset="0"/>
            </a:endParaRPr>
          </a:p>
          <a:p>
            <a:r>
              <a:rPr lang="zh-CN" altLang="en-US">
                <a:latin typeface="Arial" panose="020B0604020202020204" pitchFamily="34" charset="0"/>
              </a:rPr>
              <a:t>　　包括</a:t>
            </a:r>
            <a:r>
              <a:rPr lang="en-US" altLang="zh-CN">
                <a:latin typeface="Arial" panose="020B0604020202020204" pitchFamily="34" charset="0"/>
              </a:rPr>
              <a:t>BSS</a:t>
            </a:r>
            <a:r>
              <a:rPr lang="zh-CN" altLang="en-US">
                <a:latin typeface="Arial" panose="020B0604020202020204" pitchFamily="34" charset="0"/>
              </a:rPr>
              <a:t>段的数据段，</a:t>
            </a:r>
            <a:r>
              <a:rPr lang="en-US" altLang="zh-CN">
                <a:latin typeface="Arial" panose="020B0604020202020204" pitchFamily="34" charset="0"/>
              </a:rPr>
              <a:t>BSS</a:t>
            </a:r>
            <a:r>
              <a:rPr lang="zh-CN" altLang="en-US">
                <a:latin typeface="Arial" panose="020B0604020202020204" pitchFamily="34" charset="0"/>
              </a:rPr>
              <a:t>段存储未初始化的全局变量、静态变量。数据段存储经过初始化的全局和静态变量。</a:t>
            </a:r>
          </a:p>
          <a:p>
            <a:r>
              <a:rPr lang="zh-CN" altLang="en-US" b="1">
                <a:latin typeface="Arial" panose="020B0604020202020204" pitchFamily="34" charset="0"/>
              </a:rPr>
              <a:t>代码段：</a:t>
            </a:r>
            <a:endParaRPr lang="zh-CN" altLang="en-US">
              <a:latin typeface="Arial" panose="020B0604020202020204" pitchFamily="34" charset="0"/>
            </a:endParaRPr>
          </a:p>
          <a:p>
            <a:r>
              <a:rPr lang="zh-CN" altLang="en-US">
                <a:latin typeface="Arial" panose="020B0604020202020204" pitchFamily="34" charset="0"/>
              </a:rPr>
              <a:t>　　又称为文本段。存储可执行文件的指令。</a:t>
            </a:r>
          </a:p>
          <a:p>
            <a:r>
              <a:rPr lang="zh-CN" altLang="en-US" b="1">
                <a:latin typeface="Arial" panose="020B0604020202020204" pitchFamily="34" charset="0"/>
              </a:rPr>
              <a:t>堆：</a:t>
            </a:r>
            <a:endParaRPr lang="zh-CN" altLang="en-US">
              <a:latin typeface="Arial" panose="020B0604020202020204" pitchFamily="34" charset="0"/>
            </a:endParaRPr>
          </a:p>
          <a:p>
            <a:r>
              <a:rPr lang="zh-CN" altLang="en-US">
                <a:latin typeface="Arial" panose="020B0604020202020204" pitchFamily="34" charset="0"/>
              </a:rPr>
              <a:t>　　就像堆栈段能够根据需要自动增长一样，数据段也有一个对象，用于完成这项工作，这就是堆（</a:t>
            </a:r>
            <a:r>
              <a:rPr lang="en-US" altLang="zh-CN">
                <a:latin typeface="Arial" panose="020B0604020202020204" pitchFamily="34" charset="0"/>
              </a:rPr>
              <a:t>heap</a:t>
            </a:r>
            <a:r>
              <a:rPr lang="zh-CN" altLang="en-US">
                <a:latin typeface="Arial" panose="020B0604020202020204" pitchFamily="34" charset="0"/>
              </a:rPr>
              <a:t>）。堆区域用来动态分配的存储，也就是用 </a:t>
            </a:r>
            <a:r>
              <a:rPr lang="en-US" altLang="zh-CN">
                <a:latin typeface="Arial" panose="020B0604020202020204" pitchFamily="34" charset="0"/>
              </a:rPr>
              <a:t>malloc </a:t>
            </a:r>
            <a:r>
              <a:rPr lang="zh-CN" altLang="en-US">
                <a:latin typeface="Arial" panose="020B0604020202020204" pitchFamily="34" charset="0"/>
              </a:rPr>
              <a:t>函数活的的内存。</a:t>
            </a:r>
            <a:r>
              <a:rPr lang="en-US" altLang="zh-CN">
                <a:latin typeface="Arial" panose="020B0604020202020204" pitchFamily="34" charset="0"/>
              </a:rPr>
              <a:t>calloc</a:t>
            </a:r>
            <a:r>
              <a:rPr lang="zh-CN" altLang="en-US">
                <a:latin typeface="Arial" panose="020B0604020202020204" pitchFamily="34" charset="0"/>
              </a:rPr>
              <a:t>和</a:t>
            </a:r>
            <a:r>
              <a:rPr lang="en-US" altLang="zh-CN">
                <a:latin typeface="Arial" panose="020B0604020202020204" pitchFamily="34" charset="0"/>
              </a:rPr>
              <a:t>realloc</a:t>
            </a:r>
            <a:r>
              <a:rPr lang="zh-CN" altLang="en-US">
                <a:latin typeface="Arial" panose="020B0604020202020204" pitchFamily="34" charset="0"/>
              </a:rPr>
              <a:t>和</a:t>
            </a:r>
            <a:r>
              <a:rPr lang="en-US" altLang="zh-CN">
                <a:latin typeface="Arial" panose="020B0604020202020204" pitchFamily="34" charset="0"/>
              </a:rPr>
              <a:t>malloc</a:t>
            </a:r>
            <a:r>
              <a:rPr lang="zh-CN" altLang="en-US">
                <a:latin typeface="Arial" panose="020B0604020202020204" pitchFamily="34" charset="0"/>
              </a:rPr>
              <a:t>类似。前者返回指针的之前把分配好的内存内容都清空为零。后者改变一个指针所指向的内存块的大小，可以扩大和缩小，他经常把内存拷贝到别的地方然后将新地址返回。</a:t>
            </a:r>
          </a:p>
          <a:p>
            <a:endParaRPr lang="zh-CN" altLang="en-US">
              <a:latin typeface="Arial" panose="020B0604020202020204" pitchFamily="34" charset="0"/>
            </a:endParaRPr>
          </a:p>
        </p:txBody>
      </p:sp>
      <p:sp>
        <p:nvSpPr>
          <p:cNvPr id="95236"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246CB27-C25B-4E5A-9C3B-F530E9785302}" type="slidenum">
              <a:rPr lang="en-US" altLang="zh-CN" sz="1200"/>
              <a:t>128</a:t>
            </a:fld>
            <a:endParaRPr lang="en-US" altLang="zh-CN" sz="120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幻灯片图像占位符 1"/>
          <p:cNvSpPr>
            <a:spLocks noGrp="1" noRot="1" noChangeAspect="1" noTextEdit="1"/>
          </p:cNvSpPr>
          <p:nvPr>
            <p:ph type="sldImg"/>
          </p:nvPr>
        </p:nvSpPr>
        <p:spPr/>
      </p:sp>
      <p:sp>
        <p:nvSpPr>
          <p:cNvPr id="99331" name="备注占位符 2"/>
          <p:cNvSpPr>
            <a:spLocks noGrp="1"/>
          </p:cNvSpPr>
          <p:nvPr>
            <p:ph type="body" idx="1"/>
          </p:nvPr>
        </p:nvSpPr>
        <p:spPr>
          <a:noFill/>
        </p:spPr>
        <p:txBody>
          <a:bodyPr/>
          <a:lstStyle/>
          <a:p>
            <a:r>
              <a:rPr lang="zh-CN" altLang="en-US">
                <a:latin typeface="Arial" panose="020B0604020202020204" pitchFamily="34" charset="0"/>
              </a:rPr>
              <a:t>每种编译器都有自己的链接脚本格式，高速编译器各个段的存储布局包括逻辑地址、虚拟地址和物理地址。</a:t>
            </a:r>
          </a:p>
        </p:txBody>
      </p:sp>
      <p:sp>
        <p:nvSpPr>
          <p:cNvPr id="99332"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C63ADE74-242D-4658-9A85-4C6B4C107192}" type="slidenum">
              <a:rPr lang="en-US" altLang="zh-CN" sz="1200"/>
              <a:t>129</a:t>
            </a:fld>
            <a:endParaRPr lang="en-US" altLang="zh-CN" sz="120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p:sp>
      <p:sp>
        <p:nvSpPr>
          <p:cNvPr id="103427" name="备注占位符 2"/>
          <p:cNvSpPr>
            <a:spLocks noGrp="1"/>
          </p:cNvSpPr>
          <p:nvPr>
            <p:ph type="body" idx="1"/>
          </p:nvPr>
        </p:nvSpPr>
        <p:spPr>
          <a:noFill/>
        </p:spPr>
        <p:txBody>
          <a:bodyPr/>
          <a:lstStyle/>
          <a:p>
            <a:r>
              <a:rPr lang="zh-CN" altLang="en-US">
                <a:latin typeface="Arial" panose="020B0604020202020204" pitchFamily="34" charset="0"/>
              </a:rPr>
              <a:t> </a:t>
            </a:r>
          </a:p>
        </p:txBody>
      </p:sp>
      <p:sp>
        <p:nvSpPr>
          <p:cNvPr id="103428" name="灯片编号占位符 3"/>
          <p:cNvSpPr txBox="1">
            <a:spLocks noGrp="1"/>
          </p:cNvSpPr>
          <p:nvPr/>
        </p:nvSpPr>
        <p:spPr bwMode="auto">
          <a:xfrm>
            <a:off x="3898765" y="8829573"/>
            <a:ext cx="2981409" cy="465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748AAE11-5E98-4E41-B165-AF0ACA64D557}" type="slidenum">
              <a:rPr lang="en-US" altLang="zh-CN" sz="1200"/>
              <a:t>130</a:t>
            </a:fld>
            <a:endParaRPr lang="en-US" altLang="zh-CN" sz="120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p:sp>
      <p:sp>
        <p:nvSpPr>
          <p:cNvPr id="104451" name="Rectangle 3"/>
          <p:cNvSpPr>
            <a:spLocks noGrp="1" noChangeArrowheads="1"/>
          </p:cNvSpPr>
          <p:nvPr>
            <p:ph type="body" idx="1"/>
          </p:nvPr>
        </p:nvSpPr>
        <p:spPr>
          <a:noFill/>
        </p:spPr>
        <p:txBody>
          <a:bodyPr/>
          <a:lstStyle/>
          <a:p>
            <a:r>
              <a:rPr lang="zh-CN" altLang="en-US">
                <a:latin typeface="Arial" panose="020B0604020202020204" pitchFamily="34" charset="0"/>
              </a:rPr>
              <a:t>如果</a:t>
            </a:r>
            <a:r>
              <a:rPr lang="en-US" altLang="zh-CN">
                <a:latin typeface="Arial" panose="020B0604020202020204" pitchFamily="34" charset="0"/>
              </a:rPr>
              <a:t>100</a:t>
            </a:r>
            <a:r>
              <a:rPr lang="zh-CN" altLang="en-US">
                <a:latin typeface="Arial" panose="020B0604020202020204" pitchFamily="34" charset="0"/>
              </a:rPr>
              <a:t>是真实的地址，进程</a:t>
            </a:r>
            <a:r>
              <a:rPr lang="en-US" altLang="zh-CN">
                <a:latin typeface="Arial" panose="020B0604020202020204" pitchFamily="34" charset="0"/>
              </a:rPr>
              <a:t>1</a:t>
            </a:r>
            <a:r>
              <a:rPr lang="zh-CN" altLang="en-US">
                <a:latin typeface="Arial" panose="020B0604020202020204" pitchFamily="34" charset="0"/>
              </a:rPr>
              <a:t>进程</a:t>
            </a:r>
            <a:r>
              <a:rPr lang="en-US" altLang="zh-CN">
                <a:latin typeface="Arial" panose="020B0604020202020204" pitchFamily="34" charset="0"/>
              </a:rPr>
              <a:t>2</a:t>
            </a:r>
            <a:r>
              <a:rPr lang="zh-CN" altLang="en-US">
                <a:latin typeface="Arial" panose="020B0604020202020204" pitchFamily="34" charset="0"/>
              </a:rPr>
              <a:t>都要对</a:t>
            </a:r>
            <a:r>
              <a:rPr lang="en-US" altLang="zh-CN">
                <a:latin typeface="Arial" panose="020B0604020202020204" pitchFamily="34" charset="0"/>
              </a:rPr>
              <a:t>100</a:t>
            </a:r>
            <a:r>
              <a:rPr lang="zh-CN" altLang="en-US">
                <a:latin typeface="Arial" panose="020B0604020202020204" pitchFamily="34" charset="0"/>
              </a:rPr>
              <a:t>读写，那么我们就需要保护。</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标题 3"/>
          <p:cNvSpPr>
            <a:spLocks noGrp="1"/>
          </p:cNvSpPr>
          <p:nvPr>
            <p:ph type="title"/>
          </p:nvPr>
        </p:nvSpPr>
        <p:spPr/>
        <p:txBody>
          <a:bodyPr/>
          <a:lstStyle/>
          <a:p>
            <a:r>
              <a:rPr lang="zh-CN" altLang="en-US"/>
              <a:t>单击此处编辑母版标题样式</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576262"/>
          </a:xfrm>
        </p:spPr>
        <p:txBody>
          <a:bodyPr/>
          <a:lstStyle/>
          <a:p>
            <a:r>
              <a:rPr lang="zh-CN" altLang="en-US"/>
              <a:t>单击此处编辑母版标题样式</a:t>
            </a:r>
          </a:p>
        </p:txBody>
      </p:sp>
      <p:sp>
        <p:nvSpPr>
          <p:cNvPr id="3" name="表格占位符 2"/>
          <p:cNvSpPr>
            <a:spLocks noGrp="1"/>
          </p:cNvSpPr>
          <p:nvPr>
            <p:ph type="tbl" idx="1"/>
          </p:nvPr>
        </p:nvSpPr>
        <p:spPr>
          <a:xfrm>
            <a:off x="806450" y="1233488"/>
            <a:ext cx="8229600" cy="4530725"/>
          </a:xfrm>
        </p:spPr>
        <p:txBody>
          <a:bodyPr/>
          <a:lstStyle/>
          <a:p>
            <a:pPr lvl="0"/>
            <a:endParaRPr lang="zh-CN" altLang="en-US" noProof="0"/>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jpe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dino_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750" y="0"/>
            <a:ext cx="1195388" cy="908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en-US" altLang="zh-CN"/>
              <a:t>Click to edit Master title style</a:t>
            </a:r>
          </a:p>
        </p:txBody>
      </p:sp>
      <p:sp>
        <p:nvSpPr>
          <p:cNvPr id="1028" name="Rectangle 4"/>
          <p:cNvSpPr>
            <a:spLocks noGrp="1" noChangeArrowheads="1"/>
          </p:cNvSpPr>
          <p:nvPr>
            <p:ph type="body" idx="1"/>
          </p:nvPr>
        </p:nvSpPr>
        <p:spPr bwMode="auto">
          <a:xfrm>
            <a:off x="806450" y="1233488"/>
            <a:ext cx="82296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46437" name="Rectangle 5"/>
          <p:cNvSpPr>
            <a:spLocks noChangeArrowheads="1"/>
          </p:cNvSpPr>
          <p:nvPr/>
        </p:nvSpPr>
        <p:spPr bwMode="auto">
          <a:xfrm>
            <a:off x="0" y="0"/>
            <a:ext cx="228600" cy="2286000"/>
          </a:xfrm>
          <a:prstGeom prst="rect">
            <a:avLst/>
          </a:prstGeom>
          <a:solidFill>
            <a:srgbClr val="336699"/>
          </a:solidFill>
          <a:ln w="9525">
            <a:noFill/>
            <a:miter lim="800000"/>
          </a:ln>
          <a:effectLst/>
        </p:spPr>
        <p:txBody>
          <a:bodyPr wrap="none" anchor="ct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zh-CN" altLang="en-US">
              <a:latin typeface="Times New Roman" panose="02020603050405020304" pitchFamily="18" charset="0"/>
            </a:endParaRPr>
          </a:p>
        </p:txBody>
      </p:sp>
      <p:sp>
        <p:nvSpPr>
          <p:cNvPr id="1030" name="Line 6"/>
          <p:cNvSpPr>
            <a:spLocks noChangeShapeType="1"/>
          </p:cNvSpPr>
          <p:nvPr/>
        </p:nvSpPr>
        <p:spPr bwMode="auto">
          <a:xfrm>
            <a:off x="457200" y="860425"/>
            <a:ext cx="8077200" cy="0"/>
          </a:xfrm>
          <a:prstGeom prst="line">
            <a:avLst/>
          </a:prstGeom>
          <a:noFill/>
          <a:ln w="19050">
            <a:solidFill>
              <a:srgbClr val="336699"/>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6439" name="Rectangle 7"/>
          <p:cNvSpPr>
            <a:spLocks noChangeArrowheads="1"/>
          </p:cNvSpPr>
          <p:nvPr/>
        </p:nvSpPr>
        <p:spPr bwMode="auto">
          <a:xfrm>
            <a:off x="0" y="2286000"/>
            <a:ext cx="228600" cy="2286000"/>
          </a:xfrm>
          <a:prstGeom prst="rect">
            <a:avLst/>
          </a:prstGeom>
          <a:solidFill>
            <a:srgbClr val="99CCFF"/>
          </a:solidFill>
          <a:ln w="9525">
            <a:noFill/>
            <a:miter lim="800000"/>
          </a:ln>
          <a:effectLst/>
        </p:spPr>
        <p:txBody>
          <a:bodyPr wrap="none" anchor="ct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zh-CN" altLang="en-US">
              <a:latin typeface="Times New Roman" panose="02020603050405020304" pitchFamily="18" charset="0"/>
            </a:endParaRPr>
          </a:p>
        </p:txBody>
      </p:sp>
      <p:sp>
        <p:nvSpPr>
          <p:cNvPr id="146440" name="Rectangle 8"/>
          <p:cNvSpPr>
            <a:spLocks noChangeArrowheads="1"/>
          </p:cNvSpPr>
          <p:nvPr/>
        </p:nvSpPr>
        <p:spPr bwMode="auto">
          <a:xfrm>
            <a:off x="0" y="4572000"/>
            <a:ext cx="228600" cy="2286000"/>
          </a:xfrm>
          <a:prstGeom prst="rect">
            <a:avLst/>
          </a:prstGeom>
          <a:solidFill>
            <a:srgbClr val="336699"/>
          </a:solidFill>
          <a:ln w="9525">
            <a:noFill/>
            <a:miter lim="800000"/>
          </a:ln>
          <a:effectLst/>
        </p:spPr>
        <p:txBody>
          <a:bodyPr wrap="none" anchor="ct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eaLnBrk="1" hangingPunct="1">
              <a:defRPr/>
            </a:pPr>
            <a:endParaRPr lang="zh-CN" altLang="en-US">
              <a:latin typeface="Times New Roman" panose="02020603050405020304" pitchFamily="18" charset="0"/>
            </a:endParaRPr>
          </a:p>
        </p:txBody>
      </p:sp>
      <p:sp>
        <p:nvSpPr>
          <p:cNvPr id="146441" name="Text Box 9"/>
          <p:cNvSpPr txBox="1">
            <a:spLocks noChangeArrowheads="1"/>
          </p:cNvSpPr>
          <p:nvPr/>
        </p:nvSpPr>
        <p:spPr bwMode="auto">
          <a:xfrm>
            <a:off x="4310063" y="6613525"/>
            <a:ext cx="339725" cy="244475"/>
          </a:xfrm>
          <a:prstGeom prst="rect">
            <a:avLst/>
          </a:prstGeom>
          <a:noFill/>
          <a:ln w="9525">
            <a:noFill/>
            <a:miter lim="800000"/>
          </a:ln>
          <a:effectLst/>
        </p:spPr>
        <p:txBody>
          <a:bodyPr wrap="none">
            <a:spAutoFit/>
          </a:bodyP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a:spcBef>
                <a:spcPct val="50000"/>
              </a:spcBef>
              <a:defRPr/>
            </a:pPr>
            <a:fld id="{35C97F1C-1B95-48C6-B62E-E3FE8DEC40BF}" type="slidenum">
              <a:rPr lang="en-US" altLang="zh-CN" sz="1000" b="1" smtClean="0">
                <a:solidFill>
                  <a:srgbClr val="006699"/>
                </a:solidFill>
                <a:latin typeface="Helvetica" pitchFamily="34" charset="0"/>
              </a:rPr>
              <a:t>‹#›</a:t>
            </a:fld>
            <a:endParaRPr lang="en-US" altLang="zh-CN" sz="1000" b="1" dirty="0">
              <a:solidFill>
                <a:srgbClr val="006699"/>
              </a:solidFill>
              <a:latin typeface="Helvetica" pitchFamily="34" charset="0"/>
            </a:endParaRPr>
          </a:p>
        </p:txBody>
      </p:sp>
      <p:sp>
        <p:nvSpPr>
          <p:cNvPr id="146442" name="Text Box 10"/>
          <p:cNvSpPr txBox="1">
            <a:spLocks noChangeArrowheads="1"/>
          </p:cNvSpPr>
          <p:nvPr/>
        </p:nvSpPr>
        <p:spPr bwMode="auto">
          <a:xfrm>
            <a:off x="7197634" y="6588125"/>
            <a:ext cx="1916204" cy="246221"/>
          </a:xfrm>
          <a:prstGeom prst="rect">
            <a:avLst/>
          </a:prstGeom>
          <a:noFill/>
          <a:ln w="9525">
            <a:noFill/>
            <a:miter lim="800000"/>
          </a:ln>
          <a:effectLst/>
        </p:spPr>
        <p:txBody>
          <a:bodyPr wrap="square">
            <a:spAutoFit/>
          </a:bodyP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lgn="ctr">
              <a:spcBef>
                <a:spcPct val="50000"/>
              </a:spcBef>
              <a:defRPr/>
            </a:pPr>
            <a:r>
              <a:rPr lang="zh-CN" altLang="en-US" sz="1000" b="1" dirty="0">
                <a:solidFill>
                  <a:srgbClr val="006699"/>
                </a:solidFill>
                <a:latin typeface="Helvetica" pitchFamily="34" charset="0"/>
              </a:rPr>
              <a:t>计算机学院智能软件技术中心</a:t>
            </a:r>
          </a:p>
        </p:txBody>
      </p:sp>
      <p:sp>
        <p:nvSpPr>
          <p:cNvPr id="146443" name="Text Box 11"/>
          <p:cNvSpPr txBox="1">
            <a:spLocks noChangeArrowheads="1"/>
          </p:cNvSpPr>
          <p:nvPr/>
        </p:nvSpPr>
        <p:spPr bwMode="auto">
          <a:xfrm>
            <a:off x="261938" y="6602413"/>
            <a:ext cx="1338828" cy="246221"/>
          </a:xfrm>
          <a:prstGeom prst="rect">
            <a:avLst/>
          </a:prstGeom>
          <a:noFill/>
          <a:ln w="9525">
            <a:noFill/>
            <a:miter lim="800000"/>
          </a:ln>
          <a:effectLst/>
        </p:spPr>
        <p:txBody>
          <a:bodyPr wrap="none">
            <a:spAutoFit/>
          </a:bodyPr>
          <a:lstStyle>
            <a:lvl1pPr>
              <a:defRPr sz="2400">
                <a:solidFill>
                  <a:schemeClr val="tx1"/>
                </a:solidFill>
                <a:latin typeface="Verdana" panose="020B0604030504040204" pitchFamily="34" charset="0"/>
                <a:ea typeface="MS PGothic" panose="020B0600070205080204" pitchFamily="34" charset="-128"/>
              </a:defRPr>
            </a:lvl1pPr>
            <a:lvl2pPr marL="37931725" indent="-37474525">
              <a:defRPr sz="2400">
                <a:solidFill>
                  <a:schemeClr val="tx1"/>
                </a:solidFill>
                <a:latin typeface="Verdana" panose="020B0604030504040204" pitchFamily="34" charset="0"/>
                <a:ea typeface="MS PGothic" panose="020B0600070205080204" pitchFamily="34" charset="-128"/>
              </a:defRPr>
            </a:lvl2pPr>
            <a:lvl3pPr>
              <a:defRPr sz="2400">
                <a:solidFill>
                  <a:schemeClr val="tx1"/>
                </a:solidFill>
                <a:latin typeface="Verdana" panose="020B0604030504040204" pitchFamily="34" charset="0"/>
                <a:ea typeface="MS PGothic" panose="020B0600070205080204" pitchFamily="34" charset="-128"/>
              </a:defRPr>
            </a:lvl3pPr>
            <a:lvl4pPr>
              <a:defRPr sz="2400">
                <a:solidFill>
                  <a:schemeClr val="tx1"/>
                </a:solidFill>
                <a:latin typeface="Verdana" panose="020B0604030504040204" pitchFamily="34" charset="0"/>
                <a:ea typeface="MS PGothic" panose="020B0600070205080204" pitchFamily="34" charset="-128"/>
              </a:defRPr>
            </a:lvl4pPr>
            <a:lvl5pPr>
              <a:defRPr sz="2400">
                <a:solidFill>
                  <a:schemeClr val="tx1"/>
                </a:solidFill>
                <a:latin typeface="Verdana" panose="020B0604030504040204" pitchFamily="34" charset="0"/>
                <a:ea typeface="MS PGothic" panose="020B0600070205080204" pitchFamily="34" charset="-128"/>
              </a:defRPr>
            </a:lvl5pPr>
            <a:lvl6pPr marL="4572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6pPr>
            <a:lvl7pPr marL="9144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7pPr>
            <a:lvl8pPr marL="13716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8pPr>
            <a:lvl9pPr marL="1828800" eaLnBrk="0" fontAlgn="base" hangingPunct="0">
              <a:spcBef>
                <a:spcPct val="0"/>
              </a:spcBef>
              <a:spcAft>
                <a:spcPct val="0"/>
              </a:spcAft>
              <a:defRPr sz="2400">
                <a:solidFill>
                  <a:schemeClr val="tx1"/>
                </a:solidFill>
                <a:latin typeface="Verdana" panose="020B0604030504040204" pitchFamily="34" charset="0"/>
                <a:ea typeface="MS PGothic" panose="020B0600070205080204" pitchFamily="34" charset="-128"/>
              </a:defRPr>
            </a:lvl9pPr>
          </a:lstStyle>
          <a:p>
            <a:pPr>
              <a:spcBef>
                <a:spcPct val="50000"/>
              </a:spcBef>
              <a:defRPr/>
            </a:pPr>
            <a:r>
              <a:rPr lang="zh-CN" altLang="en-US" sz="1000" b="1" dirty="0">
                <a:solidFill>
                  <a:srgbClr val="006699"/>
                </a:solidFill>
                <a:latin typeface="Helvetica" pitchFamily="34" charset="0"/>
              </a:rPr>
              <a:t>操作系统设计与实现</a:t>
            </a:r>
          </a:p>
        </p:txBody>
      </p:sp>
      <p:pic>
        <p:nvPicPr>
          <p:cNvPr id="1036" name="Picture 12" descr="dino_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73988" y="5849938"/>
            <a:ext cx="1284287"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ransition/>
  <p:hf hdr="0"/>
  <p:txStyles>
    <p:title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p:titleStyle>
    <p:bodyStyle>
      <a:lvl1pPr marL="342900" indent="-342900" algn="l" rtl="0" eaLnBrk="0" fontAlgn="base" hangingPunct="0">
        <a:spcBef>
          <a:spcPct val="35000"/>
        </a:spcBef>
        <a:spcAft>
          <a:spcPct val="0"/>
        </a:spcAft>
        <a:buClr>
          <a:srgbClr val="993300"/>
        </a:buClr>
        <a:buSzPct val="90000"/>
        <a:buFont typeface="Monotype Sorts" charset="2"/>
        <a:buChar char="n"/>
        <a:defRPr kumimoji="1">
          <a:solidFill>
            <a:schemeClr val="tx1"/>
          </a:solidFill>
          <a:latin typeface="+mn-lt"/>
          <a:ea typeface="MS PGothic" panose="020B0600070205080204" pitchFamily="34" charset="-128"/>
          <a:cs typeface="MS PGothic" panose="020B0600070205080204" pitchFamily="34" charset="-128"/>
        </a:defRPr>
      </a:lvl1pPr>
      <a:lvl2pPr marL="742950" indent="-285750" algn="l" rtl="0" eaLnBrk="0" fontAlgn="base" hangingPunct="0">
        <a:spcBef>
          <a:spcPct val="35000"/>
        </a:spcBef>
        <a:spcAft>
          <a:spcPct val="0"/>
        </a:spcAft>
        <a:buClr>
          <a:srgbClr val="CC6600"/>
        </a:buClr>
        <a:buSzPct val="80000"/>
        <a:buFont typeface="Monotype Sorts" charset="2"/>
        <a:buChar char="l"/>
        <a:defRPr kumimoji="1">
          <a:solidFill>
            <a:schemeClr val="tx1"/>
          </a:solidFill>
          <a:latin typeface="+mn-lt"/>
          <a:ea typeface="MS PGothic" panose="020B0600070205080204" pitchFamily="34" charset="-128"/>
        </a:defRPr>
      </a:lvl2pPr>
      <a:lvl3pPr marL="1085850" indent="-228600" algn="l" rtl="0" eaLnBrk="0" fontAlgn="base" hangingPunct="0">
        <a:spcBef>
          <a:spcPct val="35000"/>
        </a:spcBef>
        <a:spcAft>
          <a:spcPct val="0"/>
        </a:spcAft>
        <a:buClr>
          <a:srgbClr val="009900"/>
        </a:buClr>
        <a:buSzPct val="75000"/>
        <a:buFont typeface="Webdings" panose="05030102010509060703" pitchFamily="18" charset="2"/>
        <a:buChar char="4"/>
        <a:defRPr kumimoji="1">
          <a:solidFill>
            <a:schemeClr val="tx1"/>
          </a:solidFill>
          <a:latin typeface="+mn-lt"/>
          <a:ea typeface="MS PGothic" panose="020B0600070205080204" pitchFamily="34" charset="-128"/>
        </a:defRPr>
      </a:lvl3pPr>
      <a:lvl4pPr marL="1428750" indent="-228600" algn="l" rtl="0" eaLnBrk="0" fontAlgn="base" hangingPunct="0">
        <a:spcBef>
          <a:spcPct val="35000"/>
        </a:spcBef>
        <a:spcAft>
          <a:spcPct val="0"/>
        </a:spcAft>
        <a:buClr>
          <a:schemeClr val="hlink"/>
        </a:buClr>
        <a:buSzPct val="75000"/>
        <a:buChar char="–"/>
        <a:defRPr kumimoji="1">
          <a:solidFill>
            <a:schemeClr val="tx1"/>
          </a:solidFill>
          <a:latin typeface="+mn-lt"/>
          <a:ea typeface="MS PGothic" panose="020B0600070205080204" pitchFamily="34" charset="-128"/>
        </a:defRPr>
      </a:lvl4pPr>
      <a:lvl5pPr marL="17716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5pPr>
      <a:lvl6pPr marL="22288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6pPr>
      <a:lvl7pPr marL="26860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7pPr>
      <a:lvl8pPr marL="31432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8pPr>
      <a:lvl9pPr marL="3600450" indent="-228600" algn="l" rtl="0" eaLnBrk="0" fontAlgn="base" hangingPunct="0">
        <a:spcBef>
          <a:spcPct val="35000"/>
        </a:spcBef>
        <a:spcAft>
          <a:spcPct val="0"/>
        </a:spcAft>
        <a:buClr>
          <a:srgbClr val="FF0066"/>
        </a:buClr>
        <a:buSzPct val="75000"/>
        <a:buChar char="»"/>
        <a:defRPr kumimoji="1">
          <a:solidFill>
            <a:schemeClr val="tx1"/>
          </a:solidFill>
          <a:latin typeface="+mn-lt"/>
          <a:ea typeface="MS PGothic" panose="020B0600070205080204" pitchFamily="34"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10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hyperlink" Target="ELF&#25991;&#20214;.doc" TargetMode="External"/></Relationships>
</file>

<file path=ppt/slides/_rels/slide10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hyperlink" Target="ELF&#25991;&#20214;.doc"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wmf"/><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70.png"/><Relationship Id="rId5" Type="http://schemas.openxmlformats.org/officeDocument/2006/relationships/image" Target="../media/image82.wmf"/><Relationship Id="rId4" Type="http://schemas.openxmlformats.org/officeDocument/2006/relationships/oleObject" Target="../embeddings/oleObject1.bin"/></Relationships>
</file>

<file path=ppt/slides/_rels/slide128.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hyperlink" Target="http://linux.chinaitlab.com/"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6.xml.rels><?xml version="1.0" encoding="UTF-8" standalone="yes"?>
<Relationships xmlns="http://schemas.openxmlformats.org/package/2006/relationships"><Relationship Id="rId2" Type="http://schemas.openxmlformats.org/officeDocument/2006/relationships/image" Target="../media/image84.wm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6.wm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8.wmf"/><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baike.baidu.com/item/%E4%B8%AD%E5%A4%AE%E5%A4%84%E7%90%86%E6%9C%BA/5926620?fromModule=lemma_inlink"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2.wmf"/><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47.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customXml" Target="../ink/ink1.xml"/><Relationship Id="rId7" Type="http://schemas.openxmlformats.org/officeDocument/2006/relationships/customXml" Target="../ink/ink3.xm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customXml" Target="../ink/ink2.xml"/><Relationship Id="rId10" Type="http://schemas.openxmlformats.org/officeDocument/2006/relationships/image" Target="../media/image32.png"/><Relationship Id="rId4" Type="http://schemas.openxmlformats.org/officeDocument/2006/relationships/image" Target="../media/image29.png"/><Relationship Id="rId9" Type="http://schemas.openxmlformats.org/officeDocument/2006/relationships/customXml" Target="../ink/ink4.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customXml" Target="../ink/ink7.xml"/><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customXml" Target="../ink/ink6.xml"/><Relationship Id="rId5" Type="http://schemas.openxmlformats.org/officeDocument/2006/relationships/image" Target="../media/image36.png"/><Relationship Id="rId4" Type="http://schemas.openxmlformats.org/officeDocument/2006/relationships/customXml" Target="../ink/ink5.xml"/><Relationship Id="rId9" Type="http://schemas.openxmlformats.org/officeDocument/2006/relationships/image" Target="../media/image38.png"/></Relationships>
</file>

<file path=ppt/slides/_rels/slide58.xml.rels><?xml version="1.0" encoding="UTF-8" standalone="yes"?>
<Relationships xmlns="http://schemas.openxmlformats.org/package/2006/relationships"><Relationship Id="rId8" Type="http://schemas.openxmlformats.org/officeDocument/2006/relationships/customXml" Target="../ink/ink10.xml"/><Relationship Id="rId3" Type="http://schemas.openxmlformats.org/officeDocument/2006/relationships/image" Target="../media/image40.png"/><Relationship Id="rId7"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1.xml"/><Relationship Id="rId6" Type="http://schemas.openxmlformats.org/officeDocument/2006/relationships/customXml" Target="../ink/ink9.xml"/><Relationship Id="rId5" Type="http://schemas.openxmlformats.org/officeDocument/2006/relationships/image" Target="../media/image41.png"/><Relationship Id="rId4" Type="http://schemas.openxmlformats.org/officeDocument/2006/relationships/customXml" Target="../ink/ink8.xml"/><Relationship Id="rId9" Type="http://schemas.openxmlformats.org/officeDocument/2006/relationships/image" Target="../media/image43.png"/></Relationships>
</file>

<file path=ppt/slides/_rels/slide5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27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7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6.GIF"/></Relationships>
</file>

<file path=ppt/slides/_rels/slide8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hyperlink" Target="VxWorks&#28040;&#24687;&#38431;&#21015;&#23454;&#20363;.docx" TargetMode="External"/><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69.jpeg"/></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灯片编号占位符 5"/>
          <p:cNvSpPr>
            <a:spLocks noGrp="1"/>
          </p:cNvSpPr>
          <p:nvPr>
            <p:ph type="sldNum" sz="quarter" idx="4294967295"/>
          </p:nvPr>
        </p:nvSpPr>
        <p:spPr bwMode="auto">
          <a:xfrm>
            <a:off x="6881813" y="6107113"/>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r" eaLnBrk="1" hangingPunct="1">
              <a:spcBef>
                <a:spcPct val="0"/>
              </a:spcBef>
              <a:buClrTx/>
              <a:buSzTx/>
              <a:buFontTx/>
              <a:buNone/>
            </a:pPr>
            <a:fld id="{A8478078-D917-4452-8971-746AB5B7319E}" type="slidenum">
              <a:rPr kumimoji="0" lang="en-US" altLang="zh-CN" sz="1400">
                <a:latin typeface="Times New Roman" panose="02020603050405020304" pitchFamily="18" charset="0"/>
                <a:ea typeface="宋体" panose="02010600030101010101" pitchFamily="2" charset="-122"/>
                <a:cs typeface="Times New Roman" panose="02020603050405020304" pitchFamily="18" charset="0"/>
              </a:rPr>
              <a:t>1</a:t>
            </a:fld>
            <a:endParaRPr kumimoji="0" lang="en-US" altLang="zh-CN" sz="1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51" name="Rectangle 3"/>
          <p:cNvSpPr>
            <a:spLocks noGrp="1" noChangeArrowheads="1"/>
          </p:cNvSpPr>
          <p:nvPr>
            <p:ph type="body" idx="1"/>
          </p:nvPr>
        </p:nvSpPr>
        <p:spPr>
          <a:xfrm>
            <a:off x="685800" y="1333500"/>
            <a:ext cx="7620000" cy="4114800"/>
          </a:xfrm>
        </p:spPr>
        <p:txBody>
          <a:bodyPr/>
          <a:lstStyle/>
          <a:p>
            <a:pPr algn="just" eaLnBrk="1" hangingPunct="1">
              <a:lnSpc>
                <a:spcPct val="90000"/>
              </a:lnSpc>
              <a:buFontTx/>
              <a:buNone/>
            </a:pPr>
            <a:endParaRPr lang="en-US" altLang="zh-CN" sz="2000" b="1" dirty="0">
              <a:latin typeface="Times New Roman" panose="02020603050405020304" pitchFamily="18" charset="0"/>
              <a:ea typeface="MS PGothic" panose="020B0600070205080204" pitchFamily="34" charset="-128"/>
              <a:cs typeface="Times New Roman" panose="02020603050405020304" pitchFamily="18" charset="0"/>
            </a:endParaRPr>
          </a:p>
          <a:p>
            <a:pPr algn="just" eaLnBrk="1" hangingPunct="1">
              <a:lnSpc>
                <a:spcPct val="90000"/>
              </a:lnSpc>
              <a:buFontTx/>
              <a:buNone/>
            </a:pPr>
            <a:endParaRPr lang="en-US" altLang="zh-CN" sz="2000" b="1" dirty="0">
              <a:latin typeface="Times New Roman" panose="02020603050405020304" pitchFamily="18" charset="0"/>
              <a:ea typeface="MS PGothic" panose="020B0600070205080204" pitchFamily="34" charset="-128"/>
              <a:cs typeface="Times New Roman" panose="02020603050405020304" pitchFamily="18" charset="0"/>
            </a:endParaRPr>
          </a:p>
          <a:p>
            <a:pPr algn="just" eaLnBrk="1" hangingPunct="1">
              <a:lnSpc>
                <a:spcPct val="90000"/>
              </a:lnSpc>
              <a:buFontTx/>
              <a:buNone/>
            </a:pPr>
            <a:r>
              <a:rPr lang="en-US" altLang="zh-CN" sz="2000" b="1" dirty="0">
                <a:latin typeface="Times New Roman" panose="02020603050405020304" pitchFamily="18" charset="0"/>
                <a:ea typeface="MS PGothic" panose="020B0600070205080204" pitchFamily="34" charset="-128"/>
                <a:cs typeface="Times New Roman" panose="02020603050405020304" pitchFamily="18" charset="0"/>
              </a:rPr>
              <a:t>                           </a:t>
            </a:r>
            <a:r>
              <a:rPr lang="zh-CN" altLang="en-US" sz="2800" b="1" dirty="0">
                <a:latin typeface="Times New Roman" panose="02020603050405020304" pitchFamily="18" charset="0"/>
                <a:ea typeface="MS PGothic" panose="020B0600070205080204" pitchFamily="34" charset="-128"/>
                <a:cs typeface="Times New Roman" panose="02020603050405020304" pitchFamily="18" charset="0"/>
              </a:rPr>
              <a:t>主讲教师：曲明成</a:t>
            </a:r>
          </a:p>
          <a:p>
            <a:pPr algn="just" eaLnBrk="1" hangingPunct="1">
              <a:lnSpc>
                <a:spcPct val="90000"/>
              </a:lnSpc>
              <a:buFontTx/>
              <a:buNone/>
            </a:pPr>
            <a:r>
              <a:rPr lang="zh-CN" altLang="en-US" sz="2400" b="1" dirty="0">
                <a:latin typeface="Times New Roman" panose="02020603050405020304" pitchFamily="18" charset="0"/>
                <a:ea typeface="MS PGothic" panose="020B0600070205080204" pitchFamily="34" charset="-128"/>
                <a:cs typeface="Times New Roman" panose="02020603050405020304" pitchFamily="18" charset="0"/>
              </a:rPr>
              <a:t>                       电   话：  </a:t>
            </a:r>
            <a:r>
              <a:rPr lang="en-US" altLang="zh-CN" sz="2400" b="1" dirty="0">
                <a:solidFill>
                  <a:srgbClr val="A50021"/>
                </a:solidFill>
                <a:latin typeface="Times New Roman" panose="02020603050405020304" pitchFamily="18" charset="0"/>
                <a:ea typeface="MS PGothic" panose="020B0600070205080204" pitchFamily="34" charset="-128"/>
                <a:cs typeface="Times New Roman" panose="02020603050405020304" pitchFamily="18" charset="0"/>
              </a:rPr>
              <a:t>15645102418</a:t>
            </a:r>
            <a:endParaRPr lang="zh-CN" altLang="en-US" sz="2400" b="1" dirty="0">
              <a:solidFill>
                <a:srgbClr val="A50021"/>
              </a:solidFill>
              <a:latin typeface="Times New Roman" panose="02020603050405020304" pitchFamily="18" charset="0"/>
              <a:ea typeface="MS PGothic" panose="020B0600070205080204" pitchFamily="34" charset="-128"/>
              <a:cs typeface="Times New Roman" panose="02020603050405020304" pitchFamily="18" charset="0"/>
            </a:endParaRPr>
          </a:p>
          <a:p>
            <a:pPr algn="just" eaLnBrk="1" hangingPunct="1">
              <a:lnSpc>
                <a:spcPct val="90000"/>
              </a:lnSpc>
              <a:buFontTx/>
              <a:buNone/>
            </a:pPr>
            <a:r>
              <a:rPr lang="en-US" altLang="zh-CN" sz="2400" b="1" dirty="0">
                <a:latin typeface="Times New Roman" panose="02020603050405020304" pitchFamily="18" charset="0"/>
                <a:ea typeface="MS PGothic" panose="020B0600070205080204" pitchFamily="34" charset="-128"/>
                <a:cs typeface="Times New Roman" panose="02020603050405020304" pitchFamily="18" charset="0"/>
              </a:rPr>
              <a:t>			E-mail</a:t>
            </a:r>
            <a:r>
              <a:rPr lang="zh-CN" altLang="en-US" sz="2400" b="1" dirty="0">
                <a:latin typeface="Times New Roman" panose="02020603050405020304" pitchFamily="18" charset="0"/>
                <a:ea typeface="MS PGothic" panose="020B0600070205080204" pitchFamily="34" charset="-128"/>
                <a:cs typeface="Times New Roman" panose="02020603050405020304" pitchFamily="18" charset="0"/>
              </a:rPr>
              <a:t>： </a:t>
            </a:r>
            <a:r>
              <a:rPr lang="en-US" altLang="zh-CN" sz="2400" b="1" dirty="0">
                <a:latin typeface="Times New Roman" panose="02020603050405020304" pitchFamily="18" charset="0"/>
                <a:ea typeface="MS PGothic" panose="020B0600070205080204" pitchFamily="34" charset="-128"/>
                <a:cs typeface="Times New Roman" panose="02020603050405020304" pitchFamily="18" charset="0"/>
              </a:rPr>
              <a:t>qumingcheng@hit.edu.com</a:t>
            </a:r>
          </a:p>
          <a:p>
            <a:pPr algn="just" eaLnBrk="1" hangingPunct="1">
              <a:lnSpc>
                <a:spcPct val="90000"/>
              </a:lnSpc>
              <a:buFontTx/>
              <a:buNone/>
            </a:pPr>
            <a:endParaRPr lang="en-US" altLang="zh-CN" sz="2400" b="1" dirty="0">
              <a:latin typeface="Times New Roman" panose="02020603050405020304" pitchFamily="18" charset="0"/>
              <a:ea typeface="MS PGothic" panose="020B0600070205080204" pitchFamily="34" charset="-128"/>
              <a:cs typeface="Times New Roman" panose="02020603050405020304" pitchFamily="18" charset="0"/>
            </a:endParaRPr>
          </a:p>
          <a:p>
            <a:pPr algn="just" eaLnBrk="1" hangingPunct="1">
              <a:lnSpc>
                <a:spcPct val="90000"/>
              </a:lnSpc>
              <a:buFontTx/>
              <a:buNone/>
            </a:pPr>
            <a:r>
              <a:rPr lang="en-US" altLang="zh-CN" sz="2000" b="1" dirty="0">
                <a:latin typeface="Times New Roman" panose="02020603050405020304" pitchFamily="18" charset="0"/>
                <a:ea typeface="MS PGothic" panose="020B0600070205080204" pitchFamily="34" charset="-128"/>
                <a:cs typeface="Times New Roman" panose="02020603050405020304" pitchFamily="18" charset="0"/>
              </a:rPr>
              <a:t>                            </a:t>
            </a:r>
            <a:r>
              <a:rPr lang="zh-CN" altLang="en-US" sz="2800" b="1" dirty="0">
                <a:solidFill>
                  <a:srgbClr val="993300"/>
                </a:solidFill>
                <a:latin typeface="Times New Roman" panose="02020603050405020304" pitchFamily="18" charset="0"/>
                <a:ea typeface="华文新魏" panose="02010800040101010101" pitchFamily="2" charset="-122"/>
                <a:cs typeface="Times New Roman" panose="02020603050405020304" pitchFamily="18" charset="0"/>
              </a:rPr>
              <a:t>计算学部智能软件技术中心</a:t>
            </a:r>
            <a:endParaRPr lang="en-US" altLang="zh-CN" sz="2800" b="1" dirty="0">
              <a:solidFill>
                <a:srgbClr val="993300"/>
              </a:solidFill>
              <a:latin typeface="Times New Roman" panose="02020603050405020304" pitchFamily="18" charset="0"/>
              <a:ea typeface="华文新魏" panose="02010800040101010101" pitchFamily="2" charset="-122"/>
              <a:cs typeface="Times New Roman" panose="02020603050405020304" pitchFamily="18" charset="0"/>
            </a:endParaRPr>
          </a:p>
          <a:p>
            <a:pPr algn="just" eaLnBrk="1" hangingPunct="1">
              <a:lnSpc>
                <a:spcPct val="90000"/>
              </a:lnSpc>
              <a:buFontTx/>
              <a:buNone/>
            </a:pPr>
            <a:endParaRPr lang="zh-CN" altLang="en-US" sz="2000" b="1" dirty="0">
              <a:latin typeface="Times New Roman" panose="02020603050405020304" pitchFamily="18" charset="0"/>
              <a:ea typeface="MS PGothic" panose="020B0600070205080204" pitchFamily="34" charset="-128"/>
              <a:cs typeface="Times New Roman" panose="02020603050405020304" pitchFamily="18" charset="0"/>
            </a:endParaRPr>
          </a:p>
          <a:p>
            <a:pPr algn="just" eaLnBrk="1" hangingPunct="1">
              <a:lnSpc>
                <a:spcPct val="90000"/>
              </a:lnSpc>
              <a:buFontTx/>
              <a:buNone/>
            </a:pPr>
            <a:r>
              <a:rPr lang="zh-CN" altLang="en-US" sz="2800" b="1" dirty="0">
                <a:latin typeface="Times New Roman" panose="02020603050405020304" pitchFamily="18" charset="0"/>
                <a:ea typeface="MS PGothic" panose="020B0600070205080204" pitchFamily="34" charset="-128"/>
                <a:cs typeface="Times New Roman" panose="02020603050405020304" pitchFamily="18" charset="0"/>
              </a:rPr>
              <a:t>                                  </a:t>
            </a:r>
            <a:endParaRPr lang="en-US" altLang="zh-CN" sz="2800" b="1" dirty="0">
              <a:latin typeface="Times New Roman" panose="02020603050405020304" pitchFamily="18" charset="0"/>
              <a:ea typeface="MS PGothic" panose="020B0600070205080204" pitchFamily="34" charset="-128"/>
              <a:cs typeface="Times New Roman" panose="02020603050405020304" pitchFamily="18" charset="0"/>
            </a:endParaRPr>
          </a:p>
        </p:txBody>
      </p:sp>
      <p:sp>
        <p:nvSpPr>
          <p:cNvPr id="2052" name="Rectangle 2"/>
          <p:cNvSpPr>
            <a:spLocks noGrp="1" noChangeArrowheads="1"/>
          </p:cNvSpPr>
          <p:nvPr>
            <p:ph type="title"/>
          </p:nvPr>
        </p:nvSpPr>
        <p:spPr>
          <a:xfrm>
            <a:off x="2303417" y="914400"/>
            <a:ext cx="4724400" cy="838200"/>
          </a:xfrm>
        </p:spPr>
        <p:txBody>
          <a:bodyPr/>
          <a:lstStyle/>
          <a:p>
            <a:pPr eaLnBrk="1" hangingPunct="1"/>
            <a:r>
              <a:rPr lang="en-US" altLang="zh-CN" sz="2400" u="sng" dirty="0">
                <a:solidFill>
                  <a:srgbClr val="6600FF"/>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3600" u="sng" dirty="0">
                <a:solidFill>
                  <a:srgbClr val="6600FF"/>
                </a:solidFill>
                <a:latin typeface="Times New Roman" panose="02020603050405020304" pitchFamily="18" charset="0"/>
                <a:ea typeface="宋体" panose="02010600030101010101" pitchFamily="2" charset="-122"/>
                <a:cs typeface="Times New Roman" panose="02020603050405020304" pitchFamily="18" charset="0"/>
              </a:rPr>
              <a:t>操作系统</a:t>
            </a:r>
            <a:r>
              <a:rPr lang="en-US" altLang="zh-CN" sz="3600" u="sng" dirty="0">
                <a:solidFill>
                  <a:srgbClr val="6600FF"/>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3600" u="sng" dirty="0">
                <a:solidFill>
                  <a:srgbClr val="6600FF"/>
                </a:solidFill>
                <a:latin typeface="Times New Roman" panose="02020603050405020304" pitchFamily="18" charset="0"/>
                <a:ea typeface="宋体" panose="02010600030101010101" pitchFamily="2" charset="-122"/>
                <a:cs typeface="Times New Roman" panose="02020603050405020304" pitchFamily="18" charset="0"/>
              </a:rPr>
              <a:t>进程</a:t>
            </a:r>
            <a:endParaRPr lang="zh-CN" altLang="en-US" sz="2400" i="1" dirty="0">
              <a:solidFill>
                <a:srgbClr val="66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053" name="Rectangle 8"/>
          <p:cNvSpPr>
            <a:spLocks noChangeArrowheads="1"/>
          </p:cNvSpPr>
          <p:nvPr/>
        </p:nvSpPr>
        <p:spPr bwMode="auto">
          <a:xfrm>
            <a:off x="1447800" y="1811338"/>
            <a:ext cx="6934200" cy="4191000"/>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endParaRPr lang="zh-CN" altLang="en-US" sz="440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792163"/>
            <a:ext cx="8229600" cy="576262"/>
          </a:xfrm>
        </p:spPr>
        <p:txBody>
          <a:bodyPr/>
          <a:lstStyle/>
          <a:p>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a:latin typeface="Times New Roman" panose="02020603050405020304" pitchFamily="18" charset="0"/>
                <a:ea typeface="宋体" panose="02010600030101010101" pitchFamily="2" charset="-122"/>
                <a:cs typeface="Times New Roman" panose="02020603050405020304" pitchFamily="18" charset="0"/>
              </a:rPr>
              <a:t>计算机中只有一个程序在执行吗</a:t>
            </a:r>
            <a:r>
              <a:rPr lang="en-US" altLang="zh-CN" sz="28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0243"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pic>
        <p:nvPicPr>
          <p:cNvPr id="286725" name="Picture 5" descr="多个程序运行-任务监测"/>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571955"/>
            <a:ext cx="8005763" cy="48545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86725"/>
                                        </p:tgtEl>
                                        <p:attrNameLst>
                                          <p:attrName>style.visibility</p:attrName>
                                        </p:attrNameLst>
                                      </p:cBhvr>
                                      <p:to>
                                        <p:strVal val="visible"/>
                                      </p:to>
                                    </p:set>
                                    <p:animEffect transition="in" filter="fade">
                                      <p:cBhvr>
                                        <p:cTn id="7" dur="1000"/>
                                        <p:tgtEl>
                                          <p:spTgt spid="286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E12A8B0-E814-6B0E-B28D-6C3D6105E655}"/>
              </a:ext>
            </a:extLst>
          </p:cNvPr>
          <p:cNvSpPr txBox="1"/>
          <p:nvPr/>
        </p:nvSpPr>
        <p:spPr>
          <a:xfrm>
            <a:off x="751174" y="1438368"/>
            <a:ext cx="2873660" cy="4708981"/>
          </a:xfrm>
          <a:prstGeom prst="rect">
            <a:avLst/>
          </a:prstGeom>
          <a:noFill/>
        </p:spPr>
        <p:txBody>
          <a:bodyPr wrap="square" rtlCol="0">
            <a:spAutoFit/>
          </a:bodyPr>
          <a:lstStyle/>
          <a:p>
            <a:pPr algn="just"/>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静态链接（</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Static Linking</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）和动态链接（</a:t>
            </a:r>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Dynamic Linking</a:t>
            </a:r>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）是编译器和链接器在构建可执行程序时采用的两种不同方法。</a:t>
            </a:r>
          </a:p>
          <a:p>
            <a:pPr algn="just"/>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静态链接是指在编译时将所有程序需要的库函数和目标文件全部链接到可执行文件中，使得可执行文件本身包含了所有必要的代码和数据，可以独立运行。静态链接的优点在于不需要在运行时加载额外的库文件，使得程序执行速度更快，也更加独立和方便管理。但缺点是可执行文件大小会变得较大，同时相同的库函数会被不同的可执行文件重复包含，浪费了系统资源。</a:t>
            </a:r>
          </a:p>
          <a:p>
            <a:pPr algn="just"/>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动态链接是指在程序运行时，根据需要动态地加载和链接所需的库文件，在内存中生成一个共享库，供多个进程共享使用。这些共享库在程序运行时被动态地映射到进程的地址空间中，程序使用时才会载入，加载的资源较少，极大地节约了系统资源。动态链接的优点在于可执行文件较小，系统资源使用较少，程序更容易分发。但缺点是程序的启动速度可能较慢，并且可能会受到库文件版本的限制，如果系统中缺少所需的共享库也会出错。</a:t>
            </a:r>
          </a:p>
          <a:p>
            <a:pPr algn="just"/>
            <a:r>
              <a:rPr lang="en-US" altLang="zh-CN" sz="10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rPr>
              <a:t>各自的适用场合不同，对于直接将可执行程序复制到其它机器上运行的情况，静态链接更加方便；对于大型的软件、系统和库文件，则一般采用动态链接，以便节约系统资源，同时允许动态更新库文件版本，提高软件的灵活性和可维护性。</a:t>
            </a:r>
          </a:p>
          <a:p>
            <a:endParaRPr lang="zh-CN" altLang="en-US" sz="1000" dirty="0"/>
          </a:p>
        </p:txBody>
      </p:sp>
      <p:sp>
        <p:nvSpPr>
          <p:cNvPr id="6" name="文本框 5">
            <a:extLst>
              <a:ext uri="{FF2B5EF4-FFF2-40B4-BE49-F238E27FC236}">
                <a16:creationId xmlns:a16="http://schemas.microsoft.com/office/drawing/2014/main" id="{50EF489A-5CE4-E00F-CF21-29591B60CADD}"/>
              </a:ext>
            </a:extLst>
          </p:cNvPr>
          <p:cNvSpPr txBox="1"/>
          <p:nvPr/>
        </p:nvSpPr>
        <p:spPr>
          <a:xfrm>
            <a:off x="3753623" y="0"/>
            <a:ext cx="5255149" cy="6324808"/>
          </a:xfrm>
          <a:prstGeom prst="rect">
            <a:avLst/>
          </a:prstGeom>
          <a:noFill/>
        </p:spPr>
        <p:txBody>
          <a:bodyPr wrap="square" rtlCol="0">
            <a:spAutoFit/>
          </a:bodyPr>
          <a:lstStyle/>
          <a:p>
            <a:r>
              <a:rPr lang="zh-CN" altLang="en-US" sz="900" b="1" dirty="0">
                <a:latin typeface="楷体" panose="02010609060101010101" pitchFamily="49" charset="-122"/>
                <a:ea typeface="楷体" panose="02010609060101010101" pitchFamily="49" charset="-122"/>
              </a:rPr>
              <a:t>进程的可执行程序（文件）格式和创建进程、加载可执行文件的流程会因不同操作系统而异，以下是针对常见操作系统的回答：</a:t>
            </a:r>
          </a:p>
          <a:p>
            <a:r>
              <a:rPr lang="en-US" altLang="zh-CN" sz="900" b="1" dirty="0">
                <a:latin typeface="楷体" panose="02010609060101010101" pitchFamily="49" charset="-122"/>
                <a:ea typeface="楷体" panose="02010609060101010101" pitchFamily="49" charset="-122"/>
              </a:rPr>
              <a:t>Windows</a:t>
            </a:r>
            <a:r>
              <a:rPr lang="zh-CN" altLang="en-US" sz="900" b="1" dirty="0">
                <a:latin typeface="楷体" panose="02010609060101010101" pitchFamily="49" charset="-122"/>
                <a:ea typeface="楷体" panose="02010609060101010101" pitchFamily="49" charset="-122"/>
              </a:rPr>
              <a:t>操作系统：</a:t>
            </a:r>
          </a:p>
          <a:p>
            <a:r>
              <a:rPr lang="en-US" altLang="zh-CN" sz="900" b="1" dirty="0">
                <a:latin typeface="楷体" panose="02010609060101010101" pitchFamily="49" charset="-122"/>
                <a:ea typeface="楷体" panose="02010609060101010101" pitchFamily="49" charset="-122"/>
              </a:rPr>
              <a:t>Windows</a:t>
            </a:r>
            <a:r>
              <a:rPr lang="zh-CN" altLang="en-US" sz="900" b="1" dirty="0">
                <a:latin typeface="楷体" panose="02010609060101010101" pitchFamily="49" charset="-122"/>
                <a:ea typeface="楷体" panose="02010609060101010101" pitchFamily="49" charset="-122"/>
              </a:rPr>
              <a:t>操作系统的可执行程序称为</a:t>
            </a:r>
            <a:r>
              <a:rPr lang="en-US" altLang="zh-CN" sz="900" b="1" dirty="0">
                <a:latin typeface="楷体" panose="02010609060101010101" pitchFamily="49" charset="-122"/>
                <a:ea typeface="楷体" panose="02010609060101010101" pitchFamily="49" charset="-122"/>
              </a:rPr>
              <a:t>PE</a:t>
            </a:r>
            <a:r>
              <a:rPr lang="zh-CN" altLang="en-US" sz="900" b="1" dirty="0">
                <a:latin typeface="楷体" panose="02010609060101010101" pitchFamily="49" charset="-122"/>
                <a:ea typeface="楷体" panose="02010609060101010101" pitchFamily="49" charset="-122"/>
              </a:rPr>
              <a:t>文件（</a:t>
            </a:r>
            <a:r>
              <a:rPr lang="en-US" altLang="zh-CN" sz="900" b="1" dirty="0">
                <a:latin typeface="楷体" panose="02010609060101010101" pitchFamily="49" charset="-122"/>
                <a:ea typeface="楷体" panose="02010609060101010101" pitchFamily="49" charset="-122"/>
              </a:rPr>
              <a:t>Portable Executable</a:t>
            </a:r>
            <a:r>
              <a:rPr lang="zh-CN" altLang="en-US" sz="900" b="1" dirty="0">
                <a:latin typeface="楷体" panose="02010609060101010101" pitchFamily="49" charset="-122"/>
                <a:ea typeface="楷体" panose="02010609060101010101" pitchFamily="49" charset="-122"/>
              </a:rPr>
              <a:t>，可移植可执行格式），其扩展名通常为</a:t>
            </a:r>
            <a:r>
              <a:rPr lang="en-US" altLang="zh-CN" sz="900" b="1" dirty="0">
                <a:latin typeface="楷体" panose="02010609060101010101" pitchFamily="49" charset="-122"/>
                <a:ea typeface="楷体" panose="02010609060101010101" pitchFamily="49" charset="-122"/>
              </a:rPr>
              <a:t>.exe</a:t>
            </a:r>
            <a:r>
              <a:rPr lang="zh-CN" altLang="en-US" sz="900" b="1" dirty="0">
                <a:latin typeface="楷体" panose="02010609060101010101" pitchFamily="49" charset="-122"/>
                <a:ea typeface="楷体" panose="02010609060101010101" pitchFamily="49" charset="-122"/>
              </a:rPr>
              <a:t>（可执行文件）或</a:t>
            </a:r>
            <a:r>
              <a:rPr lang="en-US" altLang="zh-CN" sz="900" b="1" dirty="0">
                <a:latin typeface="楷体" panose="02010609060101010101" pitchFamily="49" charset="-122"/>
                <a:ea typeface="楷体" panose="02010609060101010101" pitchFamily="49" charset="-122"/>
              </a:rPr>
              <a:t>.</a:t>
            </a:r>
            <a:r>
              <a:rPr lang="en-US" altLang="zh-CN" sz="900" b="1" dirty="0" err="1">
                <a:latin typeface="楷体" panose="02010609060101010101" pitchFamily="49" charset="-122"/>
                <a:ea typeface="楷体" panose="02010609060101010101" pitchFamily="49" charset="-122"/>
              </a:rPr>
              <a:t>dll</a:t>
            </a:r>
            <a:r>
              <a:rPr lang="zh-CN" altLang="en-US" sz="900" b="1" dirty="0">
                <a:latin typeface="楷体" panose="02010609060101010101" pitchFamily="49" charset="-122"/>
                <a:ea typeface="楷体" panose="02010609060101010101" pitchFamily="49" charset="-122"/>
              </a:rPr>
              <a:t>（动态链接库）。</a:t>
            </a:r>
            <a:r>
              <a:rPr lang="en-US" altLang="zh-CN" sz="900" b="1" dirty="0">
                <a:latin typeface="楷体" panose="02010609060101010101" pitchFamily="49" charset="-122"/>
                <a:ea typeface="楷体" panose="02010609060101010101" pitchFamily="49" charset="-122"/>
              </a:rPr>
              <a:t>PE</a:t>
            </a:r>
            <a:r>
              <a:rPr lang="zh-CN" altLang="en-US" sz="900" b="1" dirty="0">
                <a:latin typeface="楷体" panose="02010609060101010101" pitchFamily="49" charset="-122"/>
                <a:ea typeface="楷体" panose="02010609060101010101" pitchFamily="49" charset="-122"/>
              </a:rPr>
              <a:t>文件格式提供了许多与</a:t>
            </a:r>
            <a:r>
              <a:rPr lang="en-US" altLang="zh-CN" sz="900" b="1" dirty="0">
                <a:latin typeface="楷体" panose="02010609060101010101" pitchFamily="49" charset="-122"/>
                <a:ea typeface="楷体" panose="02010609060101010101" pitchFamily="49" charset="-122"/>
              </a:rPr>
              <a:t>Windows</a:t>
            </a:r>
            <a:r>
              <a:rPr lang="zh-CN" altLang="en-US" sz="900" b="1" dirty="0">
                <a:latin typeface="楷体" panose="02010609060101010101" pitchFamily="49" charset="-122"/>
                <a:ea typeface="楷体" panose="02010609060101010101" pitchFamily="49" charset="-122"/>
              </a:rPr>
              <a:t>操作系统相关的特性，如映像文件头、节头表、导入表、导出表、资源表等，这些特性可用于描述文件结构及系统调用等细节。</a:t>
            </a:r>
          </a:p>
          <a:p>
            <a:endParaRPr lang="zh-CN" altLang="en-US" sz="900" b="1" dirty="0">
              <a:latin typeface="楷体" panose="02010609060101010101" pitchFamily="49" charset="-122"/>
              <a:ea typeface="楷体" panose="02010609060101010101" pitchFamily="49" charset="-122"/>
            </a:endParaRPr>
          </a:p>
          <a:p>
            <a:r>
              <a:rPr lang="zh-CN" altLang="en-US" sz="900" b="1" dirty="0">
                <a:latin typeface="楷体" panose="02010609060101010101" pitchFamily="49" charset="-122"/>
                <a:ea typeface="楷体" panose="02010609060101010101" pitchFamily="49" charset="-122"/>
              </a:rPr>
              <a:t>在</a:t>
            </a:r>
            <a:r>
              <a:rPr lang="en-US" altLang="zh-CN" sz="900" b="1" dirty="0">
                <a:latin typeface="楷体" panose="02010609060101010101" pitchFamily="49" charset="-122"/>
                <a:ea typeface="楷体" panose="02010609060101010101" pitchFamily="49" charset="-122"/>
              </a:rPr>
              <a:t>Windows</a:t>
            </a:r>
            <a:r>
              <a:rPr lang="zh-CN" altLang="en-US" sz="900" b="1" dirty="0">
                <a:latin typeface="楷体" panose="02010609060101010101" pitchFamily="49" charset="-122"/>
                <a:ea typeface="楷体" panose="02010609060101010101" pitchFamily="49" charset="-122"/>
              </a:rPr>
              <a:t>系统中，创建进程的主要</a:t>
            </a:r>
            <a:r>
              <a:rPr lang="en-US" altLang="zh-CN" sz="900" b="1" dirty="0">
                <a:latin typeface="楷体" panose="02010609060101010101" pitchFamily="49" charset="-122"/>
                <a:ea typeface="楷体" panose="02010609060101010101" pitchFamily="49" charset="-122"/>
              </a:rPr>
              <a:t>API</a:t>
            </a:r>
            <a:r>
              <a:rPr lang="zh-CN" altLang="en-US" sz="900" b="1" dirty="0">
                <a:latin typeface="楷体" panose="02010609060101010101" pitchFamily="49" charset="-122"/>
                <a:ea typeface="楷体" panose="02010609060101010101" pitchFamily="49" charset="-122"/>
              </a:rPr>
              <a:t>函数是</a:t>
            </a:r>
            <a:r>
              <a:rPr lang="en-US" altLang="zh-CN" sz="900" b="1" dirty="0" err="1">
                <a:latin typeface="楷体" panose="02010609060101010101" pitchFamily="49" charset="-122"/>
                <a:ea typeface="楷体" panose="02010609060101010101" pitchFamily="49" charset="-122"/>
              </a:rPr>
              <a:t>CreateProcess</a:t>
            </a:r>
            <a:r>
              <a:rPr lang="en-US" altLang="zh-CN" sz="900" b="1" dirty="0">
                <a:latin typeface="楷体" panose="02010609060101010101" pitchFamily="49" charset="-122"/>
                <a:ea typeface="楷体" panose="02010609060101010101" pitchFamily="49" charset="-122"/>
              </a:rPr>
              <a:t>()</a:t>
            </a:r>
            <a:r>
              <a:rPr lang="zh-CN" altLang="en-US" sz="900" b="1" dirty="0">
                <a:latin typeface="楷体" panose="02010609060101010101" pitchFamily="49" charset="-122"/>
                <a:ea typeface="楷体" panose="02010609060101010101" pitchFamily="49" charset="-122"/>
              </a:rPr>
              <a:t>，它负责启动一个新的进程并执行指定的可执行文件。</a:t>
            </a:r>
            <a:r>
              <a:rPr lang="en-US" altLang="zh-CN" sz="900" b="1" dirty="0" err="1">
                <a:latin typeface="楷体" panose="02010609060101010101" pitchFamily="49" charset="-122"/>
                <a:ea typeface="楷体" panose="02010609060101010101" pitchFamily="49" charset="-122"/>
              </a:rPr>
              <a:t>CreateProcess</a:t>
            </a:r>
            <a:r>
              <a:rPr lang="en-US" altLang="zh-CN" sz="900" b="1" dirty="0">
                <a:latin typeface="楷体" panose="02010609060101010101" pitchFamily="49" charset="-122"/>
                <a:ea typeface="楷体" panose="02010609060101010101" pitchFamily="49" charset="-122"/>
              </a:rPr>
              <a:t>()</a:t>
            </a:r>
            <a:r>
              <a:rPr lang="zh-CN" altLang="en-US" sz="900" b="1" dirty="0">
                <a:latin typeface="楷体" panose="02010609060101010101" pitchFamily="49" charset="-122"/>
                <a:ea typeface="楷体" panose="02010609060101010101" pitchFamily="49" charset="-122"/>
              </a:rPr>
              <a:t>函数接受一个包含各种启动参数的结构体，如文件名、命令行参数、进程安全性描述符、窗口样式等，可以使用这些参数向新进程传递信息和控制启动行为。</a:t>
            </a:r>
          </a:p>
          <a:p>
            <a:endParaRPr lang="zh-CN" altLang="en-US" sz="900" b="1" dirty="0">
              <a:latin typeface="楷体" panose="02010609060101010101" pitchFamily="49" charset="-122"/>
              <a:ea typeface="楷体" panose="02010609060101010101" pitchFamily="49" charset="-122"/>
            </a:endParaRPr>
          </a:p>
          <a:p>
            <a:r>
              <a:rPr lang="zh-CN" altLang="en-US" sz="900" b="1" dirty="0">
                <a:latin typeface="楷体" panose="02010609060101010101" pitchFamily="49" charset="-122"/>
                <a:ea typeface="楷体" panose="02010609060101010101" pitchFamily="49" charset="-122"/>
              </a:rPr>
              <a:t>在加载可执行文件时，</a:t>
            </a:r>
            <a:r>
              <a:rPr lang="en-US" altLang="zh-CN" sz="900" b="1" dirty="0">
                <a:latin typeface="楷体" panose="02010609060101010101" pitchFamily="49" charset="-122"/>
                <a:ea typeface="楷体" panose="02010609060101010101" pitchFamily="49" charset="-122"/>
              </a:rPr>
              <a:t>Windows</a:t>
            </a:r>
            <a:r>
              <a:rPr lang="zh-CN" altLang="en-US" sz="900" b="1" dirty="0">
                <a:latin typeface="楷体" panose="02010609060101010101" pitchFamily="49" charset="-122"/>
                <a:ea typeface="楷体" panose="02010609060101010101" pitchFamily="49" charset="-122"/>
              </a:rPr>
              <a:t>操作系统使用了动态链接库（</a:t>
            </a:r>
            <a:r>
              <a:rPr lang="en-US" altLang="zh-CN" sz="900" b="1" dirty="0">
                <a:latin typeface="楷体" panose="02010609060101010101" pitchFamily="49" charset="-122"/>
                <a:ea typeface="楷体" panose="02010609060101010101" pitchFamily="49" charset="-122"/>
              </a:rPr>
              <a:t>DLL</a:t>
            </a:r>
            <a:r>
              <a:rPr lang="zh-CN" altLang="en-US" sz="900" b="1" dirty="0">
                <a:latin typeface="楷体" panose="02010609060101010101" pitchFamily="49" charset="-122"/>
                <a:ea typeface="楷体" panose="02010609060101010101" pitchFamily="49" charset="-122"/>
              </a:rPr>
              <a:t>）机制，该机制为程序提供了很大的灵活性和复用性。动态链接库可以将应用程序所需的代码和数据打包成一个共享库，以供多个程序同时共享和访问，而不必每次都重新加载整个库。此外，</a:t>
            </a:r>
            <a:r>
              <a:rPr lang="en-US" altLang="zh-CN" sz="900" b="1" dirty="0">
                <a:latin typeface="楷体" panose="02010609060101010101" pitchFamily="49" charset="-122"/>
                <a:ea typeface="楷体" panose="02010609060101010101" pitchFamily="49" charset="-122"/>
              </a:rPr>
              <a:t>Windows</a:t>
            </a:r>
            <a:r>
              <a:rPr lang="zh-CN" altLang="en-US" sz="900" b="1" dirty="0">
                <a:latin typeface="楷体" panose="02010609060101010101" pitchFamily="49" charset="-122"/>
                <a:ea typeface="楷体" panose="02010609060101010101" pitchFamily="49" charset="-122"/>
              </a:rPr>
              <a:t>操作系统还提供了静态链接库（</a:t>
            </a:r>
            <a:r>
              <a:rPr lang="en-US" altLang="zh-CN" sz="900" b="1" dirty="0">
                <a:latin typeface="楷体" panose="02010609060101010101" pitchFamily="49" charset="-122"/>
                <a:ea typeface="楷体" panose="02010609060101010101" pitchFamily="49" charset="-122"/>
              </a:rPr>
              <a:t>LIB</a:t>
            </a:r>
            <a:r>
              <a:rPr lang="zh-CN" altLang="en-US" sz="900" b="1" dirty="0">
                <a:latin typeface="楷体" panose="02010609060101010101" pitchFamily="49" charset="-122"/>
                <a:ea typeface="楷体" panose="02010609060101010101" pitchFamily="49" charset="-122"/>
              </a:rPr>
              <a:t>）机制，以方便程序员对自己开发的代码进行打包和构建。</a:t>
            </a:r>
          </a:p>
          <a:p>
            <a:endParaRPr lang="zh-CN" altLang="en-US" sz="900" b="1" dirty="0">
              <a:latin typeface="楷体" panose="02010609060101010101" pitchFamily="49" charset="-122"/>
              <a:ea typeface="楷体" panose="02010609060101010101" pitchFamily="49" charset="-122"/>
            </a:endParaRPr>
          </a:p>
          <a:p>
            <a:r>
              <a:rPr lang="en-US" altLang="zh-CN" sz="900" b="1" dirty="0">
                <a:latin typeface="楷体" panose="02010609060101010101" pitchFamily="49" charset="-122"/>
                <a:ea typeface="楷体" panose="02010609060101010101" pitchFamily="49" charset="-122"/>
              </a:rPr>
              <a:t>Linux</a:t>
            </a:r>
            <a:r>
              <a:rPr lang="zh-CN" altLang="en-US" sz="900" b="1" dirty="0">
                <a:latin typeface="楷体" panose="02010609060101010101" pitchFamily="49" charset="-122"/>
                <a:ea typeface="楷体" panose="02010609060101010101" pitchFamily="49" charset="-122"/>
              </a:rPr>
              <a:t>操作系统：</a:t>
            </a:r>
          </a:p>
          <a:p>
            <a:r>
              <a:rPr lang="en-US" altLang="zh-CN" sz="900" b="1" dirty="0">
                <a:latin typeface="楷体" panose="02010609060101010101" pitchFamily="49" charset="-122"/>
                <a:ea typeface="楷体" panose="02010609060101010101" pitchFamily="49" charset="-122"/>
              </a:rPr>
              <a:t>Linux</a:t>
            </a:r>
            <a:r>
              <a:rPr lang="zh-CN" altLang="en-US" sz="900" b="1" dirty="0">
                <a:latin typeface="楷体" panose="02010609060101010101" pitchFamily="49" charset="-122"/>
                <a:ea typeface="楷体" panose="02010609060101010101" pitchFamily="49" charset="-122"/>
              </a:rPr>
              <a:t>操作系统的可执行程序常用的格式是</a:t>
            </a:r>
            <a:r>
              <a:rPr lang="en-US" altLang="zh-CN" sz="900" b="1" dirty="0">
                <a:latin typeface="楷体" panose="02010609060101010101" pitchFamily="49" charset="-122"/>
                <a:ea typeface="楷体" panose="02010609060101010101" pitchFamily="49" charset="-122"/>
              </a:rPr>
              <a:t>ELF</a:t>
            </a:r>
            <a:r>
              <a:rPr lang="zh-CN" altLang="en-US" sz="900" b="1" dirty="0">
                <a:latin typeface="楷体" panose="02010609060101010101" pitchFamily="49" charset="-122"/>
                <a:ea typeface="楷体" panose="02010609060101010101" pitchFamily="49" charset="-122"/>
              </a:rPr>
              <a:t>文件（</a:t>
            </a:r>
            <a:r>
              <a:rPr lang="en-US" altLang="zh-CN" sz="900" b="1" dirty="0">
                <a:latin typeface="楷体" panose="02010609060101010101" pitchFamily="49" charset="-122"/>
                <a:ea typeface="楷体" panose="02010609060101010101" pitchFamily="49" charset="-122"/>
              </a:rPr>
              <a:t>Executable and Linkable Format</a:t>
            </a:r>
            <a:r>
              <a:rPr lang="zh-CN" altLang="en-US" sz="900" b="1" dirty="0">
                <a:latin typeface="楷体" panose="02010609060101010101" pitchFamily="49" charset="-122"/>
                <a:ea typeface="楷体" panose="02010609060101010101" pitchFamily="49" charset="-122"/>
              </a:rPr>
              <a:t>），包括二进制可执行程序和共享库。</a:t>
            </a:r>
            <a:r>
              <a:rPr lang="en-US" altLang="zh-CN" sz="900" b="1" dirty="0">
                <a:latin typeface="楷体" panose="02010609060101010101" pitchFamily="49" charset="-122"/>
                <a:ea typeface="楷体" panose="02010609060101010101" pitchFamily="49" charset="-122"/>
              </a:rPr>
              <a:t>ELF</a:t>
            </a:r>
            <a:r>
              <a:rPr lang="zh-CN" altLang="en-US" sz="900" b="1" dirty="0">
                <a:latin typeface="楷体" panose="02010609060101010101" pitchFamily="49" charset="-122"/>
                <a:ea typeface="楷体" panose="02010609060101010101" pitchFamily="49" charset="-122"/>
              </a:rPr>
              <a:t>文件由一个文件头和多个段组成，其中段一般包括代码区段、数据区段、符号表段、重定位表段等。与</a:t>
            </a:r>
            <a:r>
              <a:rPr lang="en-US" altLang="zh-CN" sz="900" b="1" dirty="0">
                <a:latin typeface="楷体" panose="02010609060101010101" pitchFamily="49" charset="-122"/>
                <a:ea typeface="楷体" panose="02010609060101010101" pitchFamily="49" charset="-122"/>
              </a:rPr>
              <a:t>Windows PE</a:t>
            </a:r>
            <a:r>
              <a:rPr lang="zh-CN" altLang="en-US" sz="900" b="1" dirty="0">
                <a:latin typeface="楷体" panose="02010609060101010101" pitchFamily="49" charset="-122"/>
                <a:ea typeface="楷体" panose="02010609060101010101" pitchFamily="49" charset="-122"/>
              </a:rPr>
              <a:t>文件相比，</a:t>
            </a:r>
            <a:r>
              <a:rPr lang="en-US" altLang="zh-CN" sz="900" b="1" dirty="0">
                <a:latin typeface="楷体" panose="02010609060101010101" pitchFamily="49" charset="-122"/>
                <a:ea typeface="楷体" panose="02010609060101010101" pitchFamily="49" charset="-122"/>
              </a:rPr>
              <a:t>ELF</a:t>
            </a:r>
            <a:r>
              <a:rPr lang="zh-CN" altLang="en-US" sz="900" b="1" dirty="0">
                <a:latin typeface="楷体" panose="02010609060101010101" pitchFamily="49" charset="-122"/>
                <a:ea typeface="楷体" panose="02010609060101010101" pitchFamily="49" charset="-122"/>
              </a:rPr>
              <a:t>文件格式更加简单明了，同时还提供了更好的跨平台和扩展性。</a:t>
            </a:r>
          </a:p>
          <a:p>
            <a:endParaRPr lang="zh-CN" altLang="en-US" sz="900" b="1" dirty="0">
              <a:latin typeface="楷体" panose="02010609060101010101" pitchFamily="49" charset="-122"/>
              <a:ea typeface="楷体" panose="02010609060101010101" pitchFamily="49" charset="-122"/>
            </a:endParaRPr>
          </a:p>
          <a:p>
            <a:r>
              <a:rPr lang="zh-CN" altLang="en-US" sz="900" b="1" dirty="0">
                <a:latin typeface="楷体" panose="02010609060101010101" pitchFamily="49" charset="-122"/>
                <a:ea typeface="楷体" panose="02010609060101010101" pitchFamily="49" charset="-122"/>
              </a:rPr>
              <a:t>在</a:t>
            </a:r>
            <a:r>
              <a:rPr lang="en-US" altLang="zh-CN" sz="900" b="1" dirty="0">
                <a:latin typeface="楷体" panose="02010609060101010101" pitchFamily="49" charset="-122"/>
                <a:ea typeface="楷体" panose="02010609060101010101" pitchFamily="49" charset="-122"/>
              </a:rPr>
              <a:t>Linux</a:t>
            </a:r>
            <a:r>
              <a:rPr lang="zh-CN" altLang="en-US" sz="900" b="1" dirty="0">
                <a:latin typeface="楷体" panose="02010609060101010101" pitchFamily="49" charset="-122"/>
                <a:ea typeface="楷体" panose="02010609060101010101" pitchFamily="49" charset="-122"/>
              </a:rPr>
              <a:t>系统中，创建进程的主要</a:t>
            </a:r>
            <a:r>
              <a:rPr lang="en-US" altLang="zh-CN" sz="900" b="1" dirty="0">
                <a:latin typeface="楷体" panose="02010609060101010101" pitchFamily="49" charset="-122"/>
                <a:ea typeface="楷体" panose="02010609060101010101" pitchFamily="49" charset="-122"/>
              </a:rPr>
              <a:t>API</a:t>
            </a:r>
            <a:r>
              <a:rPr lang="zh-CN" altLang="en-US" sz="900" b="1" dirty="0">
                <a:latin typeface="楷体" panose="02010609060101010101" pitchFamily="49" charset="-122"/>
                <a:ea typeface="楷体" panose="02010609060101010101" pitchFamily="49" charset="-122"/>
              </a:rPr>
              <a:t>函数是</a:t>
            </a:r>
            <a:r>
              <a:rPr lang="en-US" altLang="zh-CN" sz="900" b="1" dirty="0">
                <a:latin typeface="楷体" panose="02010609060101010101" pitchFamily="49" charset="-122"/>
                <a:ea typeface="楷体" panose="02010609060101010101" pitchFamily="49" charset="-122"/>
              </a:rPr>
              <a:t>fork()</a:t>
            </a:r>
            <a:r>
              <a:rPr lang="zh-CN" altLang="en-US" sz="900" b="1" dirty="0">
                <a:latin typeface="楷体" panose="02010609060101010101" pitchFamily="49" charset="-122"/>
                <a:ea typeface="楷体" panose="02010609060101010101" pitchFamily="49" charset="-122"/>
              </a:rPr>
              <a:t>，它会复制一个与当前进程完全相同的新进程，包括所有的地址空间、资源和文件描述符等。</a:t>
            </a:r>
            <a:r>
              <a:rPr lang="en-US" altLang="zh-CN" sz="900" b="1" dirty="0">
                <a:latin typeface="楷体" panose="02010609060101010101" pitchFamily="49" charset="-122"/>
                <a:ea typeface="楷体" panose="02010609060101010101" pitchFamily="49" charset="-122"/>
              </a:rPr>
              <a:t>fork()</a:t>
            </a:r>
            <a:r>
              <a:rPr lang="zh-CN" altLang="en-US" sz="900" b="1" dirty="0">
                <a:latin typeface="楷体" panose="02010609060101010101" pitchFamily="49" charset="-122"/>
                <a:ea typeface="楷体" panose="02010609060101010101" pitchFamily="49" charset="-122"/>
              </a:rPr>
              <a:t>函数返回两个值，一个是</a:t>
            </a:r>
            <a:r>
              <a:rPr lang="en-US" altLang="zh-CN" sz="900" b="1" dirty="0">
                <a:latin typeface="楷体" panose="02010609060101010101" pitchFamily="49" charset="-122"/>
                <a:ea typeface="楷体" panose="02010609060101010101" pitchFamily="49" charset="-122"/>
              </a:rPr>
              <a:t>0</a:t>
            </a:r>
            <a:r>
              <a:rPr lang="zh-CN" altLang="en-US" sz="900" b="1" dirty="0">
                <a:latin typeface="楷体" panose="02010609060101010101" pitchFamily="49" charset="-122"/>
                <a:ea typeface="楷体" panose="02010609060101010101" pitchFamily="49" charset="-122"/>
              </a:rPr>
              <a:t>，代表当前正在运行的是子进程，另一个是新进程的进程</a:t>
            </a:r>
            <a:r>
              <a:rPr lang="en-US" altLang="zh-CN" sz="900" b="1" dirty="0">
                <a:latin typeface="楷体" panose="02010609060101010101" pitchFamily="49" charset="-122"/>
                <a:ea typeface="楷体" panose="02010609060101010101" pitchFamily="49" charset="-122"/>
              </a:rPr>
              <a:t>ID</a:t>
            </a:r>
            <a:r>
              <a:rPr lang="zh-CN" altLang="en-US" sz="900" b="1" dirty="0">
                <a:latin typeface="楷体" panose="02010609060101010101" pitchFamily="49" charset="-122"/>
                <a:ea typeface="楷体" panose="02010609060101010101" pitchFamily="49" charset="-122"/>
              </a:rPr>
              <a:t>，代表当前正在运行的是父进程。</a:t>
            </a:r>
          </a:p>
          <a:p>
            <a:endParaRPr lang="zh-CN" altLang="en-US" sz="900" b="1" dirty="0">
              <a:latin typeface="楷体" panose="02010609060101010101" pitchFamily="49" charset="-122"/>
              <a:ea typeface="楷体" panose="02010609060101010101" pitchFamily="49" charset="-122"/>
            </a:endParaRPr>
          </a:p>
          <a:p>
            <a:r>
              <a:rPr lang="zh-CN" altLang="en-US" sz="900" b="1" dirty="0">
                <a:latin typeface="楷体" panose="02010609060101010101" pitchFamily="49" charset="-122"/>
                <a:ea typeface="楷体" panose="02010609060101010101" pitchFamily="49" charset="-122"/>
              </a:rPr>
              <a:t>在加载可执行文件时，</a:t>
            </a:r>
            <a:r>
              <a:rPr lang="en-US" altLang="zh-CN" sz="900" b="1" dirty="0">
                <a:latin typeface="楷体" panose="02010609060101010101" pitchFamily="49" charset="-122"/>
                <a:ea typeface="楷体" panose="02010609060101010101" pitchFamily="49" charset="-122"/>
              </a:rPr>
              <a:t>Linux</a:t>
            </a:r>
            <a:r>
              <a:rPr lang="zh-CN" altLang="en-US" sz="900" b="1" dirty="0">
                <a:latin typeface="楷体" panose="02010609060101010101" pitchFamily="49" charset="-122"/>
                <a:ea typeface="楷体" panose="02010609060101010101" pitchFamily="49" charset="-122"/>
              </a:rPr>
              <a:t>系统使用了动态链接器（</a:t>
            </a:r>
            <a:r>
              <a:rPr lang="en-US" altLang="zh-CN" sz="900" b="1" dirty="0">
                <a:latin typeface="楷体" panose="02010609060101010101" pitchFamily="49" charset="-122"/>
                <a:ea typeface="楷体" panose="02010609060101010101" pitchFamily="49" charset="-122"/>
              </a:rPr>
              <a:t>ld.so</a:t>
            </a:r>
            <a:r>
              <a:rPr lang="zh-CN" altLang="en-US" sz="900" b="1" dirty="0">
                <a:latin typeface="楷体" panose="02010609060101010101" pitchFamily="49" charset="-122"/>
                <a:ea typeface="楷体" panose="02010609060101010101" pitchFamily="49" charset="-122"/>
              </a:rPr>
              <a:t>）机制，为了加速启动速度和提高性能，加载动态链接库的方式是在程序运行时进行动态链接。动态链接器会在程序运行时自动调用对应的动态链接库，而不需要将整个库加载到内存中。此外，</a:t>
            </a:r>
            <a:r>
              <a:rPr lang="en-US" altLang="zh-CN" sz="900" b="1" dirty="0">
                <a:latin typeface="楷体" panose="02010609060101010101" pitchFamily="49" charset="-122"/>
                <a:ea typeface="楷体" panose="02010609060101010101" pitchFamily="49" charset="-122"/>
              </a:rPr>
              <a:t>Linux</a:t>
            </a:r>
            <a:r>
              <a:rPr lang="zh-CN" altLang="en-US" sz="900" b="1" dirty="0">
                <a:latin typeface="楷体" panose="02010609060101010101" pitchFamily="49" charset="-122"/>
                <a:ea typeface="楷体" panose="02010609060101010101" pitchFamily="49" charset="-122"/>
              </a:rPr>
              <a:t>操作系统还支持静态链接库的方式来打包代码和数据。</a:t>
            </a:r>
          </a:p>
          <a:p>
            <a:endParaRPr lang="zh-CN" altLang="en-US" sz="900" b="1" dirty="0">
              <a:latin typeface="楷体" panose="02010609060101010101" pitchFamily="49" charset="-122"/>
              <a:ea typeface="楷体" panose="02010609060101010101" pitchFamily="49" charset="-122"/>
            </a:endParaRPr>
          </a:p>
          <a:p>
            <a:r>
              <a:rPr lang="en-US" altLang="zh-CN" sz="900" b="1" dirty="0">
                <a:latin typeface="楷体" panose="02010609060101010101" pitchFamily="49" charset="-122"/>
                <a:ea typeface="楷体" panose="02010609060101010101" pitchFamily="49" charset="-122"/>
              </a:rPr>
              <a:t>macOS</a:t>
            </a:r>
            <a:r>
              <a:rPr lang="zh-CN" altLang="en-US" sz="900" b="1" dirty="0">
                <a:latin typeface="楷体" panose="02010609060101010101" pitchFamily="49" charset="-122"/>
                <a:ea typeface="楷体" panose="02010609060101010101" pitchFamily="49" charset="-122"/>
              </a:rPr>
              <a:t>操作系统：</a:t>
            </a:r>
          </a:p>
          <a:p>
            <a:r>
              <a:rPr lang="en-US" altLang="zh-CN" sz="900" b="1" dirty="0">
                <a:latin typeface="楷体" panose="02010609060101010101" pitchFamily="49" charset="-122"/>
                <a:ea typeface="楷体" panose="02010609060101010101" pitchFamily="49" charset="-122"/>
              </a:rPr>
              <a:t>macOS</a:t>
            </a:r>
            <a:r>
              <a:rPr lang="zh-CN" altLang="en-US" sz="900" b="1" dirty="0">
                <a:latin typeface="楷体" panose="02010609060101010101" pitchFamily="49" charset="-122"/>
                <a:ea typeface="楷体" panose="02010609060101010101" pitchFamily="49" charset="-122"/>
              </a:rPr>
              <a:t>的可执行程序格式与</a:t>
            </a:r>
            <a:r>
              <a:rPr lang="en-US" altLang="zh-CN" sz="900" b="1" dirty="0">
                <a:latin typeface="楷体" panose="02010609060101010101" pitchFamily="49" charset="-122"/>
                <a:ea typeface="楷体" panose="02010609060101010101" pitchFamily="49" charset="-122"/>
              </a:rPr>
              <a:t>Linux</a:t>
            </a:r>
            <a:r>
              <a:rPr lang="zh-CN" altLang="en-US" sz="900" b="1" dirty="0">
                <a:latin typeface="楷体" panose="02010609060101010101" pitchFamily="49" charset="-122"/>
                <a:ea typeface="楷体" panose="02010609060101010101" pitchFamily="49" charset="-122"/>
              </a:rPr>
              <a:t>类似，同样使用</a:t>
            </a:r>
            <a:r>
              <a:rPr lang="en-US" altLang="zh-CN" sz="900" b="1" dirty="0">
                <a:latin typeface="楷体" panose="02010609060101010101" pitchFamily="49" charset="-122"/>
                <a:ea typeface="楷体" panose="02010609060101010101" pitchFamily="49" charset="-122"/>
              </a:rPr>
              <a:t>ELF</a:t>
            </a:r>
            <a:r>
              <a:rPr lang="zh-CN" altLang="en-US" sz="900" b="1" dirty="0">
                <a:latin typeface="楷体" panose="02010609060101010101" pitchFamily="49" charset="-122"/>
                <a:ea typeface="楷体" panose="02010609060101010101" pitchFamily="49" charset="-122"/>
              </a:rPr>
              <a:t>文件格式，包括二进制可执行程序和共享库。启动进程的主要</a:t>
            </a:r>
            <a:r>
              <a:rPr lang="en-US" altLang="zh-CN" sz="900" b="1" dirty="0">
                <a:latin typeface="楷体" panose="02010609060101010101" pitchFamily="49" charset="-122"/>
                <a:ea typeface="楷体" panose="02010609060101010101" pitchFamily="49" charset="-122"/>
              </a:rPr>
              <a:t>API</a:t>
            </a:r>
            <a:r>
              <a:rPr lang="zh-CN" altLang="en-US" sz="900" b="1" dirty="0">
                <a:latin typeface="楷体" panose="02010609060101010101" pitchFamily="49" charset="-122"/>
                <a:ea typeface="楷体" panose="02010609060101010101" pitchFamily="49" charset="-122"/>
              </a:rPr>
              <a:t>函数是</a:t>
            </a:r>
            <a:r>
              <a:rPr lang="en-US" altLang="zh-CN" sz="900" b="1" dirty="0" err="1">
                <a:latin typeface="楷体" panose="02010609060101010101" pitchFamily="49" charset="-122"/>
                <a:ea typeface="楷体" panose="02010609060101010101" pitchFamily="49" charset="-122"/>
              </a:rPr>
              <a:t>posix_spawn</a:t>
            </a:r>
            <a:r>
              <a:rPr lang="en-US" altLang="zh-CN" sz="900" b="1" dirty="0">
                <a:latin typeface="楷体" panose="02010609060101010101" pitchFamily="49" charset="-122"/>
                <a:ea typeface="楷体" panose="02010609060101010101" pitchFamily="49" charset="-122"/>
              </a:rPr>
              <a:t>()</a:t>
            </a:r>
            <a:r>
              <a:rPr lang="zh-CN" altLang="en-US" sz="900" b="1" dirty="0">
                <a:latin typeface="楷体" panose="02010609060101010101" pitchFamily="49" charset="-122"/>
                <a:ea typeface="楷体" panose="02010609060101010101" pitchFamily="49" charset="-122"/>
              </a:rPr>
              <a:t>，它可以启动一个新的进程并执行指定的可执行文件，与使用</a:t>
            </a:r>
            <a:r>
              <a:rPr lang="en-US" altLang="zh-CN" sz="900" b="1" dirty="0">
                <a:latin typeface="楷体" panose="02010609060101010101" pitchFamily="49" charset="-122"/>
                <a:ea typeface="楷体" panose="02010609060101010101" pitchFamily="49" charset="-122"/>
              </a:rPr>
              <a:t>fork()</a:t>
            </a:r>
            <a:r>
              <a:rPr lang="zh-CN" altLang="en-US" sz="900" b="1" dirty="0">
                <a:latin typeface="楷体" panose="02010609060101010101" pitchFamily="49" charset="-122"/>
                <a:ea typeface="楷体" panose="02010609060101010101" pitchFamily="49" charset="-122"/>
              </a:rPr>
              <a:t>创建新进程不同，</a:t>
            </a:r>
            <a:r>
              <a:rPr lang="en-US" altLang="zh-CN" sz="900" b="1" dirty="0" err="1">
                <a:latin typeface="楷体" panose="02010609060101010101" pitchFamily="49" charset="-122"/>
                <a:ea typeface="楷体" panose="02010609060101010101" pitchFamily="49" charset="-122"/>
              </a:rPr>
              <a:t>posix_spawn</a:t>
            </a:r>
            <a:r>
              <a:rPr lang="en-US" altLang="zh-CN" sz="900" b="1" dirty="0">
                <a:latin typeface="楷体" panose="02010609060101010101" pitchFamily="49" charset="-122"/>
                <a:ea typeface="楷体" panose="02010609060101010101" pitchFamily="49" charset="-122"/>
              </a:rPr>
              <a:t>()</a:t>
            </a:r>
            <a:r>
              <a:rPr lang="zh-CN" altLang="en-US" sz="900" b="1" dirty="0">
                <a:latin typeface="楷体" panose="02010609060101010101" pitchFamily="49" charset="-122"/>
                <a:ea typeface="楷体" panose="02010609060101010101" pitchFamily="49" charset="-122"/>
              </a:rPr>
              <a:t>函数提供了更多的启动选项和控制参数，如工作目录、环境变量、用户</a:t>
            </a:r>
            <a:r>
              <a:rPr lang="en-US" altLang="zh-CN" sz="900" b="1" dirty="0">
                <a:latin typeface="楷体" panose="02010609060101010101" pitchFamily="49" charset="-122"/>
                <a:ea typeface="楷体" panose="02010609060101010101" pitchFamily="49" charset="-122"/>
              </a:rPr>
              <a:t>ID</a:t>
            </a:r>
            <a:r>
              <a:rPr lang="zh-CN" altLang="en-US" sz="900" b="1" dirty="0">
                <a:latin typeface="楷体" panose="02010609060101010101" pitchFamily="49" charset="-122"/>
                <a:ea typeface="楷体" panose="02010609060101010101" pitchFamily="49" charset="-122"/>
              </a:rPr>
              <a:t>等等。</a:t>
            </a:r>
          </a:p>
          <a:p>
            <a:endParaRPr lang="zh-CN" altLang="en-US" sz="900" b="1" dirty="0">
              <a:latin typeface="楷体" panose="02010609060101010101" pitchFamily="49" charset="-122"/>
              <a:ea typeface="楷体" panose="02010609060101010101" pitchFamily="49" charset="-122"/>
            </a:endParaRPr>
          </a:p>
          <a:p>
            <a:r>
              <a:rPr lang="zh-CN" altLang="en-US" sz="900" b="1" dirty="0">
                <a:latin typeface="楷体" panose="02010609060101010101" pitchFamily="49" charset="-122"/>
                <a:ea typeface="楷体" panose="02010609060101010101" pitchFamily="49" charset="-122"/>
              </a:rPr>
              <a:t>在加载可执行文件时，</a:t>
            </a:r>
            <a:r>
              <a:rPr lang="en-US" altLang="zh-CN" sz="900" b="1" dirty="0">
                <a:latin typeface="楷体" panose="02010609060101010101" pitchFamily="49" charset="-122"/>
                <a:ea typeface="楷体" panose="02010609060101010101" pitchFamily="49" charset="-122"/>
              </a:rPr>
              <a:t>macOS</a:t>
            </a:r>
            <a:r>
              <a:rPr lang="zh-CN" altLang="en-US" sz="900" b="1" dirty="0">
                <a:latin typeface="楷体" panose="02010609060101010101" pitchFamily="49" charset="-122"/>
                <a:ea typeface="楷体" panose="02010609060101010101" pitchFamily="49" charset="-122"/>
              </a:rPr>
              <a:t>系统同样使用了动态链接库（</a:t>
            </a:r>
            <a:r>
              <a:rPr lang="en-US" altLang="zh-CN" sz="900" b="1" dirty="0" err="1">
                <a:latin typeface="楷体" panose="02010609060101010101" pitchFamily="49" charset="-122"/>
                <a:ea typeface="楷体" panose="02010609060101010101" pitchFamily="49" charset="-122"/>
              </a:rPr>
              <a:t>dyld</a:t>
            </a:r>
            <a:r>
              <a:rPr lang="zh-CN" altLang="en-US" sz="900" b="1" dirty="0">
                <a:latin typeface="楷体" panose="02010609060101010101" pitchFamily="49" charset="-122"/>
                <a:ea typeface="楷体" panose="02010609060101010101" pitchFamily="49" charset="-122"/>
              </a:rPr>
              <a:t>）机制，为了提高启动速度和性能，动态链接器会在运行时动态加载需要的动态链接库。通过动态链接库和动态加载技术，程序可以大量节省内存的占用，提高运行效率。</a:t>
            </a:r>
          </a:p>
          <a:p>
            <a:endParaRPr lang="zh-CN" altLang="en-US" sz="900" b="1" dirty="0">
              <a:latin typeface="楷体" panose="02010609060101010101" pitchFamily="49" charset="-122"/>
              <a:ea typeface="楷体" panose="02010609060101010101" pitchFamily="49" charset="-122"/>
            </a:endParaRPr>
          </a:p>
          <a:p>
            <a:r>
              <a:rPr lang="zh-CN" altLang="en-US" sz="900" b="1" dirty="0">
                <a:latin typeface="楷体" panose="02010609060101010101" pitchFamily="49" charset="-122"/>
                <a:ea typeface="楷体" panose="02010609060101010101" pitchFamily="49" charset="-122"/>
              </a:rPr>
              <a:t>总的来说，不同操作系统下的可执行文件格式和创建进程、加载可执行文件的流程可能有所不同，但都遵循相应的系统规范和标准，提供了丰富的</a:t>
            </a:r>
            <a:r>
              <a:rPr lang="en-US" altLang="zh-CN" sz="900" b="1" dirty="0">
                <a:latin typeface="楷体" panose="02010609060101010101" pitchFamily="49" charset="-122"/>
                <a:ea typeface="楷体" panose="02010609060101010101" pitchFamily="49" charset="-122"/>
              </a:rPr>
              <a:t>API</a:t>
            </a:r>
            <a:r>
              <a:rPr lang="zh-CN" altLang="en-US" sz="900" b="1" dirty="0">
                <a:latin typeface="楷体" panose="02010609060101010101" pitchFamily="49" charset="-122"/>
                <a:ea typeface="楷体" panose="02010609060101010101" pitchFamily="49" charset="-122"/>
              </a:rPr>
              <a:t>函数、系统库、调试器和开发工具等，以方便程序员进行开发、调试和部署。</a:t>
            </a:r>
          </a:p>
        </p:txBody>
      </p:sp>
    </p:spTree>
    <p:extLst>
      <p:ext uri="{BB962C8B-B14F-4D97-AF65-F5344CB8AC3E}">
        <p14:creationId xmlns:p14="http://schemas.microsoft.com/office/powerpoint/2010/main" val="4103162385"/>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idx="4294967295"/>
          </p:nvPr>
        </p:nvSpPr>
        <p:spPr/>
        <p:txBody>
          <a:bodyPr/>
          <a:lstStyle/>
          <a:p>
            <a:pPr>
              <a:buClr>
                <a:srgbClr val="0000FF"/>
              </a:buClr>
              <a:buFont typeface="Wingdings" panose="05000000000000000000" pitchFamily="2" charset="2"/>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88067" name="内容占位符 2"/>
          <p:cNvSpPr>
            <a:spLocks noGrp="1"/>
          </p:cNvSpPr>
          <p:nvPr>
            <p:ph idx="4294967295"/>
          </p:nvPr>
        </p:nvSpPr>
        <p:spPr>
          <a:xfrm>
            <a:off x="474389" y="854075"/>
            <a:ext cx="8578850" cy="5403034"/>
          </a:xfrm>
        </p:spPr>
        <p:txBody>
          <a:bodyPr/>
          <a:lstStyle/>
          <a:p>
            <a:r>
              <a:rPr lang="zh-CN" altLang="en-US" sz="2400" dirty="0">
                <a:solidFill>
                  <a:srgbClr val="C00000"/>
                </a:solidFill>
                <a:latin typeface="宋体" panose="02010600030101010101" pitchFamily="2" charset="-122"/>
                <a:ea typeface="宋体" panose="02010600030101010101" pitchFamily="2" charset="-122"/>
                <a:cs typeface="Times New Roman" panose="02020603050405020304" pitchFamily="18" charset="0"/>
              </a:rPr>
              <a:t>进程是</a:t>
            </a:r>
            <a:r>
              <a:rPr lang="zh-CN" altLang="en-US" sz="2400" i="1" dirty="0">
                <a:solidFill>
                  <a:srgbClr val="C00000"/>
                </a:solidFill>
                <a:effectLst>
                  <a:outerShdw blurRad="38100" dist="38100" dir="2700000" algn="tl">
                    <a:srgbClr val="C0C0C0"/>
                  </a:outerShdw>
                </a:effectLst>
                <a:latin typeface="宋体" panose="02010600030101010101" pitchFamily="2" charset="-122"/>
                <a:ea typeface="宋体" panose="02010600030101010101" pitchFamily="2" charset="-122"/>
                <a:cs typeface="Times New Roman" panose="02020603050405020304" pitchFamily="18" charset="0"/>
              </a:rPr>
              <a:t>运行</a:t>
            </a:r>
            <a:r>
              <a:rPr lang="zh-CN" altLang="en-US" sz="2400" dirty="0">
                <a:solidFill>
                  <a:srgbClr val="C00000"/>
                </a:solidFill>
                <a:latin typeface="宋体" panose="02010600030101010101" pitchFamily="2" charset="-122"/>
                <a:ea typeface="宋体" panose="02010600030101010101" pitchFamily="2" charset="-122"/>
                <a:cs typeface="Times New Roman" panose="02020603050405020304" pitchFamily="18" charset="0"/>
              </a:rPr>
              <a:t>的</a:t>
            </a:r>
            <a:r>
              <a:rPr lang="zh-CN" altLang="en-US" sz="2400" i="1" dirty="0">
                <a:solidFill>
                  <a:srgbClr val="C00000"/>
                </a:solidFill>
                <a:latin typeface="宋体" panose="02010600030101010101" pitchFamily="2" charset="-122"/>
                <a:ea typeface="宋体" panose="02010600030101010101" pitchFamily="2" charset="-122"/>
                <a:cs typeface="Times New Roman" panose="02020603050405020304" pitchFamily="18" charset="0"/>
              </a:rPr>
              <a:t>程序</a:t>
            </a:r>
            <a:r>
              <a:rPr lang="zh-CN" altLang="en-US" sz="2400" dirty="0">
                <a:solidFill>
                  <a:srgbClr val="C00000"/>
                </a:solidFill>
                <a:latin typeface="宋体" panose="02010600030101010101" pitchFamily="2" charset="-122"/>
                <a:ea typeface="宋体" panose="02010600030101010101" pitchFamily="2" charset="-122"/>
                <a:cs typeface="Times New Roman" panose="02020603050405020304" pitchFamily="18" charset="0"/>
              </a:rPr>
              <a:t>！是可执行文件在内存中的映像</a:t>
            </a:r>
            <a:endParaRPr lang="en-US" altLang="zh-CN" sz="2400" dirty="0">
              <a:solidFill>
                <a:srgbClr val="C00000"/>
              </a:solidFill>
              <a:latin typeface="宋体" panose="02010600030101010101" pitchFamily="2" charset="-122"/>
              <a:ea typeface="宋体" panose="02010600030101010101" pitchFamily="2" charset="-122"/>
              <a:cs typeface="Times New Roman" panose="02020603050405020304" pitchFamily="18" charset="0"/>
            </a:endParaRPr>
          </a:p>
          <a:p>
            <a:r>
              <a:rPr lang="zh-CN" altLang="en-US" sz="2400" b="1" dirty="0">
                <a:latin typeface="宋体" panose="02010600030101010101" pitchFamily="2" charset="-122"/>
                <a:ea typeface="宋体" panose="02010600030101010101" pitchFamily="2" charset="-122"/>
                <a:cs typeface="Times New Roman" panose="02020603050405020304" pitchFamily="18" charset="0"/>
              </a:rPr>
              <a:t>代码变成可执行文件的过程：编译、汇编、链接</a:t>
            </a:r>
            <a:endParaRPr lang="en-US" altLang="zh-CN" sz="2400" b="1" dirty="0">
              <a:latin typeface="宋体" panose="02010600030101010101" pitchFamily="2" charset="-122"/>
              <a:ea typeface="宋体" panose="02010600030101010101" pitchFamily="2" charset="-122"/>
              <a:cs typeface="Times New Roman" panose="02020603050405020304" pitchFamily="18" charset="0"/>
            </a:endParaRPr>
          </a:p>
          <a:p>
            <a:pPr>
              <a:buFont typeface="Wingdings" panose="05000000000000000000" pitchFamily="2" charset="2"/>
              <a:buChar char="n"/>
            </a:pPr>
            <a:r>
              <a:rPr lang="zh-CN" altLang="en-US" sz="2400" b="1" dirty="0">
                <a:latin typeface="宋体" panose="02010600030101010101" pitchFamily="2" charset="-122"/>
                <a:ea typeface="宋体" panose="02010600030101010101" pitchFamily="2" charset="-122"/>
              </a:rPr>
              <a:t>在Linux下，</a:t>
            </a:r>
            <a:r>
              <a:rPr lang="zh-CN" altLang="en-US" sz="2400" b="1" dirty="0">
                <a:solidFill>
                  <a:srgbClr val="C00000"/>
                </a:solidFill>
                <a:latin typeface="宋体" panose="02010600030101010101" pitchFamily="2" charset="-122"/>
                <a:ea typeface="宋体" panose="02010600030101010101" pitchFamily="2" charset="-122"/>
              </a:rPr>
              <a:t>默认</a:t>
            </a:r>
            <a:r>
              <a:rPr lang="zh-CN" altLang="en-US" sz="2400" b="1" dirty="0">
                <a:latin typeface="宋体" panose="02010600030101010101" pitchFamily="2" charset="-122"/>
                <a:ea typeface="宋体" panose="02010600030101010101" pitchFamily="2" charset="-122"/>
              </a:rPr>
              <a:t>的</a:t>
            </a:r>
            <a:r>
              <a:rPr lang="zh-CN" altLang="en-US" sz="2400" b="1" dirty="0">
                <a:solidFill>
                  <a:srgbClr val="FF0000"/>
                </a:solidFill>
                <a:latin typeface="宋体" panose="02010600030101010101" pitchFamily="2" charset="-122"/>
                <a:ea typeface="宋体" panose="02010600030101010101" pitchFamily="2" charset="-122"/>
              </a:rPr>
              <a:t>可执行文件</a:t>
            </a:r>
            <a:r>
              <a:rPr lang="zh-CN" altLang="en-US" sz="2400" b="1" dirty="0">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动态库文件（共享目标文件）/目标文件（可重定位文件）</a:t>
            </a:r>
            <a:r>
              <a:rPr lang="en-US" altLang="zh-CN" sz="2400" b="1" dirty="0">
                <a:solidFill>
                  <a:srgbClr val="FF0000"/>
                </a:solidFill>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核心转储文件</a:t>
            </a:r>
            <a:r>
              <a:rPr lang="zh-CN" altLang="en-US" sz="2400" b="1" dirty="0">
                <a:latin typeface="宋体" panose="02010600030101010101" pitchFamily="2" charset="-122"/>
                <a:ea typeface="宋体" panose="02010600030101010101" pitchFamily="2" charset="-122"/>
              </a:rPr>
              <a:t>都采用同</a:t>
            </a:r>
            <a:r>
              <a:rPr lang="zh-CN" altLang="en-US" sz="2400" b="1" dirty="0">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一种文件格式</a:t>
            </a:r>
            <a:r>
              <a:rPr lang="zh-CN" altLang="en-US" sz="2400" b="1" dirty="0">
                <a:latin typeface="宋体" panose="02010600030101010101" pitchFamily="2" charset="-122"/>
                <a:ea typeface="宋体" panose="02010600030101010101" pitchFamily="2" charset="-122"/>
              </a:rPr>
              <a:t>，称之为ELF文件格式</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Linux</a:t>
            </a:r>
            <a:r>
              <a:rPr lang="zh-CN" altLang="en-US" b="1" dirty="0">
                <a:latin typeface="宋体" panose="02010600030101010101" pitchFamily="2" charset="-122"/>
                <a:ea typeface="宋体" panose="02010600030101010101" pitchFamily="2" charset="-122"/>
              </a:rPr>
              <a:t>也支持其他格式的可执行文件，如</a:t>
            </a:r>
            <a:r>
              <a:rPr lang="en-US" altLang="zh-CN" b="1" dirty="0">
                <a:latin typeface="宋体" panose="02010600030101010101" pitchFamily="2" charset="-122"/>
                <a:ea typeface="宋体" panose="02010600030101010101" pitchFamily="2" charset="-122"/>
              </a:rPr>
              <a:t>out</a:t>
            </a:r>
            <a:r>
              <a:rPr lang="zh-CN" altLang="en-US"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。前三项格式略有不同：</a:t>
            </a:r>
            <a:endParaRPr lang="en-US" altLang="zh-CN" sz="2400" b="1" dirty="0">
              <a:latin typeface="宋体" panose="02010600030101010101" pitchFamily="2" charset="-122"/>
              <a:ea typeface="宋体" panose="02010600030101010101" pitchFamily="2" charset="-122"/>
            </a:endParaRPr>
          </a:p>
          <a:p>
            <a:pPr>
              <a:buFont typeface="Wingdings" panose="05000000000000000000" pitchFamily="2" charset="2"/>
              <a:buChar char="n"/>
            </a:pPr>
            <a:r>
              <a:rPr lang="zh-CN" altLang="en-US" sz="2400" b="1" dirty="0">
                <a:latin typeface="宋体" panose="02010600030101010101" pitchFamily="2" charset="-122"/>
                <a:ea typeface="宋体" panose="02010600030101010101" pitchFamily="2" charset="-122"/>
              </a:rPr>
              <a:t>可执行文件没有section header table。</a:t>
            </a:r>
            <a:endParaRPr lang="en-US" altLang="zh-CN" sz="2400" b="1" dirty="0">
              <a:latin typeface="宋体" panose="02010600030101010101" pitchFamily="2" charset="-122"/>
              <a:ea typeface="宋体" panose="02010600030101010101" pitchFamily="2" charset="-122"/>
            </a:endParaRPr>
          </a:p>
          <a:p>
            <a:pPr>
              <a:buFont typeface="Wingdings" panose="05000000000000000000" pitchFamily="2" charset="2"/>
              <a:buChar char="n"/>
            </a:pPr>
            <a:r>
              <a:rPr lang="zh-CN" altLang="en-US" sz="2400" b="1" dirty="0">
                <a:latin typeface="宋体" panose="02010600030101010101" pitchFamily="2" charset="-122"/>
                <a:ea typeface="宋体" panose="02010600030101010101" pitchFamily="2" charset="-122"/>
              </a:rPr>
              <a:t>目标文件没有program header table。</a:t>
            </a:r>
            <a:endParaRPr lang="en-US" altLang="zh-CN" sz="2400" b="1" dirty="0">
              <a:latin typeface="宋体" panose="02010600030101010101" pitchFamily="2" charset="-122"/>
              <a:ea typeface="宋体" panose="02010600030101010101" pitchFamily="2" charset="-122"/>
            </a:endParaRPr>
          </a:p>
          <a:p>
            <a:pPr>
              <a:buFont typeface="Wingdings" panose="05000000000000000000" pitchFamily="2" charset="2"/>
              <a:buChar char="n"/>
            </a:pPr>
            <a:r>
              <a:rPr lang="zh-CN" altLang="en-US" sz="2400" b="1" dirty="0">
                <a:latin typeface="宋体" panose="02010600030101010101" pitchFamily="2" charset="-122"/>
                <a:ea typeface="宋体" panose="02010600030101010101" pitchFamily="2" charset="-122"/>
              </a:rPr>
              <a:t>动态库文件俩个 header table 都有</a:t>
            </a:r>
            <a:endParaRPr lang="en-US" altLang="zh-CN" sz="2400" b="1" dirty="0">
              <a:latin typeface="宋体" panose="02010600030101010101" pitchFamily="2" charset="-122"/>
              <a:ea typeface="宋体" panose="02010600030101010101" pitchFamily="2" charset="-122"/>
            </a:endParaRPr>
          </a:p>
          <a:p>
            <a:pPr marL="0" indent="0">
              <a:buNone/>
            </a:pPr>
            <a:endParaRPr lang="en-US" altLang="zh-CN" dirty="0">
              <a:latin typeface="宋体" panose="02010600030101010101" pitchFamily="2" charset="-122"/>
              <a:ea typeface="宋体" panose="02010600030101010101" pitchFamily="2" charset="-122"/>
            </a:endParaRPr>
          </a:p>
          <a:p>
            <a:pPr marL="0" indent="0">
              <a:buNone/>
            </a:pPr>
            <a:r>
              <a:rPr lang="zh-CN" altLang="en-US" sz="2400" b="1" dirty="0">
                <a:solidFill>
                  <a:srgbClr val="0070C0"/>
                </a:solidFill>
                <a:latin typeface="宋体" panose="02010600030101010101" pitchFamily="2" charset="-122"/>
                <a:ea typeface="宋体" panose="02010600030101010101" pitchFamily="2" charset="-122"/>
              </a:rPr>
              <a:t>链接器在链接时需要section header table 查看目标文件各个section的信息，然后对各个目标文件进行链接，加载器在加载可执行程序时需要program header table ,它根据这个表把相应的段加载到相应的虚拟内存（虚拟地址空间）中。</a:t>
            </a:r>
          </a:p>
          <a:p>
            <a:endParaRPr lang="en-US" altLang="zh-CN" sz="2400" dirty="0">
              <a:latin typeface="宋体" panose="02010600030101010101" pitchFamily="2" charset="-122"/>
              <a:ea typeface="宋体" panose="02010600030101010101" pitchFamily="2"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067">
                                            <p:txEl>
                                              <p:pRg st="2" end="2"/>
                                            </p:txEl>
                                          </p:spTgt>
                                        </p:tgtEl>
                                        <p:attrNameLst>
                                          <p:attrName>style.visibility</p:attrName>
                                        </p:attrNameLst>
                                      </p:cBhvr>
                                      <p:to>
                                        <p:strVal val="visible"/>
                                      </p:to>
                                    </p:set>
                                    <p:anim calcmode="lin" valueType="num">
                                      <p:cBhvr additive="base">
                                        <p:cTn id="7" dur="500" fill="hold"/>
                                        <p:tgtEl>
                                          <p:spTgt spid="8806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8067">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8067">
                                            <p:txEl>
                                              <p:pRg st="3" end="3"/>
                                            </p:txEl>
                                          </p:spTgt>
                                        </p:tgtEl>
                                        <p:attrNameLst>
                                          <p:attrName>style.visibility</p:attrName>
                                        </p:attrNameLst>
                                      </p:cBhvr>
                                      <p:to>
                                        <p:strVal val="visible"/>
                                      </p:to>
                                    </p:set>
                                    <p:anim calcmode="lin" valueType="num">
                                      <p:cBhvr additive="base">
                                        <p:cTn id="11" dur="500" fill="hold"/>
                                        <p:tgtEl>
                                          <p:spTgt spid="88067">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8067">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8067">
                                            <p:txEl>
                                              <p:pRg st="4" end="4"/>
                                            </p:txEl>
                                          </p:spTgt>
                                        </p:tgtEl>
                                        <p:attrNameLst>
                                          <p:attrName>style.visibility</p:attrName>
                                        </p:attrNameLst>
                                      </p:cBhvr>
                                      <p:to>
                                        <p:strVal val="visible"/>
                                      </p:to>
                                    </p:set>
                                    <p:anim calcmode="lin" valueType="num">
                                      <p:cBhvr additive="base">
                                        <p:cTn id="15" dur="500" fill="hold"/>
                                        <p:tgtEl>
                                          <p:spTgt spid="88067">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8067">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8067">
                                            <p:txEl>
                                              <p:pRg st="5" end="5"/>
                                            </p:txEl>
                                          </p:spTgt>
                                        </p:tgtEl>
                                        <p:attrNameLst>
                                          <p:attrName>style.visibility</p:attrName>
                                        </p:attrNameLst>
                                      </p:cBhvr>
                                      <p:to>
                                        <p:strVal val="visible"/>
                                      </p:to>
                                    </p:set>
                                    <p:anim calcmode="lin" valueType="num">
                                      <p:cBhvr additive="base">
                                        <p:cTn id="19" dur="500" fill="hold"/>
                                        <p:tgtEl>
                                          <p:spTgt spid="88067">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80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8067">
                                            <p:txEl>
                                              <p:pRg st="7" end="7"/>
                                            </p:txEl>
                                          </p:spTgt>
                                        </p:tgtEl>
                                        <p:attrNameLst>
                                          <p:attrName>style.visibility</p:attrName>
                                        </p:attrNameLst>
                                      </p:cBhvr>
                                      <p:to>
                                        <p:strVal val="visible"/>
                                      </p:to>
                                    </p:set>
                                    <p:anim calcmode="lin" valueType="num">
                                      <p:cBhvr additive="base">
                                        <p:cTn id="25" dur="500" fill="hold"/>
                                        <p:tgtEl>
                                          <p:spTgt spid="88067">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80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idx="4294967295"/>
          </p:nvPr>
        </p:nvSpPr>
        <p:spPr/>
        <p:txBody>
          <a:bodyPr/>
          <a:lstStyle/>
          <a:p>
            <a:pPr>
              <a:buClr>
                <a:srgbClr val="0000FF"/>
              </a:buClr>
              <a:buFont typeface="Wingdings" panose="05000000000000000000" pitchFamily="2" charset="2"/>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88067" name="内容占位符 2"/>
          <p:cNvSpPr>
            <a:spLocks noGrp="1"/>
          </p:cNvSpPr>
          <p:nvPr>
            <p:ph idx="4294967295"/>
          </p:nvPr>
        </p:nvSpPr>
        <p:spPr>
          <a:xfrm>
            <a:off x="594360" y="1115922"/>
            <a:ext cx="8229600" cy="4530725"/>
          </a:xfrm>
        </p:spPr>
        <p:txBody>
          <a:bodyPr/>
          <a:lstStyle/>
          <a:p>
            <a:r>
              <a:rPr lang="en-US" altLang="zh-CN" sz="2400" dirty="0">
                <a:latin typeface="宋体" panose="02010600030101010101" pitchFamily="2" charset="-122"/>
                <a:ea typeface="宋体" panose="02010600030101010101" pitchFamily="2" charset="-122"/>
              </a:rPr>
              <a:t>ELF</a:t>
            </a:r>
            <a:r>
              <a:rPr lang="zh-CN" altLang="en-US" sz="2400" dirty="0">
                <a:latin typeface="宋体" panose="02010600030101010101" pitchFamily="2" charset="-122"/>
                <a:ea typeface="宋体" panose="02010600030101010101" pitchFamily="2" charset="-122"/>
              </a:rPr>
              <a:t>文件标准里面把系统中采用</a:t>
            </a:r>
            <a:r>
              <a:rPr lang="en-US" altLang="zh-CN" sz="2400" dirty="0">
                <a:latin typeface="宋体" panose="02010600030101010101" pitchFamily="2" charset="-122"/>
                <a:ea typeface="宋体" panose="02010600030101010101" pitchFamily="2" charset="-122"/>
              </a:rPr>
              <a:t>ELF</a:t>
            </a:r>
            <a:r>
              <a:rPr lang="zh-CN" altLang="en-US" sz="2400" dirty="0">
                <a:latin typeface="宋体" panose="02010600030101010101" pitchFamily="2" charset="-122"/>
                <a:ea typeface="宋体" panose="02010600030101010101" pitchFamily="2" charset="-122"/>
              </a:rPr>
              <a:t>格式的文件归为四类：</a:t>
            </a:r>
            <a:endParaRPr lang="zh-CN" altLang="en-US" sz="24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31520" y="2125617"/>
            <a:ext cx="7955280" cy="4035901"/>
          </a:xfrm>
          <a:prstGeom prst="rect">
            <a:avLst/>
          </a:prstGeom>
        </p:spPr>
      </p:pic>
      <p:sp>
        <p:nvSpPr>
          <p:cNvPr id="2" name="矩形 1"/>
          <p:cNvSpPr/>
          <p:nvPr/>
        </p:nvSpPr>
        <p:spPr>
          <a:xfrm>
            <a:off x="731520" y="1602160"/>
            <a:ext cx="2749471" cy="400110"/>
          </a:xfrm>
          <a:prstGeom prst="rect">
            <a:avLst/>
          </a:prstGeom>
        </p:spPr>
        <p:txBody>
          <a:bodyPr wrap="none">
            <a:spAutoFit/>
          </a:bodyPr>
          <a:lstStyle/>
          <a:p>
            <a:r>
              <a:rPr lang="zh-CN" altLang="en-US" sz="2000" dirty="0">
                <a:solidFill>
                  <a:srgbClr val="C00000"/>
                </a:solidFill>
                <a:latin typeface="宋体" panose="02010600030101010101" pitchFamily="2" charset="-122"/>
                <a:ea typeface="宋体" panose="02010600030101010101" pitchFamily="2" charset="-122"/>
              </a:rPr>
              <a:t>演示：搜索</a:t>
            </a:r>
            <a:r>
              <a:rPr lang="en-US" altLang="zh-CN" sz="2000" dirty="0">
                <a:solidFill>
                  <a:srgbClr val="C00000"/>
                </a:solidFill>
                <a:latin typeface="宋体" panose="02010600030101010101" pitchFamily="2" charset="-122"/>
                <a:ea typeface="宋体" panose="02010600030101010101" pitchFamily="2" charset="-122"/>
              </a:rPr>
              <a:t>C</a:t>
            </a:r>
            <a:r>
              <a:rPr lang="zh-CN" altLang="en-US" sz="2000" dirty="0">
                <a:solidFill>
                  <a:srgbClr val="C00000"/>
                </a:solidFill>
                <a:latin typeface="宋体" panose="02010600030101010101" pitchFamily="2" charset="-122"/>
                <a:ea typeface="宋体" panose="02010600030101010101" pitchFamily="2" charset="-122"/>
              </a:rPr>
              <a:t>盘</a:t>
            </a:r>
            <a:r>
              <a:rPr lang="en-US" altLang="zh-CN" sz="2000" dirty="0" err="1">
                <a:solidFill>
                  <a:srgbClr val="C00000"/>
                </a:solidFill>
                <a:latin typeface="宋体" panose="02010600030101010101" pitchFamily="2" charset="-122"/>
                <a:ea typeface="宋体" panose="02010600030101010101" pitchFamily="2" charset="-122"/>
              </a:rPr>
              <a:t>dll</a:t>
            </a:r>
            <a:r>
              <a:rPr lang="zh-CN" altLang="en-US" sz="2000" dirty="0">
                <a:solidFill>
                  <a:srgbClr val="C00000"/>
                </a:solidFill>
                <a:latin typeface="宋体" panose="02010600030101010101" pitchFamily="2" charset="-122"/>
                <a:ea typeface="宋体" panose="02010600030101010101" pitchFamily="2" charset="-122"/>
              </a:rPr>
              <a:t>文件</a:t>
            </a: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idx="4294967295"/>
          </p:nvPr>
        </p:nvSpPr>
        <p:spPr/>
        <p:txBody>
          <a:bodyPr/>
          <a:lstStyle/>
          <a:p>
            <a:pPr>
              <a:buClr>
                <a:srgbClr val="0000FF"/>
              </a:buClr>
              <a:buFont typeface="Wingdings" panose="05000000000000000000" pitchFamily="2" charset="2"/>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88067" name="内容占位符 2"/>
          <p:cNvSpPr>
            <a:spLocks noGrp="1"/>
          </p:cNvSpPr>
          <p:nvPr>
            <p:ph idx="4294967295"/>
          </p:nvPr>
        </p:nvSpPr>
        <p:spPr>
          <a:xfrm>
            <a:off x="594360" y="1115922"/>
            <a:ext cx="8229600" cy="4530725"/>
          </a:xfrm>
        </p:spPr>
        <p:txBody>
          <a:bodyPr/>
          <a:lstStyle/>
          <a:p>
            <a:r>
              <a:rPr lang="en-US" altLang="zh-CN" sz="2400" dirty="0">
                <a:latin typeface="宋体" panose="02010600030101010101" pitchFamily="2" charset="-122"/>
                <a:ea typeface="宋体" panose="02010600030101010101" pitchFamily="2" charset="-122"/>
              </a:rPr>
              <a:t>ELF</a:t>
            </a:r>
            <a:r>
              <a:rPr lang="zh-CN" altLang="en-US" sz="2400" dirty="0">
                <a:latin typeface="宋体" panose="02010600030101010101" pitchFamily="2" charset="-122"/>
                <a:ea typeface="宋体" panose="02010600030101010101" pitchFamily="2" charset="-122"/>
              </a:rPr>
              <a:t>文件标准里面把系统中采用</a:t>
            </a:r>
            <a:r>
              <a:rPr lang="en-US" altLang="zh-CN" sz="2400" dirty="0">
                <a:latin typeface="宋体" panose="02010600030101010101" pitchFamily="2" charset="-122"/>
                <a:ea typeface="宋体" panose="02010600030101010101" pitchFamily="2" charset="-122"/>
              </a:rPr>
              <a:t>ELF</a:t>
            </a:r>
            <a:r>
              <a:rPr lang="zh-CN" altLang="en-US" sz="2400" dirty="0">
                <a:latin typeface="宋体" panose="02010600030101010101" pitchFamily="2" charset="-122"/>
                <a:ea typeface="宋体" panose="02010600030101010101" pitchFamily="2" charset="-122"/>
              </a:rPr>
              <a:t>格式的文件归为四类：</a:t>
            </a:r>
            <a:endParaRPr lang="zh-CN" altLang="en-US" sz="24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stretch>
            <a:fillRect/>
          </a:stretch>
        </p:blipFill>
        <p:spPr>
          <a:xfrm>
            <a:off x="731520" y="2125617"/>
            <a:ext cx="7955280" cy="4035901"/>
          </a:xfrm>
          <a:prstGeom prst="rect">
            <a:avLst/>
          </a:prstGeom>
        </p:spPr>
      </p:pic>
      <p:sp>
        <p:nvSpPr>
          <p:cNvPr id="2" name="矩形 1"/>
          <p:cNvSpPr/>
          <p:nvPr/>
        </p:nvSpPr>
        <p:spPr>
          <a:xfrm>
            <a:off x="731520" y="1602160"/>
            <a:ext cx="2749471" cy="400110"/>
          </a:xfrm>
          <a:prstGeom prst="rect">
            <a:avLst/>
          </a:prstGeom>
        </p:spPr>
        <p:txBody>
          <a:bodyPr wrap="none">
            <a:spAutoFit/>
          </a:bodyPr>
          <a:lstStyle/>
          <a:p>
            <a:r>
              <a:rPr lang="zh-CN" altLang="en-US" sz="2000" dirty="0">
                <a:solidFill>
                  <a:srgbClr val="C00000"/>
                </a:solidFill>
                <a:latin typeface="宋体" panose="02010600030101010101" pitchFamily="2" charset="-122"/>
                <a:ea typeface="宋体" panose="02010600030101010101" pitchFamily="2" charset="-122"/>
              </a:rPr>
              <a:t>演示：搜索</a:t>
            </a:r>
            <a:r>
              <a:rPr lang="en-US" altLang="zh-CN" sz="2000" dirty="0">
                <a:solidFill>
                  <a:srgbClr val="C00000"/>
                </a:solidFill>
                <a:latin typeface="宋体" panose="02010600030101010101" pitchFamily="2" charset="-122"/>
                <a:ea typeface="宋体" panose="02010600030101010101" pitchFamily="2" charset="-122"/>
              </a:rPr>
              <a:t>C</a:t>
            </a:r>
            <a:r>
              <a:rPr lang="zh-CN" altLang="en-US" sz="2000" dirty="0">
                <a:solidFill>
                  <a:srgbClr val="C00000"/>
                </a:solidFill>
                <a:latin typeface="宋体" panose="02010600030101010101" pitchFamily="2" charset="-122"/>
                <a:ea typeface="宋体" panose="02010600030101010101" pitchFamily="2" charset="-122"/>
              </a:rPr>
              <a:t>盘</a:t>
            </a:r>
            <a:r>
              <a:rPr lang="en-US" altLang="zh-CN" sz="2000" dirty="0" err="1">
                <a:solidFill>
                  <a:srgbClr val="C00000"/>
                </a:solidFill>
                <a:latin typeface="宋体" panose="02010600030101010101" pitchFamily="2" charset="-122"/>
                <a:ea typeface="宋体" panose="02010600030101010101" pitchFamily="2" charset="-122"/>
              </a:rPr>
              <a:t>dll</a:t>
            </a:r>
            <a:r>
              <a:rPr lang="zh-CN" altLang="en-US" sz="2000" dirty="0">
                <a:solidFill>
                  <a:srgbClr val="C00000"/>
                </a:solidFill>
                <a:latin typeface="宋体" panose="02010600030101010101" pitchFamily="2" charset="-122"/>
                <a:ea typeface="宋体" panose="02010600030101010101" pitchFamily="2" charset="-122"/>
              </a:rPr>
              <a:t>文件</a:t>
            </a:r>
          </a:p>
        </p:txBody>
      </p:sp>
      <p:pic>
        <p:nvPicPr>
          <p:cNvPr id="5" name="图片 4"/>
          <p:cNvPicPr>
            <a:picLocks noChangeAspect="1"/>
          </p:cNvPicPr>
          <p:nvPr/>
        </p:nvPicPr>
        <p:blipFill>
          <a:blip r:embed="rId4"/>
          <a:stretch>
            <a:fillRect/>
          </a:stretch>
        </p:blipFill>
        <p:spPr>
          <a:xfrm>
            <a:off x="1014936" y="0"/>
            <a:ext cx="6315075" cy="6400800"/>
          </a:xfrm>
          <a:prstGeom prst="rect">
            <a:avLst/>
          </a:prstGeom>
        </p:spPr>
      </p:pic>
    </p:spTree>
    <p:extLst>
      <p:ext uri="{BB962C8B-B14F-4D97-AF65-F5344CB8AC3E}">
        <p14:creationId xmlns:p14="http://schemas.microsoft.com/office/powerpoint/2010/main" val="422187662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340751"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771538" y="983800"/>
            <a:ext cx="7719319" cy="787034"/>
          </a:xfrm>
        </p:spPr>
        <p:txBody>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每种操作系统都规定了可以运行文件格式（可执行文件）；</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ELF(</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linux</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)\PE(windows)\</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COFF</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unix</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)\OUT(</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linux</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等</a:t>
            </a:r>
          </a:p>
          <a:p>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01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006234"/>
            <a:ext cx="56388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5"/>
          <p:cNvSpPr txBox="1">
            <a:spLocks noChangeArrowheads="1"/>
          </p:cNvSpPr>
          <p:nvPr/>
        </p:nvSpPr>
        <p:spPr bwMode="auto">
          <a:xfrm>
            <a:off x="6365875" y="2231173"/>
            <a:ext cx="2364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hlinkClick r:id="rId4" action="ppaction://hlinkfile"/>
              </a:rPr>
              <a:t>一段代码与</a:t>
            </a:r>
            <a:r>
              <a:rPr lang="en-US" altLang="zh-CN" sz="2000" dirty="0">
                <a:latin typeface="宋体" panose="02010600030101010101" pitchFamily="2" charset="-122"/>
                <a:ea typeface="宋体" panose="02010600030101010101" pitchFamily="2" charset="-122"/>
                <a:cs typeface="Times New Roman" panose="02020603050405020304" pitchFamily="18" charset="0"/>
                <a:hlinkClick r:id="rId4" action="ppaction://hlinkfile"/>
              </a:rPr>
              <a:t>ELF</a:t>
            </a:r>
            <a:r>
              <a:rPr lang="zh-CN" altLang="en-US" sz="2000" dirty="0">
                <a:latin typeface="宋体" panose="02010600030101010101" pitchFamily="2" charset="-122"/>
                <a:ea typeface="宋体" panose="02010600030101010101" pitchFamily="2" charset="-122"/>
                <a:cs typeface="Times New Roman" panose="02020603050405020304" pitchFamily="18" charset="0"/>
                <a:hlinkClick r:id="rId4" action="ppaction://hlinkfile"/>
              </a:rPr>
              <a:t>实例</a:t>
            </a:r>
            <a:endParaRPr lang="zh-CN" altLang="en-US" sz="20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1"/>
          <p:cNvSpPr/>
          <p:nvPr/>
        </p:nvSpPr>
        <p:spPr>
          <a:xfrm>
            <a:off x="771538" y="5301884"/>
            <a:ext cx="7381862" cy="1200329"/>
          </a:xfrm>
          <a:prstGeom prst="rect">
            <a:avLst/>
          </a:prstGeom>
        </p:spPr>
        <p:txBody>
          <a:bodyPr wrap="square">
            <a:spAutoFit/>
          </a:bodyPr>
          <a:lstStyle/>
          <a:p>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提问考虑两个问题：程序中的函数变量最后都变成对地址的访问</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）全局变量、静态局部变量、局部变量、常量的特点？</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）调试程序的时候如何能够查看变量值、打断点跟踪、以及查看函数调用关系等？需要什么支持？软件的</a:t>
            </a:r>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Debug</a:t>
            </a:r>
            <a:r>
              <a:rPr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Release</a:t>
            </a:r>
            <a:r>
              <a:rPr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版？</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340751"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771538" y="983800"/>
            <a:ext cx="7719319" cy="787034"/>
          </a:xfrm>
        </p:spPr>
        <p:txBody>
          <a:bodyPr/>
          <a:lstStyle/>
          <a:p>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每种操作系统都规定了可以运行文件格式（可执行文件）；</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ELF(</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linux</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)\PE(windows)\</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COFF</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unix</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)\OUT(</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linux</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等</a:t>
            </a:r>
          </a:p>
          <a:p>
            <a:endParaRPr lang="zh-CN" altLang="en-US" sz="2000"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011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50" y="2006234"/>
            <a:ext cx="56388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7" name="Text Box 5"/>
          <p:cNvSpPr txBox="1">
            <a:spLocks noChangeArrowheads="1"/>
          </p:cNvSpPr>
          <p:nvPr/>
        </p:nvSpPr>
        <p:spPr bwMode="auto">
          <a:xfrm>
            <a:off x="6365875" y="2231173"/>
            <a:ext cx="23647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dirty="0">
                <a:latin typeface="宋体" panose="02010600030101010101" pitchFamily="2" charset="-122"/>
                <a:ea typeface="宋体" panose="02010600030101010101" pitchFamily="2" charset="-122"/>
                <a:cs typeface="Times New Roman" panose="02020603050405020304" pitchFamily="18" charset="0"/>
                <a:hlinkClick r:id="rId4" action="ppaction://hlinkfile"/>
              </a:rPr>
              <a:t>一段代码与</a:t>
            </a:r>
            <a:r>
              <a:rPr lang="en-US" altLang="zh-CN" sz="2000" dirty="0">
                <a:latin typeface="宋体" panose="02010600030101010101" pitchFamily="2" charset="-122"/>
                <a:ea typeface="宋体" panose="02010600030101010101" pitchFamily="2" charset="-122"/>
                <a:cs typeface="Times New Roman" panose="02020603050405020304" pitchFamily="18" charset="0"/>
                <a:hlinkClick r:id="rId4" action="ppaction://hlinkfile"/>
              </a:rPr>
              <a:t>ELF</a:t>
            </a:r>
            <a:r>
              <a:rPr lang="zh-CN" altLang="en-US" sz="2000" dirty="0">
                <a:latin typeface="宋体" panose="02010600030101010101" pitchFamily="2" charset="-122"/>
                <a:ea typeface="宋体" panose="02010600030101010101" pitchFamily="2" charset="-122"/>
                <a:cs typeface="Times New Roman" panose="02020603050405020304" pitchFamily="18" charset="0"/>
                <a:hlinkClick r:id="rId4" action="ppaction://hlinkfile"/>
              </a:rPr>
              <a:t>实例</a:t>
            </a:r>
            <a:endParaRPr lang="zh-CN" altLang="en-US" sz="2000" dirty="0">
              <a:latin typeface="宋体" panose="02010600030101010101" pitchFamily="2" charset="-122"/>
              <a:ea typeface="宋体" panose="02010600030101010101" pitchFamily="2" charset="-122"/>
              <a:cs typeface="Times New Roman" panose="02020603050405020304" pitchFamily="18" charset="0"/>
            </a:endParaRPr>
          </a:p>
        </p:txBody>
      </p:sp>
      <p:sp>
        <p:nvSpPr>
          <p:cNvPr id="2" name="矩形 1"/>
          <p:cNvSpPr/>
          <p:nvPr/>
        </p:nvSpPr>
        <p:spPr>
          <a:xfrm>
            <a:off x="771538" y="5301884"/>
            <a:ext cx="7381862" cy="1200329"/>
          </a:xfrm>
          <a:prstGeom prst="rect">
            <a:avLst/>
          </a:prstGeom>
        </p:spPr>
        <p:txBody>
          <a:bodyPr wrap="square">
            <a:spAutoFit/>
          </a:bodyPr>
          <a:lstStyle/>
          <a:p>
            <a:r>
              <a:rPr lang="zh-CN" altLang="en-US" sz="1800" b="1" dirty="0">
                <a:latin typeface="Times New Roman" panose="02020603050405020304" pitchFamily="18" charset="0"/>
                <a:ea typeface="宋体" panose="02010600030101010101" pitchFamily="2" charset="-122"/>
                <a:cs typeface="Times New Roman" panose="02020603050405020304" pitchFamily="18" charset="0"/>
              </a:rPr>
              <a:t>提问考虑两个问题：程序中的函数变量最后都变成对地址的访问</a:t>
            </a:r>
            <a:endParaRPr lang="en-US" altLang="zh-CN" sz="1800" b="1" dirty="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）全局变量、静态局部变量、局部变量、常量的特点？</a:t>
            </a:r>
            <a:endPar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）调试程序的时候如何能够查看变量值、打断点跟踪、以及查看函数调用关系等？需要什么支持？软件的</a:t>
            </a:r>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Debug</a:t>
            </a:r>
            <a:r>
              <a:rPr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Release</a:t>
            </a:r>
            <a:r>
              <a:rPr lang="zh-CN" altLang="en-US" sz="18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版？</a:t>
            </a:r>
          </a:p>
        </p:txBody>
      </p:sp>
      <p:pic>
        <p:nvPicPr>
          <p:cNvPr id="4" name="图片 3"/>
          <p:cNvPicPr>
            <a:picLocks noChangeAspect="1"/>
          </p:cNvPicPr>
          <p:nvPr/>
        </p:nvPicPr>
        <p:blipFill rotWithShape="1">
          <a:blip r:embed="rId5"/>
          <a:srcRect l="23297" t="11939" r="35958" b="12790"/>
          <a:stretch>
            <a:fillRect/>
          </a:stretch>
        </p:blipFill>
        <p:spPr>
          <a:xfrm>
            <a:off x="1357285" y="491515"/>
            <a:ext cx="6086704" cy="6325087"/>
          </a:xfrm>
          <a:prstGeom prst="rect">
            <a:avLst/>
          </a:prstGeom>
          <a:ln>
            <a:solidFill>
              <a:srgbClr val="C00000"/>
            </a:solidFill>
          </a:ln>
        </p:spPr>
      </p:pic>
    </p:spTree>
    <p:extLst>
      <p:ext uri="{BB962C8B-B14F-4D97-AF65-F5344CB8AC3E}">
        <p14:creationId xmlns:p14="http://schemas.microsoft.com/office/powerpoint/2010/main" val="9147758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347166"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4659085"/>
          </a:xfrm>
        </p:spPr>
        <p:txBody>
          <a:bodyPr/>
          <a:lstStyle/>
          <a:p>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左边是</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ELF</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的链接视图，可以理解为是目标代码文件的内容布局。右边是</a:t>
            </a:r>
            <a:r>
              <a:rPr lang="en-US" altLang="zh-CN"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ELF</a:t>
            </a:r>
            <a:r>
              <a:rPr lang="zh-CN" altLang="en-US"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的执行视图，可以理解为可执行文件的内容布局。</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目标代码文件的内容是由</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section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组成的，而可执行文件的内容是由</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segment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组成的。目标代码文件中的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section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section header table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中的条目是一一对应的。</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section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的信息用于链接器对代码重定位。</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写汇编程序时，</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.data</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这些关键字指的是</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section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，比如</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.text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，告诉汇编器后面的代码放入</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.text section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a:t>
            </a:r>
          </a:p>
        </p:txBody>
      </p:sp>
      <p:pic>
        <p:nvPicPr>
          <p:cNvPr id="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8660" y="3122843"/>
            <a:ext cx="5754735" cy="3363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242663"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4659085"/>
          </a:xfrm>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而文件载入内存执行时，是以</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segment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组织的，每个</a:t>
            </a:r>
            <a:r>
              <a:rPr lang="en-US" altLang="zh-CN" dirty="0">
                <a:latin typeface="Times New Roman" panose="02020603050405020304" pitchFamily="18" charset="0"/>
                <a:ea typeface="宋体" panose="02010600030101010101" pitchFamily="2" charset="-122"/>
                <a:cs typeface="Times New Roman" panose="02020603050405020304" pitchFamily="18" charset="0"/>
              </a:rPr>
              <a:t>segment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对应</a:t>
            </a:r>
            <a:r>
              <a:rPr lang="en-US" altLang="zh-CN" dirty="0">
                <a:latin typeface="Times New Roman" panose="02020603050405020304" pitchFamily="18" charset="0"/>
                <a:ea typeface="宋体" panose="02010600030101010101" pitchFamily="2" charset="-122"/>
                <a:cs typeface="Times New Roman" panose="02020603050405020304" pitchFamily="18" charset="0"/>
              </a:rPr>
              <a:t>ELF</a:t>
            </a:r>
            <a:r>
              <a:rPr lang="zh-CN" altLang="en-US" dirty="0">
                <a:latin typeface="Times New Roman" panose="02020603050405020304" pitchFamily="18" charset="0"/>
                <a:ea typeface="宋体" panose="02010600030101010101" pitchFamily="2" charset="-122"/>
                <a:cs typeface="Times New Roman" panose="02020603050405020304" pitchFamily="18" charset="0"/>
              </a:rPr>
              <a:t>文件中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program header table</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中的一个条目，用来建立可执行文件的进程映像。</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我们通常说的，</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代码段、数据段是</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segment</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目标代码中的</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section</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会被链接器组织到可执行文件的各个</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segment</a:t>
            </a:r>
            <a:r>
              <a:rPr lang="zh-CN" altLang="en-US" b="1" dirty="0">
                <a:latin typeface="Times New Roman" panose="02020603050405020304" pitchFamily="18" charset="0"/>
                <a:ea typeface="宋体" panose="02010600030101010101" pitchFamily="2" charset="-122"/>
                <a:cs typeface="Times New Roman" panose="02020603050405020304" pitchFamily="18" charset="0"/>
              </a:rPr>
              <a:t>中</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a:latin typeface="Times New Roman" panose="02020603050405020304" pitchFamily="18" charset="0"/>
                <a:ea typeface="宋体" panose="02010600030101010101" pitchFamily="2" charset="-122"/>
                <a:cs typeface="Times New Roman" panose="02020603050405020304" pitchFamily="18" charset="0"/>
              </a:rPr>
              <a:t>.text section</a:t>
            </a:r>
            <a:r>
              <a:rPr lang="zh-CN" altLang="en-US" dirty="0">
                <a:latin typeface="Times New Roman" panose="02020603050405020304" pitchFamily="18" charset="0"/>
                <a:ea typeface="宋体" panose="02010600030101010101" pitchFamily="2" charset="-122"/>
                <a:cs typeface="Times New Roman" panose="02020603050405020304" pitchFamily="18" charset="0"/>
              </a:rPr>
              <a:t>的内容会组装到代码段中，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.data, .</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bss</a:t>
            </a:r>
            <a:r>
              <a:rPr lang="zh-CN" altLang="en-US" dirty="0">
                <a:latin typeface="Times New Roman" panose="02020603050405020304" pitchFamily="18" charset="0"/>
                <a:ea typeface="宋体" panose="02010600030101010101" pitchFamily="2" charset="-122"/>
                <a:cs typeface="Times New Roman" panose="02020603050405020304" pitchFamily="18" charset="0"/>
              </a:rPr>
              <a:t>等节的内容会包含在数据段中。</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在目标文件中，</a:t>
            </a:r>
            <a:r>
              <a:rPr lang="en-US" altLang="zh-CN" dirty="0">
                <a:latin typeface="Times New Roman" panose="02020603050405020304" pitchFamily="18" charset="0"/>
                <a:ea typeface="宋体" panose="02010600030101010101" pitchFamily="2" charset="-122"/>
                <a:cs typeface="Times New Roman" panose="02020603050405020304" pitchFamily="18" charset="0"/>
              </a:rPr>
              <a:t>program header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不是必须的，我们用</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gcc</a:t>
            </a:r>
            <a:r>
              <a:rPr lang="zh-CN" altLang="en-US" dirty="0">
                <a:latin typeface="Times New Roman" panose="02020603050405020304" pitchFamily="18" charset="0"/>
                <a:ea typeface="宋体" panose="02010600030101010101" pitchFamily="2" charset="-122"/>
                <a:cs typeface="Times New Roman" panose="02020603050405020304" pitchFamily="18" charset="0"/>
              </a:rPr>
              <a:t>生成的目标文件也不包含</a:t>
            </a:r>
            <a:r>
              <a:rPr lang="en-US" altLang="zh-CN" dirty="0">
                <a:latin typeface="Times New Roman" panose="02020603050405020304" pitchFamily="18" charset="0"/>
                <a:ea typeface="宋体" panose="02010600030101010101" pitchFamily="2" charset="-122"/>
                <a:cs typeface="Times New Roman" panose="02020603050405020304" pitchFamily="18" charset="0"/>
              </a:rPr>
              <a:t>program header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en-US" dirty="0">
                <a:latin typeface="Times New Roman" panose="02020603050405020304" pitchFamily="18" charset="0"/>
                <a:ea typeface="宋体" panose="02010600030101010101" pitchFamily="2" charset="-122"/>
                <a:cs typeface="Times New Roman" panose="02020603050405020304" pitchFamily="18" charset="0"/>
              </a:rPr>
              <a:t>解析</a:t>
            </a:r>
            <a:r>
              <a:rPr lang="en-US" altLang="zh-CN" dirty="0">
                <a:latin typeface="Times New Roman" panose="02020603050405020304" pitchFamily="18" charset="0"/>
                <a:ea typeface="宋体" panose="02010600030101010101" pitchFamily="2" charset="-122"/>
                <a:cs typeface="Times New Roman" panose="02020603050405020304" pitchFamily="18" charset="0"/>
              </a:rPr>
              <a:t>ELF</a:t>
            </a:r>
            <a:r>
              <a:rPr lang="zh-CN" altLang="en-US" dirty="0">
                <a:latin typeface="Times New Roman" panose="02020603050405020304" pitchFamily="18" charset="0"/>
                <a:ea typeface="宋体" panose="02010600030101010101" pitchFamily="2" charset="-122"/>
                <a:cs typeface="Times New Roman" panose="02020603050405020304" pitchFamily="18" charset="0"/>
              </a:rPr>
              <a:t>文件的工具</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readelf</a:t>
            </a:r>
            <a:r>
              <a:rPr lang="zh-CN" altLang="en-US" dirty="0">
                <a:latin typeface="Times New Roman" panose="02020603050405020304" pitchFamily="18" charset="0"/>
                <a:ea typeface="宋体" panose="02010600030101010101" pitchFamily="2" charset="-122"/>
                <a:cs typeface="Times New Roman" panose="02020603050405020304" pitchFamily="18" charset="0"/>
              </a:rPr>
              <a:t>。比如对一个目标代码文件</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sleep.o</a:t>
            </a:r>
            <a:r>
              <a:rPr lang="zh-CN" altLang="en-US" dirty="0">
                <a:latin typeface="Times New Roman" panose="02020603050405020304" pitchFamily="18" charset="0"/>
                <a:ea typeface="宋体" panose="02010600030101010101" pitchFamily="2" charset="-122"/>
                <a:cs typeface="Times New Roman" panose="02020603050405020304" pitchFamily="18" charset="0"/>
              </a:rPr>
              <a:t>执行</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readelf</a:t>
            </a:r>
            <a:r>
              <a:rPr lang="en-US" altLang="zh-CN" b="1" dirty="0">
                <a:latin typeface="Times New Roman" panose="02020603050405020304" pitchFamily="18" charset="0"/>
                <a:ea typeface="宋体" panose="02010600030101010101" pitchFamily="2" charset="-122"/>
                <a:cs typeface="Times New Roman" panose="02020603050405020304" pitchFamily="18" charset="0"/>
              </a:rPr>
              <a:t> -S </a:t>
            </a:r>
            <a:r>
              <a:rPr lang="en-US" altLang="zh-CN" b="1" dirty="0" err="1">
                <a:latin typeface="Times New Roman" panose="02020603050405020304" pitchFamily="18" charset="0"/>
                <a:ea typeface="宋体" panose="02010600030101010101" pitchFamily="2" charset="-122"/>
                <a:cs typeface="Times New Roman" panose="02020603050405020304" pitchFamily="18" charset="0"/>
              </a:rPr>
              <a:t>sleep.o</a:t>
            </a:r>
            <a:endParaRPr lang="zh-CN" altLang="en-US" b="1"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70858" y="3600837"/>
            <a:ext cx="5215346" cy="3048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bwMode="auto">
          <a:xfrm>
            <a:off x="1763485" y="3788229"/>
            <a:ext cx="5656217" cy="378822"/>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6" name="矩形 5"/>
          <p:cNvSpPr/>
          <p:nvPr/>
        </p:nvSpPr>
        <p:spPr bwMode="auto">
          <a:xfrm>
            <a:off x="1763485" y="4271872"/>
            <a:ext cx="5656217" cy="378822"/>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7" name="矩形 6"/>
          <p:cNvSpPr/>
          <p:nvPr/>
        </p:nvSpPr>
        <p:spPr bwMode="auto">
          <a:xfrm>
            <a:off x="1763485" y="6089422"/>
            <a:ext cx="5656217" cy="378822"/>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0115">
                                            <p:txEl>
                                              <p:pRg st="3" end="3"/>
                                            </p:txEl>
                                          </p:spTgt>
                                        </p:tgtEl>
                                        <p:attrNameLst>
                                          <p:attrName>style.visibility</p:attrName>
                                        </p:attrNameLst>
                                      </p:cBhvr>
                                      <p:to>
                                        <p:strVal val="visible"/>
                                      </p:to>
                                    </p:set>
                                    <p:anim calcmode="lin" valueType="num">
                                      <p:cBhvr additive="base">
                                        <p:cTn id="11" dur="500" fill="hold"/>
                                        <p:tgtEl>
                                          <p:spTgt spid="9011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901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additive="base">
                                        <p:cTn id="17" dur="500" fill="hold"/>
                                        <p:tgtEl>
                                          <p:spTgt spid="2"/>
                                        </p:tgtEl>
                                        <p:attrNameLst>
                                          <p:attrName>ppt_x</p:attrName>
                                        </p:attrNameLst>
                                      </p:cBhvr>
                                      <p:tavLst>
                                        <p:tav tm="0">
                                          <p:val>
                                            <p:strVal val="#ppt_x"/>
                                          </p:val>
                                        </p:tav>
                                        <p:tav tm="100000">
                                          <p:val>
                                            <p:strVal val="#ppt_x"/>
                                          </p:val>
                                        </p:tav>
                                      </p:tavLst>
                                    </p:anim>
                                    <p:anim calcmode="lin" valueType="num">
                                      <p:cBhvr additive="base">
                                        <p:cTn id="1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203474"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4" y="854075"/>
            <a:ext cx="8841376" cy="5846975"/>
          </a:xfrm>
        </p:spPr>
        <p:txBody>
          <a:bodyPr/>
          <a:lstStyle/>
          <a:p>
            <a:r>
              <a:rPr lang="en-US" altLang="zh-CN" sz="2000" b="1" dirty="0">
                <a:latin typeface="宋体" panose="02010600030101010101" pitchFamily="2" charset="-122"/>
                <a:ea typeface="宋体" panose="02010600030101010101" pitchFamily="2" charset="-122"/>
              </a:rPr>
              <a:t>ELF</a:t>
            </a:r>
            <a:r>
              <a:rPr lang="zh-CN" altLang="en-US" sz="2000" b="1" dirty="0">
                <a:latin typeface="宋体" panose="02010600030101010101" pitchFamily="2" charset="-122"/>
                <a:ea typeface="宋体" panose="02010600030101010101" pitchFamily="2" charset="-122"/>
              </a:rPr>
              <a:t>文件头</a:t>
            </a:r>
            <a:endParaRPr lang="en-US" altLang="zh-CN" sz="2000" b="1" dirty="0">
              <a:latin typeface="宋体" panose="02010600030101010101" pitchFamily="2" charset="-122"/>
              <a:ea typeface="宋体" panose="02010600030101010101" pitchFamily="2" charset="-122"/>
            </a:endParaRPr>
          </a:p>
          <a:p>
            <a:pPr algn="just"/>
            <a:r>
              <a:rPr lang="en-US" altLang="zh-CN" dirty="0">
                <a:latin typeface="宋体" panose="02010600030101010101" pitchFamily="2" charset="-122"/>
                <a:ea typeface="宋体" panose="02010600030101010101" pitchFamily="2" charset="-122"/>
                <a:cs typeface="Times New Roman" panose="02020603050405020304" pitchFamily="18" charset="0"/>
              </a:rPr>
              <a:t>ELF</a:t>
            </a:r>
            <a:r>
              <a:rPr lang="zh-CN" altLang="en-US" dirty="0">
                <a:latin typeface="宋体" panose="02010600030101010101" pitchFamily="2" charset="-122"/>
                <a:ea typeface="宋体" panose="02010600030101010101" pitchFamily="2" charset="-122"/>
                <a:cs typeface="Times New Roman" panose="02020603050405020304" pitchFamily="18" charset="0"/>
              </a:rPr>
              <a:t>文件中的主要内容为</a:t>
            </a:r>
            <a:r>
              <a:rPr lang="en-US" altLang="zh-CN" b="1" dirty="0">
                <a:latin typeface="宋体" panose="02010600030101010101" pitchFamily="2" charset="-122"/>
                <a:ea typeface="宋体" panose="02010600030101010101" pitchFamily="2" charset="-122"/>
                <a:cs typeface="Times New Roman" panose="02020603050405020304" pitchFamily="18" charset="0"/>
              </a:rPr>
              <a:t>program header</a:t>
            </a:r>
            <a:r>
              <a:rPr lang="zh-CN" altLang="en-US" b="1" dirty="0">
                <a:latin typeface="宋体" panose="02010600030101010101" pitchFamily="2" charset="-122"/>
                <a:ea typeface="宋体" panose="02010600030101010101" pitchFamily="2" charset="-122"/>
                <a:cs typeface="Times New Roman" panose="02020603050405020304" pitchFamily="18" charset="0"/>
              </a:rPr>
              <a:t>和</a:t>
            </a:r>
            <a:r>
              <a:rPr lang="en-US" altLang="zh-CN" b="1" dirty="0">
                <a:latin typeface="宋体" panose="02010600030101010101" pitchFamily="2" charset="-122"/>
                <a:ea typeface="宋体" panose="02010600030101010101" pitchFamily="2" charset="-122"/>
                <a:cs typeface="Times New Roman" panose="02020603050405020304" pitchFamily="18" charset="0"/>
              </a:rPr>
              <a:t>section header</a:t>
            </a:r>
            <a:r>
              <a:rPr lang="zh-CN" altLang="en-US" dirty="0">
                <a:latin typeface="宋体" panose="02010600030101010101" pitchFamily="2" charset="-122"/>
                <a:ea typeface="宋体" panose="02010600030101010101" pitchFamily="2" charset="-122"/>
                <a:cs typeface="Times New Roman" panose="02020603050405020304" pitchFamily="18" charset="0"/>
              </a:rPr>
              <a:t>。可通过</a:t>
            </a:r>
            <a:r>
              <a:rPr lang="en-US" altLang="zh-CN" dirty="0">
                <a:latin typeface="宋体" panose="02010600030101010101" pitchFamily="2" charset="-122"/>
                <a:ea typeface="宋体" panose="02010600030101010101" pitchFamily="2" charset="-122"/>
                <a:cs typeface="Times New Roman" panose="02020603050405020304" pitchFamily="18" charset="0"/>
              </a:rPr>
              <a:t>program header</a:t>
            </a:r>
            <a:r>
              <a:rPr lang="zh-CN" altLang="en-US" dirty="0">
                <a:latin typeface="宋体" panose="02010600030101010101" pitchFamily="2" charset="-122"/>
                <a:ea typeface="宋体" panose="02010600030101010101" pitchFamily="2" charset="-122"/>
                <a:cs typeface="Times New Roman" panose="02020603050405020304" pitchFamily="18" charset="0"/>
              </a:rPr>
              <a:t>来获得每个</a:t>
            </a:r>
            <a:r>
              <a:rPr lang="en-US" altLang="zh-CN" dirty="0">
                <a:latin typeface="宋体" panose="02010600030101010101" pitchFamily="2" charset="-122"/>
                <a:ea typeface="宋体" panose="02010600030101010101" pitchFamily="2" charset="-122"/>
                <a:cs typeface="Times New Roman" panose="02020603050405020304" pitchFamily="18" charset="0"/>
              </a:rPr>
              <a:t>segment</a:t>
            </a:r>
            <a:r>
              <a:rPr lang="zh-CN" altLang="en-US" dirty="0">
                <a:latin typeface="宋体" panose="02010600030101010101" pitchFamily="2" charset="-122"/>
                <a:ea typeface="宋体" panose="02010600030101010101" pitchFamily="2" charset="-122"/>
                <a:cs typeface="Times New Roman" panose="02020603050405020304" pitchFamily="18" charset="0"/>
              </a:rPr>
              <a:t>的属性，通过</a:t>
            </a:r>
            <a:r>
              <a:rPr lang="en-US" altLang="zh-CN" dirty="0">
                <a:latin typeface="宋体" panose="02010600030101010101" pitchFamily="2" charset="-122"/>
                <a:ea typeface="宋体" panose="02010600030101010101" pitchFamily="2" charset="-122"/>
                <a:cs typeface="Times New Roman" panose="02020603050405020304" pitchFamily="18" charset="0"/>
              </a:rPr>
              <a:t>section header</a:t>
            </a:r>
            <a:r>
              <a:rPr lang="zh-CN" altLang="en-US" dirty="0">
                <a:latin typeface="宋体" panose="02010600030101010101" pitchFamily="2" charset="-122"/>
                <a:ea typeface="宋体" panose="02010600030101010101" pitchFamily="2" charset="-122"/>
                <a:cs typeface="Times New Roman" panose="02020603050405020304" pitchFamily="18" charset="0"/>
              </a:rPr>
              <a:t>获得每个</a:t>
            </a:r>
            <a:r>
              <a:rPr lang="en-US" altLang="zh-CN" dirty="0">
                <a:latin typeface="宋体" panose="02010600030101010101" pitchFamily="2" charset="-122"/>
                <a:ea typeface="宋体" panose="02010600030101010101" pitchFamily="2" charset="-122"/>
                <a:cs typeface="Times New Roman" panose="02020603050405020304" pitchFamily="18" charset="0"/>
              </a:rPr>
              <a:t>section</a:t>
            </a:r>
            <a:r>
              <a:rPr lang="zh-CN" altLang="en-US" dirty="0">
                <a:latin typeface="宋体" panose="02010600030101010101" pitchFamily="2" charset="-122"/>
                <a:ea typeface="宋体" panose="02010600030101010101" pitchFamily="2" charset="-122"/>
                <a:cs typeface="Times New Roman" panose="02020603050405020304" pitchFamily="18" charset="0"/>
              </a:rPr>
              <a:t>的属性。</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的定义可以在 </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en-US" altLang="zh-CN" dirty="0" err="1">
                <a:latin typeface="宋体" panose="02010600030101010101" pitchFamily="2" charset="-122"/>
                <a:ea typeface="宋体" panose="02010600030101010101" pitchFamily="2" charset="-122"/>
                <a:cs typeface="Times New Roman" panose="02020603050405020304" pitchFamily="18" charset="0"/>
              </a:rPr>
              <a:t>usr</a:t>
            </a:r>
            <a:r>
              <a:rPr lang="en-US" altLang="zh-CN" dirty="0">
                <a:latin typeface="宋体" panose="02010600030101010101" pitchFamily="2" charset="-122"/>
                <a:ea typeface="宋体" panose="02010600030101010101" pitchFamily="2" charset="-122"/>
                <a:cs typeface="Times New Roman" panose="02020603050405020304" pitchFamily="18" charset="0"/>
              </a:rPr>
              <a:t>/include/</a:t>
            </a:r>
            <a:r>
              <a:rPr lang="en-US" altLang="zh-CN" dirty="0" err="1">
                <a:latin typeface="宋体" panose="02010600030101010101" pitchFamily="2" charset="-122"/>
                <a:ea typeface="宋体" panose="02010600030101010101" pitchFamily="2" charset="-122"/>
                <a:cs typeface="Times New Roman" panose="02020603050405020304" pitchFamily="18" charset="0"/>
              </a:rPr>
              <a:t>elf.h</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中找到。</a:t>
            </a:r>
            <a:r>
              <a:rPr lang="en-US" altLang="zh-CN" dirty="0" err="1">
                <a:latin typeface="宋体" panose="02010600030101010101" pitchFamily="2" charset="-122"/>
                <a:ea typeface="宋体" panose="02010600030101010101" pitchFamily="2" charset="-122"/>
                <a:cs typeface="Times New Roman" panose="02020603050405020304" pitchFamily="18" charset="0"/>
              </a:rPr>
              <a:t>Elf32_Ehdr</a:t>
            </a:r>
            <a:r>
              <a:rPr lang="zh-CN" altLang="en-US" dirty="0">
                <a:latin typeface="宋体" panose="02010600030101010101" pitchFamily="2" charset="-122"/>
                <a:ea typeface="宋体" panose="02010600030101010101" pitchFamily="2" charset="-122"/>
                <a:cs typeface="Times New Roman" panose="02020603050405020304" pitchFamily="18" charset="0"/>
              </a:rPr>
              <a:t>是</a:t>
            </a:r>
            <a:r>
              <a:rPr lang="en-US" altLang="zh-CN" dirty="0">
                <a:latin typeface="宋体" panose="02010600030101010101" pitchFamily="2" charset="-122"/>
                <a:ea typeface="宋体" panose="02010600030101010101" pitchFamily="2" charset="-122"/>
                <a:cs typeface="Times New Roman" panose="02020603050405020304" pitchFamily="18" charset="0"/>
              </a:rPr>
              <a:t>32</a:t>
            </a:r>
            <a:r>
              <a:rPr lang="zh-CN" altLang="en-US" dirty="0">
                <a:latin typeface="宋体" panose="02010600030101010101" pitchFamily="2" charset="-122"/>
                <a:ea typeface="宋体" panose="02010600030101010101" pitchFamily="2" charset="-122"/>
                <a:cs typeface="Times New Roman" panose="02020603050405020304" pitchFamily="18" charset="0"/>
              </a:rPr>
              <a:t>位 </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的结构体。</a:t>
            </a:r>
            <a:r>
              <a:rPr lang="en-US" altLang="zh-CN" dirty="0" err="1">
                <a:latin typeface="宋体" panose="02010600030101010101" pitchFamily="2" charset="-122"/>
                <a:ea typeface="宋体" panose="02010600030101010101" pitchFamily="2" charset="-122"/>
                <a:cs typeface="Times New Roman" panose="02020603050405020304" pitchFamily="18" charset="0"/>
              </a:rPr>
              <a:t>Elf64_Ehdr</a:t>
            </a:r>
            <a:r>
              <a:rPr lang="zh-CN" altLang="en-US" dirty="0">
                <a:latin typeface="宋体" panose="02010600030101010101" pitchFamily="2" charset="-122"/>
                <a:ea typeface="宋体" panose="02010600030101010101" pitchFamily="2" charset="-122"/>
                <a:cs typeface="Times New Roman" panose="02020603050405020304" pitchFamily="18" charset="0"/>
              </a:rPr>
              <a:t>是</a:t>
            </a:r>
            <a:r>
              <a:rPr lang="en-US" altLang="zh-CN" dirty="0">
                <a:latin typeface="宋体" panose="02010600030101010101" pitchFamily="2" charset="-122"/>
                <a:ea typeface="宋体" panose="02010600030101010101" pitchFamily="2" charset="-122"/>
                <a:cs typeface="Times New Roman" panose="02020603050405020304" pitchFamily="18" charset="0"/>
              </a:rPr>
              <a:t>64</a:t>
            </a:r>
            <a:r>
              <a:rPr lang="zh-CN" altLang="en-US" dirty="0">
                <a:latin typeface="宋体" panose="02010600030101010101" pitchFamily="2" charset="-122"/>
                <a:ea typeface="宋体" panose="02010600030101010101" pitchFamily="2" charset="-122"/>
                <a:cs typeface="Times New Roman" panose="02020603050405020304" pitchFamily="18" charset="0"/>
              </a:rPr>
              <a:t>位</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的结构体。</a:t>
            </a:r>
            <a:r>
              <a:rPr lang="zh-CN" altLang="en-US" dirty="0">
                <a:solidFill>
                  <a:srgbClr val="C00000"/>
                </a:solidFill>
                <a:latin typeface="宋体" panose="02010600030101010101" pitchFamily="2" charset="-122"/>
                <a:ea typeface="宋体" panose="02010600030101010101" pitchFamily="2" charset="-122"/>
                <a:cs typeface="Times New Roman" panose="02020603050405020304" pitchFamily="18" charset="0"/>
              </a:rPr>
              <a:t>（加载时内存中建立对应数据结构）</a:t>
            </a:r>
            <a:endParaRPr lang="en-US" altLang="zh-CN" dirty="0">
              <a:solidFill>
                <a:srgbClr val="C00000"/>
              </a:solidFill>
              <a:latin typeface="宋体" panose="02010600030101010101" pitchFamily="2" charset="-122"/>
              <a:ea typeface="宋体" panose="02010600030101010101" pitchFamily="2" charset="-122"/>
              <a:cs typeface="Times New Roman" panose="02020603050405020304" pitchFamily="18" charset="0"/>
            </a:endParaRPr>
          </a:p>
          <a:p>
            <a:r>
              <a:rPr lang="en-US" altLang="zh-CN" dirty="0">
                <a:solidFill>
                  <a:srgbClr val="C00000"/>
                </a:solidFill>
                <a:latin typeface="宋体" panose="02010600030101010101" pitchFamily="2" charset="-122"/>
                <a:ea typeface="宋体" panose="02010600030101010101" pitchFamily="2" charset="-122"/>
                <a:cs typeface="Times New Roman" panose="02020603050405020304" pitchFamily="18" charset="0"/>
              </a:rPr>
              <a:t>64</a:t>
            </a:r>
            <a:r>
              <a:rPr lang="zh-CN" altLang="en-US" dirty="0">
                <a:solidFill>
                  <a:srgbClr val="C00000"/>
                </a:solidFill>
                <a:latin typeface="宋体" panose="02010600030101010101" pitchFamily="2" charset="-122"/>
                <a:ea typeface="宋体" panose="02010600030101010101" pitchFamily="2" charset="-122"/>
                <a:cs typeface="Times New Roman" panose="02020603050405020304" pitchFamily="18" charset="0"/>
              </a:rPr>
              <a:t>位和</a:t>
            </a:r>
            <a:r>
              <a:rPr lang="en-US" altLang="zh-CN" dirty="0">
                <a:solidFill>
                  <a:srgbClr val="C00000"/>
                </a:solidFill>
                <a:latin typeface="宋体" panose="02010600030101010101" pitchFamily="2" charset="-122"/>
                <a:ea typeface="宋体" panose="02010600030101010101" pitchFamily="2" charset="-122"/>
                <a:cs typeface="Times New Roman" panose="02020603050405020304" pitchFamily="18" charset="0"/>
              </a:rPr>
              <a:t>32</a:t>
            </a:r>
            <a:r>
              <a:rPr lang="zh-CN" altLang="en-US" dirty="0">
                <a:solidFill>
                  <a:srgbClr val="C00000"/>
                </a:solidFill>
                <a:latin typeface="宋体" panose="02010600030101010101" pitchFamily="2" charset="-122"/>
                <a:ea typeface="宋体" panose="02010600030101010101" pitchFamily="2" charset="-122"/>
                <a:cs typeface="Times New Roman" panose="02020603050405020304" pitchFamily="18" charset="0"/>
              </a:rPr>
              <a:t>位只是个别字段长度不同</a:t>
            </a:r>
            <a:r>
              <a:rPr lang="zh-CN" altLang="en-US" dirty="0">
                <a:latin typeface="宋体" panose="02010600030101010101" pitchFamily="2" charset="-122"/>
                <a:ea typeface="宋体" panose="02010600030101010101" pitchFamily="2" charset="-122"/>
                <a:cs typeface="Times New Roman" panose="02020603050405020304" pitchFamily="18" charset="0"/>
              </a:rPr>
              <a:t>，比如 </a:t>
            </a:r>
            <a:r>
              <a:rPr lang="en-US" altLang="zh-CN" dirty="0" err="1">
                <a:latin typeface="宋体" panose="02010600030101010101" pitchFamily="2" charset="-122"/>
                <a:ea typeface="宋体" panose="02010600030101010101" pitchFamily="2" charset="-122"/>
                <a:cs typeface="Times New Roman" panose="02020603050405020304" pitchFamily="18" charset="0"/>
              </a:rPr>
              <a:t>Elf64_Addr</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和 </a:t>
            </a:r>
            <a:r>
              <a:rPr lang="en-US" altLang="zh-CN" dirty="0" err="1">
                <a:latin typeface="宋体" panose="02010600030101010101" pitchFamily="2" charset="-122"/>
                <a:ea typeface="宋体" panose="02010600030101010101" pitchFamily="2" charset="-122"/>
                <a:cs typeface="Times New Roman" panose="02020603050405020304" pitchFamily="18" charset="0"/>
              </a:rPr>
              <a:t>Elf64_Off</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都是</a:t>
            </a:r>
            <a:r>
              <a:rPr lang="en-US" altLang="zh-CN" dirty="0">
                <a:latin typeface="宋体" panose="02010600030101010101" pitchFamily="2" charset="-122"/>
                <a:ea typeface="宋体" panose="02010600030101010101" pitchFamily="2" charset="-122"/>
                <a:cs typeface="Times New Roman" panose="02020603050405020304" pitchFamily="18" charset="0"/>
              </a:rPr>
              <a:t>64</a:t>
            </a:r>
            <a:r>
              <a:rPr lang="zh-CN" altLang="en-US" dirty="0">
                <a:latin typeface="宋体" panose="02010600030101010101" pitchFamily="2" charset="-122"/>
                <a:ea typeface="宋体" panose="02010600030101010101" pitchFamily="2" charset="-122"/>
                <a:cs typeface="Times New Roman" panose="02020603050405020304" pitchFamily="18" charset="0"/>
              </a:rPr>
              <a:t>位无符号整数。而</a:t>
            </a:r>
            <a:r>
              <a:rPr lang="en-US" altLang="zh-CN" dirty="0" err="1">
                <a:latin typeface="宋体" panose="02010600030101010101" pitchFamily="2" charset="-122"/>
                <a:ea typeface="宋体" panose="02010600030101010101" pitchFamily="2" charset="-122"/>
                <a:cs typeface="Times New Roman" panose="02020603050405020304" pitchFamily="18" charset="0"/>
              </a:rPr>
              <a:t>Elf32_Addr</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和 </a:t>
            </a:r>
            <a:r>
              <a:rPr lang="en-US" altLang="zh-CN" dirty="0" err="1">
                <a:latin typeface="宋体" panose="02010600030101010101" pitchFamily="2" charset="-122"/>
                <a:ea typeface="宋体" panose="02010600030101010101" pitchFamily="2" charset="-122"/>
                <a:cs typeface="Times New Roman" panose="02020603050405020304" pitchFamily="18" charset="0"/>
              </a:rPr>
              <a:t>Elf32_Off</a:t>
            </a:r>
            <a:r>
              <a:rPr lang="zh-CN" altLang="en-US" dirty="0">
                <a:latin typeface="宋体" panose="02010600030101010101" pitchFamily="2" charset="-122"/>
                <a:ea typeface="宋体" panose="02010600030101010101" pitchFamily="2" charset="-122"/>
                <a:cs typeface="Times New Roman" panose="02020603050405020304" pitchFamily="18" charset="0"/>
              </a:rPr>
              <a:t>是</a:t>
            </a:r>
            <a:r>
              <a:rPr lang="en-US" altLang="zh-CN" dirty="0">
                <a:latin typeface="宋体" panose="02010600030101010101" pitchFamily="2" charset="-122"/>
                <a:ea typeface="宋体" panose="02010600030101010101" pitchFamily="2" charset="-122"/>
                <a:cs typeface="Times New Roman" panose="02020603050405020304" pitchFamily="18" charset="0"/>
              </a:rPr>
              <a:t>32</a:t>
            </a:r>
            <a:r>
              <a:rPr lang="zh-CN" altLang="en-US" dirty="0">
                <a:latin typeface="宋体" panose="02010600030101010101" pitchFamily="2" charset="-122"/>
                <a:ea typeface="宋体" panose="02010600030101010101" pitchFamily="2" charset="-122"/>
                <a:cs typeface="Times New Roman" panose="02020603050405020304" pitchFamily="18" charset="0"/>
              </a:rPr>
              <a:t>位无符号整数。这导致</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的所占的字节数不同。</a:t>
            </a:r>
            <a:r>
              <a:rPr lang="en-US" altLang="zh-CN" dirty="0">
                <a:latin typeface="宋体" panose="02010600030101010101" pitchFamily="2" charset="-122"/>
                <a:ea typeface="宋体" panose="02010600030101010101" pitchFamily="2" charset="-122"/>
                <a:cs typeface="Times New Roman" panose="02020603050405020304" pitchFamily="18" charset="0"/>
              </a:rPr>
              <a:t>32</a:t>
            </a:r>
            <a:r>
              <a:rPr lang="zh-CN" altLang="en-US" dirty="0">
                <a:latin typeface="宋体" panose="02010600030101010101" pitchFamily="2" charset="-122"/>
                <a:ea typeface="宋体" panose="02010600030101010101" pitchFamily="2" charset="-122"/>
                <a:cs typeface="Times New Roman" panose="02020603050405020304" pitchFamily="18" charset="0"/>
              </a:rPr>
              <a:t>位的</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占</a:t>
            </a:r>
            <a:r>
              <a:rPr lang="en-US" altLang="zh-CN" dirty="0">
                <a:latin typeface="宋体" panose="02010600030101010101" pitchFamily="2" charset="-122"/>
                <a:ea typeface="宋体" panose="02010600030101010101" pitchFamily="2" charset="-122"/>
                <a:cs typeface="Times New Roman" panose="02020603050405020304" pitchFamily="18" charset="0"/>
              </a:rPr>
              <a:t>52</a:t>
            </a:r>
            <a:r>
              <a:rPr lang="zh-CN" altLang="en-US" dirty="0">
                <a:latin typeface="宋体" panose="02010600030101010101" pitchFamily="2" charset="-122"/>
                <a:ea typeface="宋体" panose="02010600030101010101" pitchFamily="2" charset="-122"/>
                <a:cs typeface="Times New Roman" panose="02020603050405020304" pitchFamily="18" charset="0"/>
              </a:rPr>
              <a:t>个字节，</a:t>
            </a:r>
            <a:r>
              <a:rPr lang="en-US" altLang="zh-CN" dirty="0">
                <a:latin typeface="宋体" panose="02010600030101010101" pitchFamily="2" charset="-122"/>
                <a:ea typeface="宋体" panose="02010600030101010101" pitchFamily="2" charset="-122"/>
                <a:cs typeface="Times New Roman" panose="02020603050405020304" pitchFamily="18" charset="0"/>
              </a:rPr>
              <a:t>64</a:t>
            </a:r>
            <a:r>
              <a:rPr lang="zh-CN" altLang="en-US" dirty="0">
                <a:latin typeface="宋体" panose="02010600030101010101" pitchFamily="2" charset="-122"/>
                <a:ea typeface="宋体" panose="02010600030101010101" pitchFamily="2" charset="-122"/>
                <a:cs typeface="Times New Roman" panose="02020603050405020304" pitchFamily="18" charset="0"/>
              </a:rPr>
              <a:t>位的</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占</a:t>
            </a:r>
            <a:r>
              <a:rPr lang="en-US" altLang="zh-CN" dirty="0">
                <a:latin typeface="宋体" panose="02010600030101010101" pitchFamily="2" charset="-122"/>
                <a:ea typeface="宋体" panose="02010600030101010101" pitchFamily="2" charset="-122"/>
                <a:cs typeface="Times New Roman" panose="02020603050405020304" pitchFamily="18" charset="0"/>
              </a:rPr>
              <a:t>64</a:t>
            </a:r>
            <a:r>
              <a:rPr lang="zh-CN" altLang="en-US" dirty="0">
                <a:latin typeface="宋体" panose="02010600030101010101" pitchFamily="2" charset="-122"/>
                <a:ea typeface="宋体" panose="02010600030101010101" pitchFamily="2" charset="-122"/>
                <a:cs typeface="Times New Roman" panose="02020603050405020304" pitchFamily="18" charset="0"/>
              </a:rPr>
              <a:t>个字节。</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457200" y="3879669"/>
            <a:ext cx="5525714" cy="2978331"/>
          </a:xfrm>
          <a:prstGeom prst="rect">
            <a:avLst/>
          </a:prstGeom>
        </p:spPr>
      </p:pic>
      <p:pic>
        <p:nvPicPr>
          <p:cNvPr id="6" name="图片 5"/>
          <p:cNvPicPr>
            <a:picLocks noChangeAspect="1"/>
          </p:cNvPicPr>
          <p:nvPr/>
        </p:nvPicPr>
        <p:blipFill>
          <a:blip r:embed="rId4"/>
          <a:stretch>
            <a:fillRect/>
          </a:stretch>
        </p:blipFill>
        <p:spPr>
          <a:xfrm>
            <a:off x="3648075" y="3879669"/>
            <a:ext cx="5495925" cy="29432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3" end="3"/>
                                            </p:txEl>
                                          </p:spTgt>
                                        </p:tgtEl>
                                        <p:attrNameLst>
                                          <p:attrName>style.visibility</p:attrName>
                                        </p:attrNameLst>
                                      </p:cBhvr>
                                      <p:to>
                                        <p:strVal val="visible"/>
                                      </p:to>
                                    </p:set>
                                    <p:anim calcmode="lin" valueType="num">
                                      <p:cBhvr additive="base">
                                        <p:cTn id="7" dur="500" fill="hold"/>
                                        <p:tgtEl>
                                          <p:spTgt spid="9011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115457"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138405" y="854075"/>
            <a:ext cx="4217126" cy="6002341"/>
          </a:xfrm>
          <a:solidFill>
            <a:schemeClr val="bg1"/>
          </a:solidFill>
        </p:spPr>
        <p:txBody>
          <a:bodyPr/>
          <a:lstStyle/>
          <a:p>
            <a:r>
              <a:rPr lang="en-US" altLang="zh-CN" b="1" dirty="0">
                <a:latin typeface="宋体" panose="02010600030101010101" pitchFamily="2" charset="-122"/>
                <a:ea typeface="宋体" panose="02010600030101010101" pitchFamily="2" charset="-122"/>
              </a:rPr>
              <a:t>ELF</a:t>
            </a:r>
            <a:r>
              <a:rPr lang="zh-CN" altLang="en-US" b="1" dirty="0">
                <a:latin typeface="宋体" panose="02010600030101010101" pitchFamily="2" charset="-122"/>
                <a:ea typeface="宋体" panose="02010600030101010101" pitchFamily="2" charset="-122"/>
              </a:rPr>
              <a:t>文件头</a:t>
            </a:r>
            <a:endParaRPr lang="en-US" altLang="zh-CN" b="1" dirty="0">
              <a:latin typeface="宋体" panose="02010600030101010101" pitchFamily="2" charset="-122"/>
              <a:ea typeface="宋体" panose="02010600030101010101" pitchFamily="2" charset="-122"/>
            </a:endParaRPr>
          </a:p>
          <a:p>
            <a:pPr algn="just"/>
            <a:r>
              <a:rPr lang="en-US" altLang="zh-CN" dirty="0">
                <a:latin typeface="宋体" panose="02010600030101010101" pitchFamily="2" charset="-122"/>
                <a:ea typeface="宋体" panose="02010600030101010101" pitchFamily="2" charset="-122"/>
                <a:cs typeface="Times New Roman" panose="02020603050405020304" pitchFamily="18" charset="0"/>
              </a:rPr>
              <a:t>ELF</a:t>
            </a:r>
            <a:r>
              <a:rPr lang="zh-CN" altLang="en-US" dirty="0">
                <a:latin typeface="宋体" panose="02010600030101010101" pitchFamily="2" charset="-122"/>
                <a:ea typeface="宋体" panose="02010600030101010101" pitchFamily="2" charset="-122"/>
                <a:cs typeface="Times New Roman" panose="02020603050405020304" pitchFamily="18" charset="0"/>
              </a:rPr>
              <a:t>文件中的主要内容为</a:t>
            </a:r>
            <a:r>
              <a:rPr lang="en-US" altLang="zh-CN" b="1" dirty="0">
                <a:latin typeface="宋体" panose="02010600030101010101" pitchFamily="2" charset="-122"/>
                <a:ea typeface="宋体" panose="02010600030101010101" pitchFamily="2" charset="-122"/>
                <a:cs typeface="Times New Roman" panose="02020603050405020304" pitchFamily="18" charset="0"/>
              </a:rPr>
              <a:t>program header</a:t>
            </a:r>
            <a:r>
              <a:rPr lang="zh-CN" altLang="en-US" b="1" dirty="0">
                <a:latin typeface="宋体" panose="02010600030101010101" pitchFamily="2" charset="-122"/>
                <a:ea typeface="宋体" panose="02010600030101010101" pitchFamily="2" charset="-122"/>
                <a:cs typeface="Times New Roman" panose="02020603050405020304" pitchFamily="18" charset="0"/>
              </a:rPr>
              <a:t>和</a:t>
            </a:r>
            <a:r>
              <a:rPr lang="en-US" altLang="zh-CN" b="1" dirty="0">
                <a:latin typeface="宋体" panose="02010600030101010101" pitchFamily="2" charset="-122"/>
                <a:ea typeface="宋体" panose="02010600030101010101" pitchFamily="2" charset="-122"/>
                <a:cs typeface="Times New Roman" panose="02020603050405020304" pitchFamily="18" charset="0"/>
              </a:rPr>
              <a:t>section header</a:t>
            </a:r>
            <a:r>
              <a:rPr lang="zh-CN" altLang="en-US" dirty="0">
                <a:latin typeface="宋体" panose="02010600030101010101" pitchFamily="2" charset="-122"/>
                <a:ea typeface="宋体" panose="02010600030101010101" pitchFamily="2" charset="-122"/>
                <a:cs typeface="Times New Roman" panose="02020603050405020304" pitchFamily="18" charset="0"/>
              </a:rPr>
              <a:t>。可通过</a:t>
            </a:r>
            <a:r>
              <a:rPr lang="en-US" altLang="zh-CN" dirty="0">
                <a:latin typeface="宋体" panose="02010600030101010101" pitchFamily="2" charset="-122"/>
                <a:ea typeface="宋体" panose="02010600030101010101" pitchFamily="2" charset="-122"/>
                <a:cs typeface="Times New Roman" panose="02020603050405020304" pitchFamily="18" charset="0"/>
              </a:rPr>
              <a:t>program header</a:t>
            </a:r>
            <a:r>
              <a:rPr lang="zh-CN" altLang="en-US" dirty="0">
                <a:latin typeface="宋体" panose="02010600030101010101" pitchFamily="2" charset="-122"/>
                <a:ea typeface="宋体" panose="02010600030101010101" pitchFamily="2" charset="-122"/>
                <a:cs typeface="Times New Roman" panose="02020603050405020304" pitchFamily="18" charset="0"/>
              </a:rPr>
              <a:t>来获得每个</a:t>
            </a:r>
            <a:r>
              <a:rPr lang="en-US" altLang="zh-CN" dirty="0">
                <a:latin typeface="宋体" panose="02010600030101010101" pitchFamily="2" charset="-122"/>
                <a:ea typeface="宋体" panose="02010600030101010101" pitchFamily="2" charset="-122"/>
                <a:cs typeface="Times New Roman" panose="02020603050405020304" pitchFamily="18" charset="0"/>
              </a:rPr>
              <a:t>segment</a:t>
            </a:r>
            <a:r>
              <a:rPr lang="zh-CN" altLang="en-US" dirty="0">
                <a:latin typeface="宋体" panose="02010600030101010101" pitchFamily="2" charset="-122"/>
                <a:ea typeface="宋体" panose="02010600030101010101" pitchFamily="2" charset="-122"/>
                <a:cs typeface="Times New Roman" panose="02020603050405020304" pitchFamily="18" charset="0"/>
              </a:rPr>
              <a:t>的属性，通过</a:t>
            </a:r>
            <a:r>
              <a:rPr lang="en-US" altLang="zh-CN" dirty="0">
                <a:latin typeface="宋体" panose="02010600030101010101" pitchFamily="2" charset="-122"/>
                <a:ea typeface="宋体" panose="02010600030101010101" pitchFamily="2" charset="-122"/>
                <a:cs typeface="Times New Roman" panose="02020603050405020304" pitchFamily="18" charset="0"/>
              </a:rPr>
              <a:t>section header</a:t>
            </a:r>
            <a:r>
              <a:rPr lang="zh-CN" altLang="en-US" dirty="0">
                <a:latin typeface="宋体" panose="02010600030101010101" pitchFamily="2" charset="-122"/>
                <a:ea typeface="宋体" panose="02010600030101010101" pitchFamily="2" charset="-122"/>
                <a:cs typeface="Times New Roman" panose="02020603050405020304" pitchFamily="18" charset="0"/>
              </a:rPr>
              <a:t>获得每个</a:t>
            </a:r>
            <a:r>
              <a:rPr lang="en-US" altLang="zh-CN" dirty="0">
                <a:latin typeface="宋体" panose="02010600030101010101" pitchFamily="2" charset="-122"/>
                <a:ea typeface="宋体" panose="02010600030101010101" pitchFamily="2" charset="-122"/>
                <a:cs typeface="Times New Roman" panose="02020603050405020304" pitchFamily="18" charset="0"/>
              </a:rPr>
              <a:t>section</a:t>
            </a:r>
            <a:r>
              <a:rPr lang="zh-CN" altLang="en-US" dirty="0">
                <a:latin typeface="宋体" panose="02010600030101010101" pitchFamily="2" charset="-122"/>
                <a:ea typeface="宋体" panose="02010600030101010101" pitchFamily="2" charset="-122"/>
                <a:cs typeface="Times New Roman" panose="02020603050405020304" pitchFamily="18" charset="0"/>
              </a:rPr>
              <a:t>的属性。</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的定义可以在 </a:t>
            </a:r>
            <a:r>
              <a:rPr lang="en-US" altLang="zh-CN" dirty="0">
                <a:latin typeface="宋体" panose="02010600030101010101" pitchFamily="2" charset="-122"/>
                <a:ea typeface="宋体" panose="02010600030101010101" pitchFamily="2" charset="-122"/>
                <a:cs typeface="Times New Roman" panose="02020603050405020304" pitchFamily="18" charset="0"/>
              </a:rPr>
              <a:t>/</a:t>
            </a:r>
            <a:r>
              <a:rPr lang="en-US" altLang="zh-CN" dirty="0" err="1">
                <a:latin typeface="宋体" panose="02010600030101010101" pitchFamily="2" charset="-122"/>
                <a:ea typeface="宋体" panose="02010600030101010101" pitchFamily="2" charset="-122"/>
                <a:cs typeface="Times New Roman" panose="02020603050405020304" pitchFamily="18" charset="0"/>
              </a:rPr>
              <a:t>usr</a:t>
            </a:r>
            <a:r>
              <a:rPr lang="en-US" altLang="zh-CN" dirty="0">
                <a:latin typeface="宋体" panose="02010600030101010101" pitchFamily="2" charset="-122"/>
                <a:ea typeface="宋体" panose="02010600030101010101" pitchFamily="2" charset="-122"/>
                <a:cs typeface="Times New Roman" panose="02020603050405020304" pitchFamily="18" charset="0"/>
              </a:rPr>
              <a:t>/include/</a:t>
            </a:r>
            <a:r>
              <a:rPr lang="en-US" altLang="zh-CN" dirty="0" err="1">
                <a:latin typeface="宋体" panose="02010600030101010101" pitchFamily="2" charset="-122"/>
                <a:ea typeface="宋体" panose="02010600030101010101" pitchFamily="2" charset="-122"/>
                <a:cs typeface="Times New Roman" panose="02020603050405020304" pitchFamily="18" charset="0"/>
              </a:rPr>
              <a:t>elf.h</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中找到。</a:t>
            </a:r>
            <a:r>
              <a:rPr lang="en-US" altLang="zh-CN" dirty="0" err="1">
                <a:latin typeface="宋体" panose="02010600030101010101" pitchFamily="2" charset="-122"/>
                <a:ea typeface="宋体" panose="02010600030101010101" pitchFamily="2" charset="-122"/>
                <a:cs typeface="Times New Roman" panose="02020603050405020304" pitchFamily="18" charset="0"/>
              </a:rPr>
              <a:t>Elf32_Ehdr</a:t>
            </a:r>
            <a:r>
              <a:rPr lang="zh-CN" altLang="en-US" dirty="0">
                <a:latin typeface="宋体" panose="02010600030101010101" pitchFamily="2" charset="-122"/>
                <a:ea typeface="宋体" panose="02010600030101010101" pitchFamily="2" charset="-122"/>
                <a:cs typeface="Times New Roman" panose="02020603050405020304" pitchFamily="18" charset="0"/>
              </a:rPr>
              <a:t>是</a:t>
            </a:r>
            <a:r>
              <a:rPr lang="en-US" altLang="zh-CN" dirty="0">
                <a:latin typeface="宋体" panose="02010600030101010101" pitchFamily="2" charset="-122"/>
                <a:ea typeface="宋体" panose="02010600030101010101" pitchFamily="2" charset="-122"/>
                <a:cs typeface="Times New Roman" panose="02020603050405020304" pitchFamily="18" charset="0"/>
              </a:rPr>
              <a:t>32</a:t>
            </a:r>
            <a:r>
              <a:rPr lang="zh-CN" altLang="en-US" dirty="0">
                <a:latin typeface="宋体" panose="02010600030101010101" pitchFamily="2" charset="-122"/>
                <a:ea typeface="宋体" panose="02010600030101010101" pitchFamily="2" charset="-122"/>
                <a:cs typeface="Times New Roman" panose="02020603050405020304" pitchFamily="18" charset="0"/>
              </a:rPr>
              <a:t>位 </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的结构体。</a:t>
            </a:r>
            <a:r>
              <a:rPr lang="en-US" altLang="zh-CN" dirty="0" err="1">
                <a:latin typeface="宋体" panose="02010600030101010101" pitchFamily="2" charset="-122"/>
                <a:ea typeface="宋体" panose="02010600030101010101" pitchFamily="2" charset="-122"/>
                <a:cs typeface="Times New Roman" panose="02020603050405020304" pitchFamily="18" charset="0"/>
              </a:rPr>
              <a:t>Elf64_Ehdr</a:t>
            </a:r>
            <a:r>
              <a:rPr lang="zh-CN" altLang="en-US" dirty="0">
                <a:latin typeface="宋体" panose="02010600030101010101" pitchFamily="2" charset="-122"/>
                <a:ea typeface="宋体" panose="02010600030101010101" pitchFamily="2" charset="-122"/>
                <a:cs typeface="Times New Roman" panose="02020603050405020304" pitchFamily="18" charset="0"/>
              </a:rPr>
              <a:t>是</a:t>
            </a:r>
            <a:r>
              <a:rPr lang="en-US" altLang="zh-CN" dirty="0">
                <a:latin typeface="宋体" panose="02010600030101010101" pitchFamily="2" charset="-122"/>
                <a:ea typeface="宋体" panose="02010600030101010101" pitchFamily="2" charset="-122"/>
                <a:cs typeface="Times New Roman" panose="02020603050405020304" pitchFamily="18" charset="0"/>
              </a:rPr>
              <a:t>64</a:t>
            </a:r>
            <a:r>
              <a:rPr lang="zh-CN" altLang="en-US" dirty="0">
                <a:latin typeface="宋体" panose="02010600030101010101" pitchFamily="2" charset="-122"/>
                <a:ea typeface="宋体" panose="02010600030101010101" pitchFamily="2" charset="-122"/>
                <a:cs typeface="Times New Roman" panose="02020603050405020304" pitchFamily="18" charset="0"/>
              </a:rPr>
              <a:t>位</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的结构体。</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a:p>
            <a:r>
              <a:rPr lang="en-US" altLang="zh-CN" dirty="0">
                <a:latin typeface="宋体" panose="02010600030101010101" pitchFamily="2" charset="-122"/>
                <a:ea typeface="宋体" panose="02010600030101010101" pitchFamily="2" charset="-122"/>
                <a:cs typeface="Times New Roman" panose="02020603050405020304" pitchFamily="18" charset="0"/>
              </a:rPr>
              <a:t>64</a:t>
            </a:r>
            <a:r>
              <a:rPr lang="zh-CN" altLang="en-US" dirty="0">
                <a:latin typeface="宋体" panose="02010600030101010101" pitchFamily="2" charset="-122"/>
                <a:ea typeface="宋体" panose="02010600030101010101" pitchFamily="2" charset="-122"/>
                <a:cs typeface="Times New Roman" panose="02020603050405020304" pitchFamily="18" charset="0"/>
              </a:rPr>
              <a:t>位和</a:t>
            </a:r>
            <a:r>
              <a:rPr lang="en-US" altLang="zh-CN" dirty="0">
                <a:latin typeface="宋体" panose="02010600030101010101" pitchFamily="2" charset="-122"/>
                <a:ea typeface="宋体" panose="02010600030101010101" pitchFamily="2" charset="-122"/>
                <a:cs typeface="Times New Roman" panose="02020603050405020304" pitchFamily="18" charset="0"/>
              </a:rPr>
              <a:t>32</a:t>
            </a:r>
            <a:r>
              <a:rPr lang="zh-CN" altLang="en-US" dirty="0">
                <a:latin typeface="宋体" panose="02010600030101010101" pitchFamily="2" charset="-122"/>
                <a:ea typeface="宋体" panose="02010600030101010101" pitchFamily="2" charset="-122"/>
                <a:cs typeface="Times New Roman" panose="02020603050405020304" pitchFamily="18" charset="0"/>
              </a:rPr>
              <a:t>位只是个别字段长度不同，比如 </a:t>
            </a:r>
            <a:r>
              <a:rPr lang="en-US" altLang="zh-CN" dirty="0" err="1">
                <a:latin typeface="宋体" panose="02010600030101010101" pitchFamily="2" charset="-122"/>
                <a:ea typeface="宋体" panose="02010600030101010101" pitchFamily="2" charset="-122"/>
                <a:cs typeface="Times New Roman" panose="02020603050405020304" pitchFamily="18" charset="0"/>
              </a:rPr>
              <a:t>Elf64_Addr</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和 </a:t>
            </a:r>
            <a:r>
              <a:rPr lang="en-US" altLang="zh-CN" dirty="0" err="1">
                <a:latin typeface="宋体" panose="02010600030101010101" pitchFamily="2" charset="-122"/>
                <a:ea typeface="宋体" panose="02010600030101010101" pitchFamily="2" charset="-122"/>
                <a:cs typeface="Times New Roman" panose="02020603050405020304" pitchFamily="18" charset="0"/>
              </a:rPr>
              <a:t>Elf64_Off</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都是</a:t>
            </a:r>
            <a:r>
              <a:rPr lang="en-US" altLang="zh-CN" dirty="0">
                <a:latin typeface="宋体" panose="02010600030101010101" pitchFamily="2" charset="-122"/>
                <a:ea typeface="宋体" panose="02010600030101010101" pitchFamily="2" charset="-122"/>
                <a:cs typeface="Times New Roman" panose="02020603050405020304" pitchFamily="18" charset="0"/>
              </a:rPr>
              <a:t>64</a:t>
            </a:r>
            <a:r>
              <a:rPr lang="zh-CN" altLang="en-US" dirty="0">
                <a:latin typeface="宋体" panose="02010600030101010101" pitchFamily="2" charset="-122"/>
                <a:ea typeface="宋体" panose="02010600030101010101" pitchFamily="2" charset="-122"/>
                <a:cs typeface="Times New Roman" panose="02020603050405020304" pitchFamily="18" charset="0"/>
              </a:rPr>
              <a:t>位无符号整数。而</a:t>
            </a:r>
            <a:r>
              <a:rPr lang="en-US" altLang="zh-CN" dirty="0" err="1">
                <a:latin typeface="宋体" panose="02010600030101010101" pitchFamily="2" charset="-122"/>
                <a:ea typeface="宋体" panose="02010600030101010101" pitchFamily="2" charset="-122"/>
                <a:cs typeface="Times New Roman" panose="02020603050405020304" pitchFamily="18" charset="0"/>
              </a:rPr>
              <a:t>Elf32_Addr</a:t>
            </a:r>
            <a:r>
              <a:rPr lang="en-US" altLang="zh-CN" dirty="0">
                <a:latin typeface="宋体" panose="02010600030101010101" pitchFamily="2" charset="-122"/>
                <a:ea typeface="宋体" panose="02010600030101010101" pitchFamily="2" charset="-122"/>
                <a:cs typeface="Times New Roman" panose="02020603050405020304" pitchFamily="18" charset="0"/>
              </a:rPr>
              <a:t> </a:t>
            </a:r>
            <a:r>
              <a:rPr lang="zh-CN" altLang="en-US" dirty="0">
                <a:latin typeface="宋体" panose="02010600030101010101" pitchFamily="2" charset="-122"/>
                <a:ea typeface="宋体" panose="02010600030101010101" pitchFamily="2" charset="-122"/>
                <a:cs typeface="Times New Roman" panose="02020603050405020304" pitchFamily="18" charset="0"/>
              </a:rPr>
              <a:t>和 </a:t>
            </a:r>
            <a:r>
              <a:rPr lang="en-US" altLang="zh-CN" dirty="0" err="1">
                <a:latin typeface="宋体" panose="02010600030101010101" pitchFamily="2" charset="-122"/>
                <a:ea typeface="宋体" panose="02010600030101010101" pitchFamily="2" charset="-122"/>
                <a:cs typeface="Times New Roman" panose="02020603050405020304" pitchFamily="18" charset="0"/>
              </a:rPr>
              <a:t>Elf32_Off</a:t>
            </a:r>
            <a:r>
              <a:rPr lang="zh-CN" altLang="en-US" dirty="0">
                <a:latin typeface="宋体" panose="02010600030101010101" pitchFamily="2" charset="-122"/>
                <a:ea typeface="宋体" panose="02010600030101010101" pitchFamily="2" charset="-122"/>
                <a:cs typeface="Times New Roman" panose="02020603050405020304" pitchFamily="18" charset="0"/>
              </a:rPr>
              <a:t>是</a:t>
            </a:r>
            <a:r>
              <a:rPr lang="en-US" altLang="zh-CN" dirty="0">
                <a:latin typeface="宋体" panose="02010600030101010101" pitchFamily="2" charset="-122"/>
                <a:ea typeface="宋体" panose="02010600030101010101" pitchFamily="2" charset="-122"/>
                <a:cs typeface="Times New Roman" panose="02020603050405020304" pitchFamily="18" charset="0"/>
              </a:rPr>
              <a:t>32</a:t>
            </a:r>
            <a:r>
              <a:rPr lang="zh-CN" altLang="en-US" dirty="0">
                <a:latin typeface="宋体" panose="02010600030101010101" pitchFamily="2" charset="-122"/>
                <a:ea typeface="宋体" panose="02010600030101010101" pitchFamily="2" charset="-122"/>
                <a:cs typeface="Times New Roman" panose="02020603050405020304" pitchFamily="18" charset="0"/>
              </a:rPr>
              <a:t>位无符号整数。这导致</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的所占的字节数不同。</a:t>
            </a:r>
            <a:r>
              <a:rPr lang="en-US" altLang="zh-CN" dirty="0">
                <a:latin typeface="宋体" panose="02010600030101010101" pitchFamily="2" charset="-122"/>
                <a:ea typeface="宋体" panose="02010600030101010101" pitchFamily="2" charset="-122"/>
                <a:cs typeface="Times New Roman" panose="02020603050405020304" pitchFamily="18" charset="0"/>
              </a:rPr>
              <a:t>32</a:t>
            </a:r>
            <a:r>
              <a:rPr lang="zh-CN" altLang="en-US" dirty="0">
                <a:latin typeface="宋体" panose="02010600030101010101" pitchFamily="2" charset="-122"/>
                <a:ea typeface="宋体" panose="02010600030101010101" pitchFamily="2" charset="-122"/>
                <a:cs typeface="Times New Roman" panose="02020603050405020304" pitchFamily="18" charset="0"/>
              </a:rPr>
              <a:t>位的</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占</a:t>
            </a:r>
            <a:r>
              <a:rPr lang="en-US" altLang="zh-CN" dirty="0">
                <a:latin typeface="宋体" panose="02010600030101010101" pitchFamily="2" charset="-122"/>
                <a:ea typeface="宋体" panose="02010600030101010101" pitchFamily="2" charset="-122"/>
                <a:cs typeface="Times New Roman" panose="02020603050405020304" pitchFamily="18" charset="0"/>
              </a:rPr>
              <a:t>52</a:t>
            </a:r>
            <a:r>
              <a:rPr lang="zh-CN" altLang="en-US" dirty="0">
                <a:latin typeface="宋体" panose="02010600030101010101" pitchFamily="2" charset="-122"/>
                <a:ea typeface="宋体" panose="02010600030101010101" pitchFamily="2" charset="-122"/>
                <a:cs typeface="Times New Roman" panose="02020603050405020304" pitchFamily="18" charset="0"/>
              </a:rPr>
              <a:t>个字节，</a:t>
            </a:r>
            <a:r>
              <a:rPr lang="en-US" altLang="zh-CN" dirty="0">
                <a:latin typeface="宋体" panose="02010600030101010101" pitchFamily="2" charset="-122"/>
                <a:ea typeface="宋体" panose="02010600030101010101" pitchFamily="2" charset="-122"/>
                <a:cs typeface="Times New Roman" panose="02020603050405020304" pitchFamily="18" charset="0"/>
              </a:rPr>
              <a:t>64</a:t>
            </a:r>
            <a:r>
              <a:rPr lang="zh-CN" altLang="en-US" dirty="0">
                <a:latin typeface="宋体" panose="02010600030101010101" pitchFamily="2" charset="-122"/>
                <a:ea typeface="宋体" panose="02010600030101010101" pitchFamily="2" charset="-122"/>
                <a:cs typeface="Times New Roman" panose="02020603050405020304" pitchFamily="18" charset="0"/>
              </a:rPr>
              <a:t>位的</a:t>
            </a:r>
            <a:r>
              <a:rPr lang="en-US" altLang="zh-CN" dirty="0">
                <a:latin typeface="宋体" panose="02010600030101010101" pitchFamily="2" charset="-122"/>
                <a:ea typeface="宋体" panose="02010600030101010101" pitchFamily="2" charset="-122"/>
                <a:cs typeface="Times New Roman" panose="02020603050405020304" pitchFamily="18" charset="0"/>
              </a:rPr>
              <a:t>ELF header</a:t>
            </a:r>
            <a:r>
              <a:rPr lang="zh-CN" altLang="en-US" dirty="0">
                <a:latin typeface="宋体" panose="02010600030101010101" pitchFamily="2" charset="-122"/>
                <a:ea typeface="宋体" panose="02010600030101010101" pitchFamily="2" charset="-122"/>
                <a:cs typeface="Times New Roman" panose="02020603050405020304" pitchFamily="18" charset="0"/>
              </a:rPr>
              <a:t>占</a:t>
            </a:r>
            <a:r>
              <a:rPr lang="en-US" altLang="zh-CN" dirty="0">
                <a:latin typeface="宋体" panose="02010600030101010101" pitchFamily="2" charset="-122"/>
                <a:ea typeface="宋体" panose="02010600030101010101" pitchFamily="2" charset="-122"/>
                <a:cs typeface="Times New Roman" panose="02020603050405020304" pitchFamily="18" charset="0"/>
              </a:rPr>
              <a:t>64</a:t>
            </a:r>
            <a:r>
              <a:rPr lang="zh-CN" altLang="en-US" dirty="0">
                <a:latin typeface="宋体" panose="02010600030101010101" pitchFamily="2" charset="-122"/>
                <a:ea typeface="宋体" panose="02010600030101010101" pitchFamily="2" charset="-122"/>
                <a:cs typeface="Times New Roman" panose="02020603050405020304" pitchFamily="18" charset="0"/>
              </a:rPr>
              <a:t>个字节。</a:t>
            </a:r>
            <a:endParaRPr lang="en-US" altLang="zh-CN" dirty="0">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5531" y="854075"/>
            <a:ext cx="4756668" cy="6020898"/>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777875"/>
            <a:ext cx="8229600" cy="576263"/>
          </a:xfrm>
        </p:spPr>
        <p:txBody>
          <a:bodyPr/>
          <a:lstStyle/>
          <a:p>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3:</a:t>
            </a:r>
            <a:r>
              <a:rPr lang="zh-CN" altLang="en-US" sz="2800">
                <a:latin typeface="Times New Roman" panose="02020603050405020304" pitchFamily="18" charset="0"/>
                <a:ea typeface="宋体" panose="02010600030101010101" pitchFamily="2" charset="-122"/>
                <a:cs typeface="Times New Roman" panose="02020603050405020304" pitchFamily="18" charset="0"/>
              </a:rPr>
              <a:t>计算机系统的基本特征</a:t>
            </a:r>
            <a:r>
              <a:rPr lang="en-US" altLang="zh-CN" sz="2800">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11267" name="Picture 3" descr="j02938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0213" y="76200"/>
            <a:ext cx="941387"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4"/>
          <p:cNvSpPr>
            <a:spLocks noGrp="1" noChangeArrowheads="1"/>
          </p:cNvSpPr>
          <p:nvPr>
            <p:ph type="body" idx="1"/>
          </p:nvPr>
        </p:nvSpPr>
        <p:spPr>
          <a:xfrm>
            <a:off x="443775" y="1408111"/>
            <a:ext cx="8686800" cy="8667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的速度相比其他设备要快的多</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每个应用不停访问</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IO</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与其他进程交互</a:t>
            </a:r>
            <a:endPar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中断技术、</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DMA</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技术可以使</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I/O</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等设备工作过程几乎脱离</a:t>
            </a:r>
            <a:r>
              <a:rPr lang="en-US" altLang="zh-CN"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CPU</a:t>
            </a:r>
            <a:r>
              <a:rPr lang="zh-CN" altLang="en-US" sz="20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的干预！</a:t>
            </a:r>
          </a:p>
        </p:txBody>
      </p:sp>
      <p:sp>
        <p:nvSpPr>
          <p:cNvPr id="248837" name="Rectangle 5"/>
          <p:cNvSpPr>
            <a:spLocks noChangeArrowheads="1"/>
          </p:cNvSpPr>
          <p:nvPr/>
        </p:nvSpPr>
        <p:spPr bwMode="auto">
          <a:xfrm>
            <a:off x="828675" y="3571875"/>
            <a:ext cx="7435850" cy="62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000" b="1" dirty="0">
                <a:solidFill>
                  <a:srgbClr val="000099"/>
                </a:solidFill>
                <a:highlight>
                  <a:srgbClr val="FFFF00"/>
                </a:highlight>
                <a:latin typeface="宋体" panose="02010600030101010101" pitchFamily="2" charset="-122"/>
                <a:ea typeface="宋体" panose="02010600030101010101" pitchFamily="2" charset="-122"/>
              </a:rPr>
              <a:t>根据</a:t>
            </a:r>
            <a:r>
              <a:rPr lang="en-US" altLang="zh-CN" sz="2000" b="1" dirty="0">
                <a:solidFill>
                  <a:srgbClr val="000099"/>
                </a:solidFill>
                <a:highlight>
                  <a:srgbClr val="FFFF00"/>
                </a:highlight>
                <a:latin typeface="宋体" panose="02010600030101010101" pitchFamily="2" charset="-122"/>
                <a:ea typeface="宋体" panose="02010600030101010101" pitchFamily="2" charset="-122"/>
              </a:rPr>
              <a:t>I/O</a:t>
            </a:r>
            <a:r>
              <a:rPr lang="zh-CN" altLang="en-US" sz="2000" b="1" dirty="0">
                <a:solidFill>
                  <a:srgbClr val="000099"/>
                </a:solidFill>
                <a:highlight>
                  <a:srgbClr val="FFFF00"/>
                </a:highlight>
                <a:latin typeface="宋体" panose="02010600030101010101" pitchFamily="2" charset="-122"/>
                <a:ea typeface="宋体" panose="02010600030101010101" pitchFamily="2" charset="-122"/>
              </a:rPr>
              <a:t>设备的特性，完全可以在此时让出</a:t>
            </a:r>
            <a:r>
              <a:rPr lang="en-US" altLang="zh-CN" sz="2000" b="1" dirty="0">
                <a:solidFill>
                  <a:srgbClr val="000099"/>
                </a:solidFill>
                <a:highlight>
                  <a:srgbClr val="FFFF00"/>
                </a:highlight>
                <a:latin typeface="宋体" panose="02010600030101010101" pitchFamily="2" charset="-122"/>
                <a:ea typeface="宋体" panose="02010600030101010101" pitchFamily="2" charset="-122"/>
              </a:rPr>
              <a:t>CPU</a:t>
            </a:r>
            <a:r>
              <a:rPr lang="zh-CN" altLang="en-US" sz="2000" b="1" dirty="0">
                <a:solidFill>
                  <a:srgbClr val="000099"/>
                </a:solidFill>
                <a:highlight>
                  <a:srgbClr val="FFFF00"/>
                </a:highlight>
                <a:latin typeface="宋体" panose="02010600030101010101" pitchFamily="2" charset="-122"/>
                <a:ea typeface="宋体" panose="02010600030101010101" pitchFamily="2" charset="-122"/>
              </a:rPr>
              <a:t>给其他程序</a:t>
            </a:r>
          </a:p>
        </p:txBody>
      </p:sp>
      <p:grpSp>
        <p:nvGrpSpPr>
          <p:cNvPr id="248838" name="Group 6"/>
          <p:cNvGrpSpPr/>
          <p:nvPr/>
        </p:nvGrpSpPr>
        <p:grpSpPr bwMode="auto">
          <a:xfrm>
            <a:off x="595313" y="2767013"/>
            <a:ext cx="7947025" cy="469900"/>
            <a:chOff x="384" y="2584"/>
            <a:chExt cx="5006" cy="296"/>
          </a:xfrm>
        </p:grpSpPr>
        <p:sp>
          <p:nvSpPr>
            <p:cNvPr id="11297" name="Text Box 7"/>
            <p:cNvSpPr txBox="1">
              <a:spLocks noChangeArrowheads="1"/>
            </p:cNvSpPr>
            <p:nvPr/>
          </p:nvSpPr>
          <p:spPr bwMode="auto">
            <a:xfrm>
              <a:off x="384" y="2584"/>
              <a:ext cx="785" cy="296"/>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2400" b="1">
                  <a:solidFill>
                    <a:srgbClr val="0F0C19"/>
                  </a:solidFill>
                  <a:latin typeface="Arial" panose="020B0604020202020204" pitchFamily="34" charset="0"/>
                  <a:ea typeface="宋体" panose="02010600030101010101" pitchFamily="2" charset="-122"/>
                </a:rPr>
                <a:t>sum</a:t>
              </a:r>
            </a:p>
          </p:txBody>
        </p:sp>
        <p:sp>
          <p:nvSpPr>
            <p:cNvPr id="11298" name="Line 8"/>
            <p:cNvSpPr>
              <a:spLocks noChangeShapeType="1"/>
            </p:cNvSpPr>
            <p:nvPr/>
          </p:nvSpPr>
          <p:spPr bwMode="auto">
            <a:xfrm>
              <a:off x="1169" y="2735"/>
              <a:ext cx="576" cy="0"/>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9" name="Text Box 9"/>
            <p:cNvSpPr txBox="1">
              <a:spLocks noChangeArrowheads="1"/>
            </p:cNvSpPr>
            <p:nvPr/>
          </p:nvSpPr>
          <p:spPr bwMode="auto">
            <a:xfrm>
              <a:off x="1748" y="2602"/>
              <a:ext cx="9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43700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defTabSz="143700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defTabSz="1437005">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defTabSz="1437005">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defTabSz="1437005">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defTabSz="143700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defTabSz="143700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defTabSz="143700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defTabSz="143700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solidFill>
                    <a:srgbClr val="0F0C19"/>
                  </a:solidFill>
                  <a:latin typeface="Arial" panose="020B0604020202020204" pitchFamily="34" charset="0"/>
                  <a:ea typeface="宋体" panose="02010600030101010101" pitchFamily="2" charset="-122"/>
                </a:rPr>
                <a:t>（等待</a:t>
              </a:r>
              <a:r>
                <a:rPr kumimoji="0" lang="en-US" altLang="zh-CN" sz="2000" b="1">
                  <a:solidFill>
                    <a:srgbClr val="0F0C19"/>
                  </a:solidFill>
                  <a:latin typeface="Arial" panose="020B0604020202020204" pitchFamily="34" charset="0"/>
                  <a:ea typeface="宋体" panose="02010600030101010101" pitchFamily="2" charset="-122"/>
                </a:rPr>
                <a:t>I/O</a:t>
              </a:r>
              <a:r>
                <a:rPr kumimoji="0" lang="zh-CN" altLang="en-US" sz="2000" b="1">
                  <a:solidFill>
                    <a:srgbClr val="0F0C19"/>
                  </a:solidFill>
                  <a:latin typeface="Arial" panose="020B0604020202020204" pitchFamily="34" charset="0"/>
                  <a:ea typeface="宋体" panose="02010600030101010101" pitchFamily="2" charset="-122"/>
                </a:rPr>
                <a:t>）</a:t>
              </a:r>
              <a:endParaRPr kumimoji="0" lang="zh-CN" altLang="en-US" sz="4400">
                <a:solidFill>
                  <a:srgbClr val="0F0C19"/>
                </a:solidFill>
                <a:latin typeface="Arial" panose="020B0604020202020204" pitchFamily="34" charset="0"/>
                <a:ea typeface="宋体" panose="02010600030101010101" pitchFamily="2" charset="-122"/>
              </a:endParaRPr>
            </a:p>
          </p:txBody>
        </p:sp>
        <p:sp>
          <p:nvSpPr>
            <p:cNvPr id="11300" name="Line 10"/>
            <p:cNvSpPr>
              <a:spLocks noChangeShapeType="1"/>
            </p:cNvSpPr>
            <p:nvPr/>
          </p:nvSpPr>
          <p:spPr bwMode="auto">
            <a:xfrm flipV="1">
              <a:off x="2945" y="2726"/>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1" name="Line 11"/>
            <p:cNvSpPr>
              <a:spLocks noChangeShapeType="1"/>
            </p:cNvSpPr>
            <p:nvPr/>
          </p:nvSpPr>
          <p:spPr bwMode="auto">
            <a:xfrm>
              <a:off x="2945" y="260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2" name="Line 12"/>
            <p:cNvSpPr>
              <a:spLocks noChangeShapeType="1"/>
            </p:cNvSpPr>
            <p:nvPr/>
          </p:nvSpPr>
          <p:spPr bwMode="auto">
            <a:xfrm>
              <a:off x="1745" y="260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3" name="Text Box 13"/>
            <p:cNvSpPr txBox="1">
              <a:spLocks noChangeArrowheads="1"/>
            </p:cNvSpPr>
            <p:nvPr/>
          </p:nvSpPr>
          <p:spPr bwMode="auto">
            <a:xfrm>
              <a:off x="3569" y="2609"/>
              <a:ext cx="9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1800" b="1">
                  <a:solidFill>
                    <a:srgbClr val="0F0C19"/>
                  </a:solidFill>
                  <a:latin typeface="Verdana" panose="020B0604030504040204" pitchFamily="34" charset="0"/>
                </a:rPr>
                <a:t>    (</a:t>
              </a:r>
              <a:r>
                <a:rPr kumimoji="0" lang="zh-CN" altLang="en-US" sz="1800" b="1">
                  <a:solidFill>
                    <a:srgbClr val="0F0C19"/>
                  </a:solidFill>
                  <a:latin typeface="Verdana" panose="020B0604030504040204" pitchFamily="34" charset="0"/>
                </a:rPr>
                <a:t>等待</a:t>
              </a:r>
              <a:r>
                <a:rPr kumimoji="0" lang="en-US" altLang="zh-CN" sz="2000" b="1">
                  <a:solidFill>
                    <a:srgbClr val="0F0C19"/>
                  </a:solidFill>
                  <a:latin typeface="Arial" panose="020B0604020202020204" pitchFamily="34" charset="0"/>
                  <a:ea typeface="宋体" panose="02010600030101010101" pitchFamily="2" charset="-122"/>
                </a:rPr>
                <a:t>I/O</a:t>
              </a:r>
              <a:r>
                <a:rPr kumimoji="0" lang="en-US" altLang="zh-CN" sz="1800" b="1">
                  <a:solidFill>
                    <a:srgbClr val="0F0C19"/>
                  </a:solidFill>
                  <a:latin typeface="Verdana" panose="020B0604030504040204" pitchFamily="34" charset="0"/>
                  <a:ea typeface="宋体" panose="02010600030101010101" pitchFamily="2" charset="-122"/>
                </a:rPr>
                <a:t>)</a:t>
              </a:r>
            </a:p>
          </p:txBody>
        </p:sp>
        <p:sp>
          <p:nvSpPr>
            <p:cNvPr id="11304" name="Line 14"/>
            <p:cNvSpPr>
              <a:spLocks noChangeShapeType="1"/>
            </p:cNvSpPr>
            <p:nvPr/>
          </p:nvSpPr>
          <p:spPr bwMode="auto">
            <a:xfrm flipV="1">
              <a:off x="4766" y="2735"/>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5" name="Line 15"/>
            <p:cNvSpPr>
              <a:spLocks noChangeShapeType="1"/>
            </p:cNvSpPr>
            <p:nvPr/>
          </p:nvSpPr>
          <p:spPr bwMode="auto">
            <a:xfrm>
              <a:off x="4766" y="2611"/>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06" name="Line 16"/>
            <p:cNvSpPr>
              <a:spLocks noChangeShapeType="1"/>
            </p:cNvSpPr>
            <p:nvPr/>
          </p:nvSpPr>
          <p:spPr bwMode="auto">
            <a:xfrm>
              <a:off x="3566" y="2610"/>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48849" name="Group 17"/>
          <p:cNvGrpSpPr/>
          <p:nvPr/>
        </p:nvGrpSpPr>
        <p:grpSpPr bwMode="auto">
          <a:xfrm>
            <a:off x="595313" y="4287838"/>
            <a:ext cx="7947025" cy="1203325"/>
            <a:chOff x="384" y="2584"/>
            <a:chExt cx="5006" cy="758"/>
          </a:xfrm>
        </p:grpSpPr>
        <p:grpSp>
          <p:nvGrpSpPr>
            <p:cNvPr id="11277" name="Group 18"/>
            <p:cNvGrpSpPr/>
            <p:nvPr/>
          </p:nvGrpSpPr>
          <p:grpSpPr bwMode="auto">
            <a:xfrm>
              <a:off x="384" y="2584"/>
              <a:ext cx="5006" cy="296"/>
              <a:chOff x="384" y="2584"/>
              <a:chExt cx="5006" cy="296"/>
            </a:xfrm>
          </p:grpSpPr>
          <p:sp>
            <p:nvSpPr>
              <p:cNvPr id="11287" name="Text Box 19"/>
              <p:cNvSpPr txBox="1">
                <a:spLocks noChangeArrowheads="1"/>
              </p:cNvSpPr>
              <p:nvPr/>
            </p:nvSpPr>
            <p:spPr bwMode="auto">
              <a:xfrm>
                <a:off x="384" y="2584"/>
                <a:ext cx="785" cy="296"/>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2400" b="1">
                    <a:solidFill>
                      <a:srgbClr val="0F0C19"/>
                    </a:solidFill>
                    <a:latin typeface="Arial" panose="020B0604020202020204" pitchFamily="34" charset="0"/>
                    <a:ea typeface="宋体" panose="02010600030101010101" pitchFamily="2" charset="-122"/>
                  </a:rPr>
                  <a:t>sum</a:t>
                </a:r>
              </a:p>
            </p:txBody>
          </p:sp>
          <p:sp>
            <p:nvSpPr>
              <p:cNvPr id="11288" name="Line 20"/>
              <p:cNvSpPr>
                <a:spLocks noChangeShapeType="1"/>
              </p:cNvSpPr>
              <p:nvPr/>
            </p:nvSpPr>
            <p:spPr bwMode="auto">
              <a:xfrm>
                <a:off x="1169" y="2735"/>
                <a:ext cx="576" cy="0"/>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9" name="Text Box 21"/>
              <p:cNvSpPr txBox="1">
                <a:spLocks noChangeArrowheads="1"/>
              </p:cNvSpPr>
              <p:nvPr/>
            </p:nvSpPr>
            <p:spPr bwMode="auto">
              <a:xfrm>
                <a:off x="1748" y="2602"/>
                <a:ext cx="9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34937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defTabSz="134937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defTabSz="1349375">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defTabSz="1349375">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defTabSz="1349375">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defTabSz="134937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defTabSz="134937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defTabSz="134937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defTabSz="134937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1800" b="1">
                    <a:solidFill>
                      <a:srgbClr val="0F0C19"/>
                    </a:solidFill>
                    <a:latin typeface="Verdana" panose="020B0604030504040204" pitchFamily="34" charset="0"/>
                    <a:ea typeface="宋体" panose="02010600030101010101" pitchFamily="2" charset="-122"/>
                  </a:rPr>
                  <a:t>（等待</a:t>
                </a:r>
                <a:r>
                  <a:rPr kumimoji="0" lang="en-US" altLang="zh-CN" sz="2000" b="1">
                    <a:solidFill>
                      <a:srgbClr val="0F0C19"/>
                    </a:solidFill>
                    <a:latin typeface="Arial" panose="020B0604020202020204" pitchFamily="34" charset="0"/>
                    <a:ea typeface="宋体" panose="02010600030101010101" pitchFamily="2" charset="-122"/>
                  </a:rPr>
                  <a:t>I/O</a:t>
                </a:r>
                <a:r>
                  <a:rPr kumimoji="0" lang="zh-CN" altLang="en-US" sz="1800" b="1">
                    <a:solidFill>
                      <a:srgbClr val="0F0C19"/>
                    </a:solidFill>
                    <a:latin typeface="Verdana" panose="020B0604030504040204" pitchFamily="34" charset="0"/>
                    <a:ea typeface="宋体" panose="02010600030101010101" pitchFamily="2" charset="-122"/>
                  </a:rPr>
                  <a:t>）</a:t>
                </a:r>
                <a:endParaRPr kumimoji="0" lang="en-US" altLang="zh-CN" sz="1800" b="1">
                  <a:solidFill>
                    <a:srgbClr val="0F0C19"/>
                  </a:solidFill>
                  <a:latin typeface="Verdana" panose="020B0604030504040204" pitchFamily="34" charset="0"/>
                  <a:ea typeface="宋体" panose="02010600030101010101" pitchFamily="2" charset="-122"/>
                </a:endParaRPr>
              </a:p>
            </p:txBody>
          </p:sp>
          <p:sp>
            <p:nvSpPr>
              <p:cNvPr id="11290" name="Line 22"/>
              <p:cNvSpPr>
                <a:spLocks noChangeShapeType="1"/>
              </p:cNvSpPr>
              <p:nvPr/>
            </p:nvSpPr>
            <p:spPr bwMode="auto">
              <a:xfrm flipV="1">
                <a:off x="2945" y="2726"/>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1" name="Line 23"/>
              <p:cNvSpPr>
                <a:spLocks noChangeShapeType="1"/>
              </p:cNvSpPr>
              <p:nvPr/>
            </p:nvSpPr>
            <p:spPr bwMode="auto">
              <a:xfrm>
                <a:off x="2945" y="260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2" name="Line 24"/>
              <p:cNvSpPr>
                <a:spLocks noChangeShapeType="1"/>
              </p:cNvSpPr>
              <p:nvPr/>
            </p:nvSpPr>
            <p:spPr bwMode="auto">
              <a:xfrm>
                <a:off x="1745" y="260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3" name="Text Box 25"/>
              <p:cNvSpPr txBox="1">
                <a:spLocks noChangeArrowheads="1"/>
              </p:cNvSpPr>
              <p:nvPr/>
            </p:nvSpPr>
            <p:spPr bwMode="auto">
              <a:xfrm>
                <a:off x="3569" y="2609"/>
                <a:ext cx="90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134937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defTabSz="134937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defTabSz="1349375">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defTabSz="1349375">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defTabSz="1349375">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defTabSz="134937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defTabSz="134937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defTabSz="134937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defTabSz="1349375"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1800" b="1">
                    <a:solidFill>
                      <a:srgbClr val="0F0C19"/>
                    </a:solidFill>
                    <a:latin typeface="Verdana" panose="020B0604030504040204" pitchFamily="34" charset="0"/>
                    <a:ea typeface="宋体" panose="02010600030101010101" pitchFamily="2" charset="-122"/>
                  </a:rPr>
                  <a:t>（等待</a:t>
                </a:r>
                <a:r>
                  <a:rPr kumimoji="0" lang="en-US" altLang="zh-CN" sz="2000" b="1">
                    <a:solidFill>
                      <a:srgbClr val="0F0C19"/>
                    </a:solidFill>
                    <a:latin typeface="Arial" panose="020B0604020202020204" pitchFamily="34" charset="0"/>
                    <a:ea typeface="宋体" panose="02010600030101010101" pitchFamily="2" charset="-122"/>
                  </a:rPr>
                  <a:t>I/O</a:t>
                </a:r>
                <a:r>
                  <a:rPr kumimoji="0" lang="zh-CN" altLang="en-US" sz="1800" b="1">
                    <a:solidFill>
                      <a:srgbClr val="0F0C19"/>
                    </a:solidFill>
                    <a:latin typeface="Verdana" panose="020B0604030504040204" pitchFamily="34" charset="0"/>
                    <a:ea typeface="宋体" panose="02010600030101010101" pitchFamily="2" charset="-122"/>
                  </a:rPr>
                  <a:t>）</a:t>
                </a:r>
                <a:endParaRPr kumimoji="0" lang="en-US" altLang="zh-CN" sz="1800" b="1">
                  <a:solidFill>
                    <a:srgbClr val="0F0C19"/>
                  </a:solidFill>
                  <a:latin typeface="Verdana" panose="020B0604030504040204" pitchFamily="34" charset="0"/>
                  <a:ea typeface="宋体" panose="02010600030101010101" pitchFamily="2" charset="-122"/>
                </a:endParaRPr>
              </a:p>
            </p:txBody>
          </p:sp>
          <p:sp>
            <p:nvSpPr>
              <p:cNvPr id="11294" name="Line 26"/>
              <p:cNvSpPr>
                <a:spLocks noChangeShapeType="1"/>
              </p:cNvSpPr>
              <p:nvPr/>
            </p:nvSpPr>
            <p:spPr bwMode="auto">
              <a:xfrm flipV="1">
                <a:off x="4766" y="2735"/>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5" name="Line 27"/>
              <p:cNvSpPr>
                <a:spLocks noChangeShapeType="1"/>
              </p:cNvSpPr>
              <p:nvPr/>
            </p:nvSpPr>
            <p:spPr bwMode="auto">
              <a:xfrm>
                <a:off x="4766" y="2611"/>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96" name="Line 28"/>
              <p:cNvSpPr>
                <a:spLocks noChangeShapeType="1"/>
              </p:cNvSpPr>
              <p:nvPr/>
            </p:nvSpPr>
            <p:spPr bwMode="auto">
              <a:xfrm>
                <a:off x="3566" y="2610"/>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278" name="Text Box 29"/>
            <p:cNvSpPr txBox="1">
              <a:spLocks noChangeArrowheads="1"/>
            </p:cNvSpPr>
            <p:nvPr/>
          </p:nvSpPr>
          <p:spPr bwMode="auto">
            <a:xfrm>
              <a:off x="955" y="3084"/>
              <a:ext cx="785" cy="258"/>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zh-CN" altLang="en-US" sz="2000" b="1">
                  <a:solidFill>
                    <a:srgbClr val="0F0C19"/>
                  </a:solidFill>
                  <a:latin typeface="Arial" panose="020B0604020202020204" pitchFamily="34" charset="0"/>
                  <a:ea typeface="宋体" panose="02010600030101010101" pitchFamily="2" charset="-122"/>
                </a:rPr>
                <a:t>其他程序</a:t>
              </a:r>
            </a:p>
          </p:txBody>
        </p:sp>
        <p:sp>
          <p:nvSpPr>
            <p:cNvPr id="11279" name="Line 30"/>
            <p:cNvSpPr>
              <a:spLocks noChangeShapeType="1"/>
            </p:cNvSpPr>
            <p:nvPr/>
          </p:nvSpPr>
          <p:spPr bwMode="auto">
            <a:xfrm>
              <a:off x="1740" y="3215"/>
              <a:ext cx="1197" cy="1"/>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0" name="Text Box 31"/>
            <p:cNvSpPr txBox="1">
              <a:spLocks noChangeArrowheads="1"/>
            </p:cNvSpPr>
            <p:nvPr/>
          </p:nvSpPr>
          <p:spPr bwMode="auto">
            <a:xfrm>
              <a:off x="2991" y="308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000" b="1">
                  <a:solidFill>
                    <a:srgbClr val="0F0C19"/>
                  </a:solidFill>
                  <a:latin typeface="Arial" panose="020B0604020202020204" pitchFamily="34" charset="0"/>
                  <a:ea typeface="宋体" panose="02010600030101010101" pitchFamily="2" charset="-122"/>
                </a:rPr>
                <a:t>(</a:t>
              </a:r>
              <a:r>
                <a:rPr kumimoji="0" lang="zh-CN" altLang="en-US" sz="2000" b="1">
                  <a:solidFill>
                    <a:srgbClr val="0F0C19"/>
                  </a:solidFill>
                  <a:latin typeface="Arial" panose="020B0604020202020204" pitchFamily="34" charset="0"/>
                  <a:ea typeface="宋体" panose="02010600030101010101" pitchFamily="2" charset="-122"/>
                </a:rPr>
                <a:t>等待</a:t>
              </a:r>
              <a:r>
                <a:rPr kumimoji="0" lang="en-US" altLang="zh-CN" sz="2000" b="1">
                  <a:solidFill>
                    <a:srgbClr val="0F0C19"/>
                  </a:solidFill>
                  <a:latin typeface="Arial" panose="020B0604020202020204" pitchFamily="34" charset="0"/>
                  <a:ea typeface="宋体" panose="02010600030101010101" pitchFamily="2" charset="-122"/>
                </a:rPr>
                <a:t>)</a:t>
              </a:r>
              <a:endParaRPr kumimoji="0" lang="en-US" altLang="zh-CN" sz="4400">
                <a:solidFill>
                  <a:srgbClr val="0F0C19"/>
                </a:solidFill>
                <a:latin typeface="Arial" panose="020B0604020202020204" pitchFamily="34" charset="0"/>
                <a:ea typeface="宋体" panose="02010600030101010101" pitchFamily="2" charset="-122"/>
              </a:endParaRPr>
            </a:p>
          </p:txBody>
        </p:sp>
        <p:sp>
          <p:nvSpPr>
            <p:cNvPr id="11281" name="Line 32"/>
            <p:cNvSpPr>
              <a:spLocks noChangeShapeType="1"/>
            </p:cNvSpPr>
            <p:nvPr/>
          </p:nvSpPr>
          <p:spPr bwMode="auto">
            <a:xfrm>
              <a:off x="3561" y="3210"/>
              <a:ext cx="1200" cy="6"/>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2" name="Line 33"/>
            <p:cNvSpPr>
              <a:spLocks noChangeShapeType="1"/>
            </p:cNvSpPr>
            <p:nvPr/>
          </p:nvSpPr>
          <p:spPr bwMode="auto">
            <a:xfrm>
              <a:off x="3561" y="308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3" name="Line 34"/>
            <p:cNvSpPr>
              <a:spLocks noChangeShapeType="1"/>
            </p:cNvSpPr>
            <p:nvPr/>
          </p:nvSpPr>
          <p:spPr bwMode="auto">
            <a:xfrm>
              <a:off x="2937" y="308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4" name="Text Box 35"/>
            <p:cNvSpPr txBox="1">
              <a:spLocks noChangeArrowheads="1"/>
            </p:cNvSpPr>
            <p:nvPr/>
          </p:nvSpPr>
          <p:spPr bwMode="auto">
            <a:xfrm>
              <a:off x="4809" y="3072"/>
              <a:ext cx="54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000" b="1">
                  <a:solidFill>
                    <a:srgbClr val="0F0C19"/>
                  </a:solidFill>
                  <a:latin typeface="Arial" panose="020B0604020202020204" pitchFamily="34" charset="0"/>
                  <a:ea typeface="宋体" panose="02010600030101010101" pitchFamily="2" charset="-122"/>
                </a:rPr>
                <a:t>(</a:t>
              </a:r>
              <a:r>
                <a:rPr kumimoji="0" lang="zh-CN" altLang="en-US" sz="2000" b="1">
                  <a:solidFill>
                    <a:srgbClr val="0F0C19"/>
                  </a:solidFill>
                  <a:latin typeface="Arial" panose="020B0604020202020204" pitchFamily="34" charset="0"/>
                  <a:ea typeface="宋体" panose="02010600030101010101" pitchFamily="2" charset="-122"/>
                </a:rPr>
                <a:t>等待</a:t>
              </a:r>
              <a:r>
                <a:rPr kumimoji="0" lang="en-US" altLang="zh-CN" sz="2000" b="1">
                  <a:solidFill>
                    <a:srgbClr val="0F0C19"/>
                  </a:solidFill>
                  <a:latin typeface="Arial" panose="020B0604020202020204" pitchFamily="34" charset="0"/>
                  <a:ea typeface="宋体" panose="02010600030101010101" pitchFamily="2" charset="-122"/>
                </a:rPr>
                <a:t>)</a:t>
              </a:r>
              <a:endParaRPr kumimoji="0" lang="en-US" altLang="zh-CN" sz="4400">
                <a:solidFill>
                  <a:srgbClr val="0F0C19"/>
                </a:solidFill>
                <a:latin typeface="Arial" panose="020B0604020202020204" pitchFamily="34" charset="0"/>
                <a:ea typeface="宋体" panose="02010600030101010101" pitchFamily="2" charset="-122"/>
              </a:endParaRPr>
            </a:p>
          </p:txBody>
        </p:sp>
        <p:sp>
          <p:nvSpPr>
            <p:cNvPr id="11285" name="Line 36"/>
            <p:cNvSpPr>
              <a:spLocks noChangeShapeType="1"/>
            </p:cNvSpPr>
            <p:nvPr/>
          </p:nvSpPr>
          <p:spPr bwMode="auto">
            <a:xfrm>
              <a:off x="5379" y="307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86" name="Line 37"/>
            <p:cNvSpPr>
              <a:spLocks noChangeShapeType="1"/>
            </p:cNvSpPr>
            <p:nvPr/>
          </p:nvSpPr>
          <p:spPr bwMode="auto">
            <a:xfrm>
              <a:off x="4755" y="307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8870" name="Rectangle 38"/>
          <p:cNvSpPr>
            <a:spLocks noChangeArrowheads="1"/>
          </p:cNvSpPr>
          <p:nvPr/>
        </p:nvSpPr>
        <p:spPr bwMode="auto">
          <a:xfrm>
            <a:off x="814388" y="5857875"/>
            <a:ext cx="6107112"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000" b="1" dirty="0">
                <a:solidFill>
                  <a:srgbClr val="FF0000"/>
                </a:solidFill>
                <a:highlight>
                  <a:srgbClr val="FFFF00"/>
                </a:highlight>
                <a:latin typeface="宋体" panose="02010600030101010101" pitchFamily="2" charset="-122"/>
                <a:ea typeface="宋体" panose="02010600030101010101" pitchFamily="2" charset="-122"/>
              </a:rPr>
              <a:t>计算机可以同时在执行多个程序</a:t>
            </a:r>
            <a:r>
              <a:rPr lang="en-US" altLang="zh-CN" sz="2000" b="1" dirty="0">
                <a:solidFill>
                  <a:srgbClr val="FF0000"/>
                </a:solidFill>
                <a:highlight>
                  <a:srgbClr val="FFFF00"/>
                </a:highlight>
                <a:latin typeface="宋体" panose="02010600030101010101" pitchFamily="2" charset="-122"/>
                <a:ea typeface="宋体" panose="02010600030101010101" pitchFamily="2" charset="-122"/>
              </a:rPr>
              <a:t>(</a:t>
            </a:r>
            <a:r>
              <a:rPr lang="zh-CN" altLang="en-US" sz="2000" b="1" dirty="0">
                <a:solidFill>
                  <a:srgbClr val="FF0000"/>
                </a:solidFill>
                <a:highlight>
                  <a:srgbClr val="FFFF00"/>
                </a:highlight>
                <a:latin typeface="宋体" panose="02010600030101010101" pitchFamily="2" charset="-122"/>
                <a:ea typeface="宋体" panose="02010600030101010101" pitchFamily="2" charset="-122"/>
              </a:rPr>
              <a:t>交替执行</a:t>
            </a:r>
            <a:r>
              <a:rPr lang="en-US" altLang="zh-CN" sz="2000" b="1" dirty="0">
                <a:solidFill>
                  <a:srgbClr val="FF0000"/>
                </a:solidFill>
                <a:highlight>
                  <a:srgbClr val="FFFF00"/>
                </a:highlight>
                <a:latin typeface="宋体" panose="02010600030101010101" pitchFamily="2" charset="-122"/>
                <a:ea typeface="宋体" panose="02010600030101010101" pitchFamily="2" charset="-122"/>
              </a:rPr>
              <a:t>)!</a:t>
            </a:r>
            <a:r>
              <a:rPr lang="en-US" altLang="zh-CN" sz="1800" dirty="0">
                <a:solidFill>
                  <a:srgbClr val="FF0000"/>
                </a:solidFill>
                <a:highlight>
                  <a:srgbClr val="FFFF00"/>
                </a:highlight>
                <a:ea typeface="宋体" panose="02010600030101010101" pitchFamily="2" charset="-122"/>
              </a:rPr>
              <a:t> </a:t>
            </a:r>
          </a:p>
        </p:txBody>
      </p:sp>
      <p:sp>
        <p:nvSpPr>
          <p:cNvPr id="11273"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grpSp>
        <p:nvGrpSpPr>
          <p:cNvPr id="248875" name="Group 43"/>
          <p:cNvGrpSpPr/>
          <p:nvPr/>
        </p:nvGrpSpPr>
        <p:grpSpPr bwMode="auto">
          <a:xfrm>
            <a:off x="3192463" y="3260725"/>
            <a:ext cx="3413125" cy="490538"/>
            <a:chOff x="2011" y="2054"/>
            <a:chExt cx="2150" cy="309"/>
          </a:xfrm>
        </p:grpSpPr>
        <p:sp>
          <p:nvSpPr>
            <p:cNvPr id="11275" name="AutoShape 41"/>
            <p:cNvSpPr>
              <a:spLocks noChangeArrowheads="1"/>
            </p:cNvSpPr>
            <p:nvPr/>
          </p:nvSpPr>
          <p:spPr bwMode="auto">
            <a:xfrm rot="17303668">
              <a:off x="1919" y="2146"/>
              <a:ext cx="309" cy="126"/>
            </a:xfrm>
            <a:prstGeom prst="notchedRightArrow">
              <a:avLst>
                <a:gd name="adj1" fmla="val 50000"/>
                <a:gd name="adj2" fmla="val 6131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1276" name="AutoShape 42"/>
            <p:cNvSpPr>
              <a:spLocks noChangeArrowheads="1"/>
            </p:cNvSpPr>
            <p:nvPr/>
          </p:nvSpPr>
          <p:spPr bwMode="auto">
            <a:xfrm rot="17303668">
              <a:off x="3943" y="2146"/>
              <a:ext cx="309" cy="126"/>
            </a:xfrm>
            <a:prstGeom prst="notchedRightArrow">
              <a:avLst>
                <a:gd name="adj1" fmla="val 50000"/>
                <a:gd name="adj2" fmla="val 61310"/>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48838"/>
                                        </p:tgtEl>
                                        <p:attrNameLst>
                                          <p:attrName>style.visibility</p:attrName>
                                        </p:attrNameLst>
                                      </p:cBhvr>
                                      <p:to>
                                        <p:strVal val="visible"/>
                                      </p:to>
                                    </p:set>
                                    <p:animEffect transition="in" filter="dissolve">
                                      <p:cBhvr>
                                        <p:cTn id="7" dur="500"/>
                                        <p:tgtEl>
                                          <p:spTgt spid="2488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48875"/>
                                        </p:tgtEl>
                                        <p:attrNameLst>
                                          <p:attrName>style.visibility</p:attrName>
                                        </p:attrNameLst>
                                      </p:cBhvr>
                                      <p:to>
                                        <p:strVal val="visible"/>
                                      </p:to>
                                    </p:set>
                                    <p:animEffect transition="in" filter="wipe(down)">
                                      <p:cBhvr>
                                        <p:cTn id="12" dur="500"/>
                                        <p:tgtEl>
                                          <p:spTgt spid="248875"/>
                                        </p:tgtEl>
                                      </p:cBhvr>
                                    </p:animEffect>
                                  </p:childTnLst>
                                </p:cTn>
                              </p:par>
                            </p:childTnLst>
                          </p:cTn>
                        </p:par>
                        <p:par>
                          <p:cTn id="13" fill="hold">
                            <p:stCondLst>
                              <p:cond delay="500"/>
                            </p:stCondLst>
                            <p:childTnLst>
                              <p:par>
                                <p:cTn id="14" presetID="9" presetClass="entr" presetSubtype="0" fill="hold" grpId="0" nodeType="afterEffect">
                                  <p:stCondLst>
                                    <p:cond delay="0"/>
                                  </p:stCondLst>
                                  <p:childTnLst>
                                    <p:set>
                                      <p:cBhvr>
                                        <p:cTn id="15" dur="1" fill="hold">
                                          <p:stCondLst>
                                            <p:cond delay="0"/>
                                          </p:stCondLst>
                                        </p:cTn>
                                        <p:tgtEl>
                                          <p:spTgt spid="248837">
                                            <p:txEl>
                                              <p:pRg st="0" end="0"/>
                                            </p:txEl>
                                          </p:spTgt>
                                        </p:tgtEl>
                                        <p:attrNameLst>
                                          <p:attrName>style.visibility</p:attrName>
                                        </p:attrNameLst>
                                      </p:cBhvr>
                                      <p:to>
                                        <p:strVal val="visible"/>
                                      </p:to>
                                    </p:set>
                                    <p:animEffect transition="in" filter="dissolve">
                                      <p:cBhvr>
                                        <p:cTn id="16" dur="500"/>
                                        <p:tgtEl>
                                          <p:spTgt spid="248837">
                                            <p:txEl>
                                              <p:pRg st="0" end="0"/>
                                            </p:txEl>
                                          </p:spTgt>
                                        </p:tgtEl>
                                      </p:cBhvr>
                                    </p:animEffect>
                                  </p:childTnLst>
                                </p:cTn>
                              </p:par>
                            </p:childTnLst>
                          </p:cTn>
                        </p:par>
                        <p:par>
                          <p:cTn id="17" fill="hold">
                            <p:stCondLst>
                              <p:cond delay="1000"/>
                            </p:stCondLst>
                            <p:childTnLst>
                              <p:par>
                                <p:cTn id="18" presetID="9" presetClass="entr" presetSubtype="0" fill="hold" nodeType="afterEffect">
                                  <p:stCondLst>
                                    <p:cond delay="0"/>
                                  </p:stCondLst>
                                  <p:childTnLst>
                                    <p:set>
                                      <p:cBhvr>
                                        <p:cTn id="19" dur="1" fill="hold">
                                          <p:stCondLst>
                                            <p:cond delay="0"/>
                                          </p:stCondLst>
                                        </p:cTn>
                                        <p:tgtEl>
                                          <p:spTgt spid="248849"/>
                                        </p:tgtEl>
                                        <p:attrNameLst>
                                          <p:attrName>style.visibility</p:attrName>
                                        </p:attrNameLst>
                                      </p:cBhvr>
                                      <p:to>
                                        <p:strVal val="visible"/>
                                      </p:to>
                                    </p:set>
                                    <p:animEffect transition="in" filter="dissolve">
                                      <p:cBhvr>
                                        <p:cTn id="20" dur="500"/>
                                        <p:tgtEl>
                                          <p:spTgt spid="248849"/>
                                        </p:tgtEl>
                                      </p:cBhvr>
                                    </p:animEffect>
                                  </p:childTnLst>
                                </p:cTn>
                              </p:par>
                            </p:childTnLst>
                          </p:cTn>
                        </p:par>
                        <p:par>
                          <p:cTn id="21" fill="hold">
                            <p:stCondLst>
                              <p:cond delay="1500"/>
                            </p:stCondLst>
                            <p:childTnLst>
                              <p:par>
                                <p:cTn id="22" presetID="9" presetClass="entr" presetSubtype="0" fill="hold" grpId="0" nodeType="afterEffect">
                                  <p:stCondLst>
                                    <p:cond delay="0"/>
                                  </p:stCondLst>
                                  <p:childTnLst>
                                    <p:set>
                                      <p:cBhvr>
                                        <p:cTn id="23" dur="1" fill="hold">
                                          <p:stCondLst>
                                            <p:cond delay="0"/>
                                          </p:stCondLst>
                                        </p:cTn>
                                        <p:tgtEl>
                                          <p:spTgt spid="248870">
                                            <p:txEl>
                                              <p:pRg st="0" end="0"/>
                                            </p:txEl>
                                          </p:spTgt>
                                        </p:tgtEl>
                                        <p:attrNameLst>
                                          <p:attrName>style.visibility</p:attrName>
                                        </p:attrNameLst>
                                      </p:cBhvr>
                                      <p:to>
                                        <p:strVal val="visible"/>
                                      </p:to>
                                    </p:set>
                                    <p:animEffect transition="in" filter="dissolve">
                                      <p:cBhvr>
                                        <p:cTn id="24" dur="500"/>
                                        <p:tgtEl>
                                          <p:spTgt spid="2488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7" grpId="0" build="p"/>
      <p:bldP spid="248870"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334103"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6"/>
            <a:ext cx="8841377" cy="4850688"/>
          </a:xfrm>
        </p:spPr>
        <p:txBody>
          <a:bodyPr/>
          <a:lstStyle/>
          <a:p>
            <a:r>
              <a:rPr lang="zh-CN" altLang="en-US" b="1" dirty="0">
                <a:latin typeface="宋体" panose="02010600030101010101" pitchFamily="2" charset="-122"/>
                <a:ea typeface="宋体" panose="02010600030101010101" pitchFamily="2" charset="-122"/>
              </a:rPr>
              <a:t>前</a:t>
            </a:r>
            <a:r>
              <a:rPr lang="en-US" altLang="zh-CN" b="1" dirty="0">
                <a:latin typeface="宋体" panose="02010600030101010101" pitchFamily="2" charset="-122"/>
                <a:ea typeface="宋体" panose="02010600030101010101" pitchFamily="2" charset="-122"/>
              </a:rPr>
              <a:t>16</a:t>
            </a:r>
            <a:r>
              <a:rPr lang="zh-CN" altLang="en-US" b="1" dirty="0">
                <a:latin typeface="宋体" panose="02010600030101010101" pitchFamily="2" charset="-122"/>
                <a:ea typeface="宋体" panose="02010600030101010101" pitchFamily="2" charset="-122"/>
              </a:rPr>
              <a:t>个字节的</a:t>
            </a:r>
            <a:r>
              <a:rPr lang="en-US" altLang="zh-CN" b="1" dirty="0" err="1">
                <a:latin typeface="宋体" panose="02010600030101010101" pitchFamily="2" charset="-122"/>
                <a:ea typeface="宋体" panose="02010600030101010101" pitchFamily="2" charset="-122"/>
              </a:rPr>
              <a:t>e_ident</a:t>
            </a:r>
            <a:r>
              <a:rPr lang="zh-CN" altLang="en-US" b="1" dirty="0">
                <a:latin typeface="宋体" panose="02010600030101010101" pitchFamily="2" charset="-122"/>
                <a:ea typeface="宋体" panose="02010600030101010101" pitchFamily="2" charset="-122"/>
              </a:rPr>
              <a:t>：</a:t>
            </a:r>
            <a:r>
              <a:rPr lang="en-US" altLang="zh-CN" b="1" dirty="0" err="1">
                <a:solidFill>
                  <a:srgbClr val="FF0000"/>
                </a:solidFill>
                <a:latin typeface="宋体" panose="02010600030101010101" pitchFamily="2" charset="-122"/>
                <a:ea typeface="宋体" panose="02010600030101010101" pitchFamily="2" charset="-122"/>
              </a:rPr>
              <a:t>readelf</a:t>
            </a:r>
            <a:r>
              <a:rPr lang="en-US" altLang="zh-CN" b="1" dirty="0">
                <a:solidFill>
                  <a:srgbClr val="FF0000"/>
                </a:solidFill>
                <a:latin typeface="宋体" panose="02010600030101010101" pitchFamily="2" charset="-122"/>
                <a:ea typeface="宋体" panose="02010600030101010101" pitchFamily="2" charset="-122"/>
              </a:rPr>
              <a:t> -h &lt;</a:t>
            </a:r>
            <a:r>
              <a:rPr lang="en-US" altLang="zh-CN" b="1" dirty="0" err="1">
                <a:solidFill>
                  <a:srgbClr val="FF0000"/>
                </a:solidFill>
                <a:latin typeface="宋体" panose="02010600030101010101" pitchFamily="2" charset="-122"/>
                <a:ea typeface="宋体" panose="02010600030101010101" pitchFamily="2" charset="-122"/>
              </a:rPr>
              <a:t>elffile</a:t>
            </a:r>
            <a:r>
              <a:rPr lang="en-US" altLang="zh-CN" b="1" dirty="0">
                <a:solidFill>
                  <a:srgbClr val="FF0000"/>
                </a:solidFill>
                <a:latin typeface="宋体" panose="02010600030101010101" pitchFamily="2" charset="-122"/>
                <a:ea typeface="宋体" panose="02010600030101010101" pitchFamily="2" charset="-122"/>
              </a:rPr>
              <a:t>&gt;</a:t>
            </a:r>
            <a:r>
              <a:rPr lang="zh-CN" altLang="en-US" b="1" dirty="0">
                <a:solidFill>
                  <a:srgbClr val="FF0000"/>
                </a:solidFill>
                <a:latin typeface="宋体" panose="02010600030101010101" pitchFamily="2" charset="-122"/>
                <a:ea typeface="宋体" panose="02010600030101010101" pitchFamily="2" charset="-122"/>
              </a:rPr>
              <a:t>可以读取文件的</a:t>
            </a:r>
            <a:r>
              <a:rPr lang="en-US" altLang="zh-CN" b="1" dirty="0">
                <a:solidFill>
                  <a:srgbClr val="FF0000"/>
                </a:solidFill>
                <a:latin typeface="宋体" panose="02010600030101010101" pitchFamily="2" charset="-122"/>
                <a:ea typeface="宋体" panose="02010600030101010101" pitchFamily="2" charset="-122"/>
              </a:rPr>
              <a:t>ELF header</a:t>
            </a:r>
            <a:r>
              <a:rPr lang="zh-CN" altLang="en-US" b="1" dirty="0">
                <a:solidFill>
                  <a:srgbClr val="FF0000"/>
                </a:solidFill>
                <a:latin typeface="宋体" panose="02010600030101010101" pitchFamily="2" charset="-122"/>
                <a:ea typeface="宋体" panose="02010600030101010101" pitchFamily="2" charset="-122"/>
              </a:rPr>
              <a:t>信息</a:t>
            </a:r>
            <a:endParaRPr lang="en-US" altLang="zh-CN" b="1" dirty="0">
              <a:solidFill>
                <a:srgbClr val="FF0000"/>
              </a:solidFill>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前</a:t>
            </a: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个字节是</a:t>
            </a:r>
            <a:r>
              <a:rPr lang="en-US" altLang="zh-CN" dirty="0">
                <a:latin typeface="宋体" panose="02010600030101010101" pitchFamily="2" charset="-122"/>
                <a:ea typeface="宋体" panose="02010600030101010101" pitchFamily="2" charset="-122"/>
              </a:rPr>
              <a:t>ELF</a:t>
            </a:r>
            <a:r>
              <a:rPr lang="zh-CN" altLang="en-US" dirty="0">
                <a:latin typeface="宋体" panose="02010600030101010101" pitchFamily="2" charset="-122"/>
                <a:ea typeface="宋体" panose="02010600030101010101" pitchFamily="2" charset="-122"/>
              </a:rPr>
              <a:t>的幻数</a:t>
            </a:r>
            <a:r>
              <a:rPr lang="en-US" altLang="zh-CN" dirty="0">
                <a:latin typeface="宋体" panose="02010600030101010101" pitchFamily="2" charset="-122"/>
                <a:ea typeface="宋体" panose="02010600030101010101" pitchFamily="2" charset="-122"/>
              </a:rPr>
              <a:t>Magic Number</a:t>
            </a:r>
            <a:r>
              <a:rPr lang="zh-CN" altLang="en-US" dirty="0">
                <a:latin typeface="宋体" panose="02010600030101010101" pitchFamily="2" charset="-122"/>
                <a:ea typeface="宋体" panose="02010600030101010101" pitchFamily="2" charset="-122"/>
              </a:rPr>
              <a:t>，固定为</a:t>
            </a:r>
            <a:r>
              <a:rPr lang="en-US" altLang="zh-CN" dirty="0" err="1">
                <a:latin typeface="宋体" panose="02010600030101010101" pitchFamily="2" charset="-122"/>
                <a:ea typeface="宋体" panose="02010600030101010101" pitchFamily="2" charset="-122"/>
              </a:rPr>
              <a:t>7f</a:t>
            </a:r>
            <a:r>
              <a:rPr lang="en-US" altLang="zh-CN" dirty="0">
                <a:latin typeface="宋体" panose="02010600030101010101" pitchFamily="2" charset="-122"/>
                <a:ea typeface="宋体" panose="02010600030101010101" pitchFamily="2" charset="-122"/>
              </a:rPr>
              <a:t> 45 </a:t>
            </a:r>
            <a:r>
              <a:rPr lang="en-US" altLang="zh-CN" dirty="0" err="1">
                <a:latin typeface="宋体" panose="02010600030101010101" pitchFamily="2" charset="-122"/>
                <a:ea typeface="宋体" panose="02010600030101010101" pitchFamily="2" charset="-122"/>
              </a:rPr>
              <a:t>4c</a:t>
            </a:r>
            <a:r>
              <a:rPr lang="en-US" altLang="zh-CN" dirty="0">
                <a:latin typeface="宋体" panose="02010600030101010101" pitchFamily="2" charset="-122"/>
                <a:ea typeface="宋体" panose="02010600030101010101" pitchFamily="2" charset="-122"/>
              </a:rPr>
              <a:t> 46</a:t>
            </a:r>
            <a:r>
              <a:rPr lang="zh-CN" altLang="en-US" dirty="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5</a:t>
            </a:r>
            <a:r>
              <a:rPr lang="zh-CN" altLang="en-US" dirty="0">
                <a:latin typeface="宋体" panose="02010600030101010101" pitchFamily="2" charset="-122"/>
                <a:ea typeface="宋体" panose="02010600030101010101" pitchFamily="2" charset="-122"/>
              </a:rPr>
              <a:t>个字节指明</a:t>
            </a:r>
            <a:r>
              <a:rPr lang="en-US" altLang="zh-CN" dirty="0">
                <a:latin typeface="宋体" panose="02010600030101010101" pitchFamily="2" charset="-122"/>
                <a:ea typeface="宋体" panose="02010600030101010101" pitchFamily="2" charset="-122"/>
              </a:rPr>
              <a:t>ELF</a:t>
            </a:r>
            <a:r>
              <a:rPr lang="zh-CN" altLang="en-US" dirty="0">
                <a:latin typeface="宋体" panose="02010600030101010101" pitchFamily="2" charset="-122"/>
                <a:ea typeface="宋体" panose="02010600030101010101" pitchFamily="2" charset="-122"/>
              </a:rPr>
              <a:t>文件是</a:t>
            </a:r>
            <a:r>
              <a:rPr lang="en-US" altLang="zh-CN" dirty="0">
                <a:latin typeface="宋体" panose="02010600030101010101" pitchFamily="2" charset="-122"/>
                <a:ea typeface="宋体" panose="02010600030101010101" pitchFamily="2" charset="-122"/>
              </a:rPr>
              <a:t>32</a:t>
            </a:r>
            <a:r>
              <a:rPr lang="zh-CN" altLang="en-US" dirty="0">
                <a:latin typeface="宋体" panose="02010600030101010101" pitchFamily="2" charset="-122"/>
                <a:ea typeface="宋体" panose="02010600030101010101" pitchFamily="2" charset="-122"/>
              </a:rPr>
              <a:t>位还是</a:t>
            </a:r>
            <a:r>
              <a:rPr lang="en-US" altLang="zh-CN" dirty="0">
                <a:latin typeface="宋体" panose="02010600030101010101" pitchFamily="2" charset="-122"/>
                <a:ea typeface="宋体" panose="02010600030101010101" pitchFamily="2" charset="-122"/>
              </a:rPr>
              <a:t>64</a:t>
            </a:r>
            <a:r>
              <a:rPr lang="zh-CN" altLang="en-US" dirty="0">
                <a:latin typeface="宋体" panose="02010600030101010101" pitchFamily="2" charset="-122"/>
                <a:ea typeface="宋体" panose="02010600030101010101" pitchFamily="2" charset="-122"/>
              </a:rPr>
              <a:t>位的。</a:t>
            </a:r>
          </a:p>
          <a:p>
            <a:pPr algn="just"/>
            <a:r>
              <a:rPr lang="zh-CN" altLang="en-US"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6</a:t>
            </a:r>
            <a:r>
              <a:rPr lang="zh-CN" altLang="en-US" dirty="0">
                <a:latin typeface="宋体" panose="02010600030101010101" pitchFamily="2" charset="-122"/>
                <a:ea typeface="宋体" panose="02010600030101010101" pitchFamily="2" charset="-122"/>
              </a:rPr>
              <a:t>个字节指明了数据的</a:t>
            </a:r>
            <a:r>
              <a:rPr lang="zh-CN" altLang="en-US" b="1" dirty="0">
                <a:solidFill>
                  <a:srgbClr val="FF0000"/>
                </a:solidFill>
                <a:latin typeface="宋体" panose="02010600030101010101" pitchFamily="2" charset="-122"/>
                <a:ea typeface="宋体" panose="02010600030101010101" pitchFamily="2" charset="-122"/>
              </a:rPr>
              <a:t>编码方式</a:t>
            </a:r>
            <a:r>
              <a:rPr lang="zh-CN" altLang="en-US" dirty="0">
                <a:latin typeface="宋体" panose="02010600030101010101" pitchFamily="2" charset="-122"/>
                <a:ea typeface="宋体" panose="02010600030101010101" pitchFamily="2" charset="-122"/>
              </a:rPr>
              <a:t>，即</a:t>
            </a:r>
            <a:r>
              <a:rPr lang="en-US" altLang="zh-CN" b="1" dirty="0">
                <a:solidFill>
                  <a:srgbClr val="FF0000"/>
                </a:solidFill>
                <a:latin typeface="宋体" panose="02010600030101010101" pitchFamily="2" charset="-122"/>
                <a:ea typeface="宋体" panose="02010600030101010101" pitchFamily="2" charset="-122"/>
              </a:rPr>
              <a:t>little endian</a:t>
            </a:r>
            <a:r>
              <a:rPr lang="zh-CN" altLang="en-US" b="1" dirty="0">
                <a:solidFill>
                  <a:srgbClr val="FF0000"/>
                </a:solidFill>
                <a:latin typeface="宋体" panose="02010600030101010101" pitchFamily="2" charset="-122"/>
                <a:ea typeface="宋体" panose="02010600030101010101" pitchFamily="2" charset="-122"/>
              </a:rPr>
              <a:t>或是</a:t>
            </a:r>
            <a:r>
              <a:rPr lang="en-US" altLang="zh-CN" b="1" dirty="0">
                <a:solidFill>
                  <a:srgbClr val="FF0000"/>
                </a:solidFill>
                <a:latin typeface="宋体" panose="02010600030101010101" pitchFamily="2" charset="-122"/>
                <a:ea typeface="宋体" panose="02010600030101010101" pitchFamily="2" charset="-122"/>
              </a:rPr>
              <a:t>big endian</a:t>
            </a:r>
            <a:r>
              <a:rPr lang="zh-CN" altLang="en-US"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little endian</a:t>
            </a:r>
            <a:r>
              <a:rPr lang="zh-CN" altLang="en-US" b="1" dirty="0">
                <a:latin typeface="宋体" panose="02010600030101010101" pitchFamily="2" charset="-122"/>
                <a:ea typeface="宋体" panose="02010600030101010101" pitchFamily="2" charset="-122"/>
              </a:rPr>
              <a:t>低位字节在前，即低位字节在低位地址，比如</a:t>
            </a:r>
            <a:r>
              <a:rPr lang="en-US" altLang="zh-CN" b="1" dirty="0" err="1">
                <a:latin typeface="宋体" panose="02010600030101010101" pitchFamily="2" charset="-122"/>
                <a:ea typeface="宋体" panose="02010600030101010101" pitchFamily="2" charset="-122"/>
              </a:rPr>
              <a:t>0x7f454c46</a:t>
            </a:r>
            <a:r>
              <a:rPr lang="zh-CN" altLang="en-US" b="1" dirty="0">
                <a:latin typeface="宋体" panose="02010600030101010101" pitchFamily="2" charset="-122"/>
                <a:ea typeface="宋体" panose="02010600030101010101" pitchFamily="2" charset="-122"/>
              </a:rPr>
              <a:t>，存储顺序就是</a:t>
            </a:r>
            <a:r>
              <a:rPr lang="en-US" altLang="zh-CN" b="1" dirty="0">
                <a:latin typeface="宋体" panose="02010600030101010101" pitchFamily="2" charset="-122"/>
                <a:ea typeface="宋体" panose="02010600030101010101" pitchFamily="2" charset="-122"/>
              </a:rPr>
              <a:t>46 </a:t>
            </a:r>
            <a:r>
              <a:rPr lang="en-US" altLang="zh-CN" b="1" dirty="0" err="1">
                <a:latin typeface="宋体" panose="02010600030101010101" pitchFamily="2" charset="-122"/>
                <a:ea typeface="宋体" panose="02010600030101010101" pitchFamily="2" charset="-122"/>
              </a:rPr>
              <a:t>4c</a:t>
            </a:r>
            <a:r>
              <a:rPr lang="en-US" altLang="zh-CN" b="1" dirty="0">
                <a:latin typeface="宋体" panose="02010600030101010101" pitchFamily="2" charset="-122"/>
                <a:ea typeface="宋体" panose="02010600030101010101" pitchFamily="2" charset="-122"/>
              </a:rPr>
              <a:t> 45 </a:t>
            </a:r>
            <a:r>
              <a:rPr lang="en-US" altLang="zh-CN" b="1" dirty="0" err="1">
                <a:latin typeface="宋体" panose="02010600030101010101" pitchFamily="2" charset="-122"/>
                <a:ea typeface="宋体" panose="02010600030101010101" pitchFamily="2" charset="-122"/>
              </a:rPr>
              <a:t>7f</a:t>
            </a:r>
            <a:r>
              <a:rPr lang="zh-CN" altLang="en-US" b="1" dirty="0">
                <a:latin typeface="宋体" panose="02010600030101010101" pitchFamily="2" charset="-122"/>
                <a:ea typeface="宋体" panose="02010600030101010101" pitchFamily="2" charset="-122"/>
              </a:rPr>
              <a:t>。</a:t>
            </a:r>
            <a:r>
              <a:rPr lang="en-US" altLang="zh-CN" b="1" dirty="0">
                <a:latin typeface="宋体" panose="02010600030101010101" pitchFamily="2" charset="-122"/>
                <a:ea typeface="宋体" panose="02010600030101010101" pitchFamily="2" charset="-122"/>
              </a:rPr>
              <a:t>big endian</a:t>
            </a:r>
            <a:r>
              <a:rPr lang="zh-CN" altLang="en-US" b="1" dirty="0">
                <a:latin typeface="宋体" panose="02010600030101010101" pitchFamily="2" charset="-122"/>
                <a:ea typeface="宋体" panose="02010600030101010101" pitchFamily="2" charset="-122"/>
              </a:rPr>
              <a:t>就是高位字节在前，即高位字节在低位地址，比如</a:t>
            </a:r>
            <a:r>
              <a:rPr lang="en-US" altLang="zh-CN" b="1" dirty="0" err="1">
                <a:latin typeface="宋体" panose="02010600030101010101" pitchFamily="2" charset="-122"/>
                <a:ea typeface="宋体" panose="02010600030101010101" pitchFamily="2" charset="-122"/>
              </a:rPr>
              <a:t>0x7f454c46</a:t>
            </a:r>
            <a:r>
              <a:rPr lang="zh-CN" altLang="en-US" b="1" dirty="0">
                <a:latin typeface="宋体" panose="02010600030101010101" pitchFamily="2" charset="-122"/>
                <a:ea typeface="宋体" panose="02010600030101010101" pitchFamily="2" charset="-122"/>
              </a:rPr>
              <a:t>，在文件中的存储顺序是</a:t>
            </a:r>
            <a:r>
              <a:rPr lang="en-US" altLang="zh-CN" b="1" dirty="0" err="1">
                <a:latin typeface="宋体" panose="02010600030101010101" pitchFamily="2" charset="-122"/>
                <a:ea typeface="宋体" panose="02010600030101010101" pitchFamily="2" charset="-122"/>
              </a:rPr>
              <a:t>7f</a:t>
            </a:r>
            <a:r>
              <a:rPr lang="en-US" altLang="zh-CN" b="1" dirty="0">
                <a:latin typeface="宋体" panose="02010600030101010101" pitchFamily="2" charset="-122"/>
                <a:ea typeface="宋体" panose="02010600030101010101" pitchFamily="2" charset="-122"/>
              </a:rPr>
              <a:t> 45 </a:t>
            </a:r>
            <a:r>
              <a:rPr lang="en-US" altLang="zh-CN" b="1" dirty="0" err="1">
                <a:latin typeface="宋体" panose="02010600030101010101" pitchFamily="2" charset="-122"/>
                <a:ea typeface="宋体" panose="02010600030101010101" pitchFamily="2" charset="-122"/>
              </a:rPr>
              <a:t>4c</a:t>
            </a:r>
            <a:r>
              <a:rPr lang="en-US" altLang="zh-CN" b="1" dirty="0">
                <a:latin typeface="宋体" panose="02010600030101010101" pitchFamily="2" charset="-122"/>
                <a:ea typeface="宋体" panose="02010600030101010101" pitchFamily="2" charset="-122"/>
              </a:rPr>
              <a:t> 46</a:t>
            </a:r>
            <a:r>
              <a:rPr lang="zh-CN" altLang="en-US" b="1" dirty="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7</a:t>
            </a:r>
            <a:r>
              <a:rPr lang="zh-CN" altLang="en-US" dirty="0">
                <a:latin typeface="宋体" panose="02010600030101010101" pitchFamily="2" charset="-122"/>
                <a:ea typeface="宋体" panose="02010600030101010101" pitchFamily="2" charset="-122"/>
              </a:rPr>
              <a:t>个字节指明了</a:t>
            </a:r>
            <a:r>
              <a:rPr lang="en-US" altLang="zh-CN" dirty="0">
                <a:latin typeface="宋体" panose="02010600030101010101" pitchFamily="2" charset="-122"/>
                <a:ea typeface="宋体" panose="02010600030101010101" pitchFamily="2" charset="-122"/>
              </a:rPr>
              <a:t>ELF header</a:t>
            </a:r>
            <a:r>
              <a:rPr lang="zh-CN" altLang="en-US" dirty="0">
                <a:latin typeface="宋体" panose="02010600030101010101" pitchFamily="2" charset="-122"/>
                <a:ea typeface="宋体" panose="02010600030101010101" pitchFamily="2" charset="-122"/>
              </a:rPr>
              <a:t>的版本号，目前值都是</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p>
          <a:p>
            <a:r>
              <a:rPr lang="zh-CN" altLang="en-US"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8-16</a:t>
            </a:r>
            <a:r>
              <a:rPr lang="zh-CN" altLang="en-US" dirty="0">
                <a:latin typeface="宋体" panose="02010600030101010101" pitchFamily="2" charset="-122"/>
                <a:ea typeface="宋体" panose="02010600030101010101" pitchFamily="2" charset="-122"/>
              </a:rPr>
              <a:t>个字节，为</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a:t>
            </a:r>
            <a:endParaRPr lang="en-US" altLang="zh-CN"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3"/>
          <a:stretch>
            <a:fillRect/>
          </a:stretch>
        </p:blipFill>
        <p:spPr>
          <a:xfrm>
            <a:off x="2847975" y="3540307"/>
            <a:ext cx="6296025" cy="3095625"/>
          </a:xfrm>
          <a:prstGeom prst="rect">
            <a:avLst/>
          </a:prstGeom>
        </p:spPr>
      </p:pic>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307977"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6"/>
            <a:ext cx="8841377" cy="1575616"/>
          </a:xfrm>
        </p:spPr>
        <p:txBody>
          <a:bodyPr/>
          <a:lstStyle/>
          <a:p>
            <a:r>
              <a:rPr lang="en-US" altLang="zh-CN" sz="2000" b="1" dirty="0">
                <a:latin typeface="宋体" panose="02010600030101010101" pitchFamily="2" charset="-122"/>
                <a:ea typeface="宋体" panose="02010600030101010101" pitchFamily="2" charset="-122"/>
              </a:rPr>
              <a:t>ELF</a:t>
            </a:r>
            <a:r>
              <a:rPr lang="zh-CN" altLang="en-US" sz="2000" b="1" dirty="0">
                <a:latin typeface="宋体" panose="02010600030101010101" pitchFamily="2" charset="-122"/>
                <a:ea typeface="宋体" panose="02010600030101010101" pitchFamily="2" charset="-122"/>
              </a:rPr>
              <a:t>文件中的</a:t>
            </a:r>
            <a:r>
              <a:rPr lang="en-US" altLang="zh-CN" sz="2000" b="1" dirty="0">
                <a:latin typeface="宋体" panose="02010600030101010101" pitchFamily="2" charset="-122"/>
                <a:ea typeface="宋体" panose="02010600030101010101" pitchFamily="2" charset="-122"/>
              </a:rPr>
              <a:t>program header</a:t>
            </a:r>
          </a:p>
          <a:p>
            <a:r>
              <a:rPr lang="zh-CN" altLang="en-US" sz="2000" dirty="0">
                <a:latin typeface="宋体" panose="02010600030101010101" pitchFamily="2" charset="-122"/>
                <a:ea typeface="宋体" panose="02010600030101010101" pitchFamily="2" charset="-122"/>
                <a:cs typeface="Times New Roman" panose="02020603050405020304" pitchFamily="18" charset="0"/>
              </a:rPr>
              <a:t>而</a:t>
            </a:r>
            <a:r>
              <a:rPr lang="en-US" altLang="zh-CN" sz="2000" dirty="0">
                <a:latin typeface="宋体" panose="02010600030101010101" pitchFamily="2" charset="-122"/>
                <a:ea typeface="宋体" panose="02010600030101010101" pitchFamily="2" charset="-122"/>
                <a:cs typeface="Times New Roman" panose="02020603050405020304" pitchFamily="18" charset="0"/>
              </a:rPr>
              <a:t>program header</a:t>
            </a:r>
            <a:r>
              <a:rPr lang="zh-CN" altLang="en-US" sz="2000" dirty="0">
                <a:latin typeface="宋体" panose="02010600030101010101" pitchFamily="2" charset="-122"/>
                <a:ea typeface="宋体" panose="02010600030101010101" pitchFamily="2" charset="-122"/>
                <a:cs typeface="Times New Roman" panose="02020603050405020304" pitchFamily="18" charset="0"/>
              </a:rPr>
              <a:t>用于描述</a:t>
            </a:r>
            <a:r>
              <a:rPr lang="en-US" altLang="zh-CN" sz="2000" dirty="0">
                <a:latin typeface="宋体" panose="02010600030101010101" pitchFamily="2" charset="-122"/>
                <a:ea typeface="宋体" panose="02010600030101010101" pitchFamily="2" charset="-122"/>
                <a:cs typeface="Times New Roman" panose="02020603050405020304" pitchFamily="18" charset="0"/>
              </a:rPr>
              <a:t>segment</a:t>
            </a:r>
            <a:r>
              <a:rPr lang="zh-CN" altLang="en-US" sz="2000" dirty="0">
                <a:latin typeface="宋体" panose="02010600030101010101" pitchFamily="2" charset="-122"/>
                <a:ea typeface="宋体" panose="02010600030101010101" pitchFamily="2" charset="-122"/>
                <a:cs typeface="Times New Roman" panose="02020603050405020304" pitchFamily="18" charset="0"/>
              </a:rPr>
              <a:t>的特性，目标文件（也就是文件名以</a:t>
            </a:r>
            <a:r>
              <a:rPr lang="en-US" altLang="zh-CN" sz="2000" dirty="0">
                <a:latin typeface="宋体" panose="02010600030101010101" pitchFamily="2" charset="-122"/>
                <a:ea typeface="宋体" panose="02010600030101010101" pitchFamily="2" charset="-122"/>
                <a:cs typeface="Times New Roman" panose="02020603050405020304" pitchFamily="18" charset="0"/>
              </a:rPr>
              <a:t>.o</a:t>
            </a:r>
            <a:r>
              <a:rPr lang="zh-CN" altLang="en-US" sz="2000" dirty="0">
                <a:latin typeface="宋体" panose="02010600030101010101" pitchFamily="2" charset="-122"/>
                <a:ea typeface="宋体" panose="02010600030101010101" pitchFamily="2" charset="-122"/>
                <a:cs typeface="Times New Roman" panose="02020603050405020304" pitchFamily="18" charset="0"/>
              </a:rPr>
              <a:t>结尾的文件）不存在</a:t>
            </a:r>
            <a:r>
              <a:rPr lang="en-US" altLang="zh-CN" sz="2000" dirty="0">
                <a:latin typeface="宋体" panose="02010600030101010101" pitchFamily="2" charset="-122"/>
                <a:ea typeface="宋体" panose="02010600030101010101" pitchFamily="2" charset="-122"/>
                <a:cs typeface="Times New Roman" panose="02020603050405020304" pitchFamily="18" charset="0"/>
              </a:rPr>
              <a:t>program header</a:t>
            </a:r>
            <a:r>
              <a:rPr lang="zh-CN" altLang="en-US" sz="2000" dirty="0">
                <a:latin typeface="宋体" panose="02010600030101010101" pitchFamily="2" charset="-122"/>
                <a:ea typeface="宋体" panose="02010600030101010101" pitchFamily="2" charset="-122"/>
                <a:cs typeface="Times New Roman" panose="02020603050405020304" pitchFamily="18" charset="0"/>
              </a:rPr>
              <a:t>，因为它不能运行。</a:t>
            </a:r>
            <a:endParaRPr lang="en-US" altLang="zh-CN" sz="2000" dirty="0">
              <a:latin typeface="宋体" panose="02010600030101010101" pitchFamily="2" charset="-122"/>
              <a:ea typeface="宋体" panose="02010600030101010101" pitchFamily="2" charset="-122"/>
              <a:cs typeface="Times New Roman" panose="02020603050405020304" pitchFamily="18" charset="0"/>
            </a:endParaRPr>
          </a:p>
          <a:p>
            <a:r>
              <a:rPr lang="zh-CN" altLang="en-US" sz="2000" dirty="0">
                <a:latin typeface="宋体" panose="02010600030101010101" pitchFamily="2" charset="-122"/>
                <a:ea typeface="宋体" panose="02010600030101010101" pitchFamily="2" charset="-122"/>
                <a:cs typeface="Times New Roman" panose="02020603050405020304" pitchFamily="18" charset="0"/>
              </a:rPr>
              <a:t>一个</a:t>
            </a:r>
            <a:r>
              <a:rPr lang="en-US" altLang="zh-CN" sz="2000" dirty="0">
                <a:latin typeface="宋体" panose="02010600030101010101" pitchFamily="2" charset="-122"/>
                <a:ea typeface="宋体" panose="02010600030101010101" pitchFamily="2" charset="-122"/>
                <a:cs typeface="Times New Roman" panose="02020603050405020304" pitchFamily="18" charset="0"/>
              </a:rPr>
              <a:t>segment</a:t>
            </a:r>
            <a:r>
              <a:rPr lang="zh-CN" altLang="en-US" sz="2000" dirty="0">
                <a:latin typeface="宋体" panose="02010600030101010101" pitchFamily="2" charset="-122"/>
                <a:ea typeface="宋体" panose="02010600030101010101" pitchFamily="2" charset="-122"/>
                <a:cs typeface="Times New Roman" panose="02020603050405020304" pitchFamily="18" charset="0"/>
              </a:rPr>
              <a:t>包含一个或多个现有的</a:t>
            </a:r>
            <a:r>
              <a:rPr lang="en-US" altLang="zh-CN" sz="2000" dirty="0">
                <a:latin typeface="宋体" panose="02010600030101010101" pitchFamily="2" charset="-122"/>
                <a:ea typeface="宋体" panose="02010600030101010101" pitchFamily="2" charset="-122"/>
                <a:cs typeface="Times New Roman" panose="02020603050405020304" pitchFamily="18" charset="0"/>
              </a:rPr>
              <a:t>section</a:t>
            </a:r>
            <a:r>
              <a:rPr lang="zh-CN" altLang="en-US" sz="2000" dirty="0">
                <a:latin typeface="宋体" panose="02010600030101010101" pitchFamily="2" charset="-122"/>
                <a:ea typeface="宋体" panose="02010600030101010101" pitchFamily="2" charset="-122"/>
                <a:cs typeface="Times New Roman" panose="02020603050405020304" pitchFamily="18" charset="0"/>
              </a:rPr>
              <a:t>，相当于从程序执行的角度来看待这些</a:t>
            </a:r>
            <a:r>
              <a:rPr lang="en-US" altLang="zh-CN" sz="2000" dirty="0">
                <a:latin typeface="宋体" panose="02010600030101010101" pitchFamily="2" charset="-122"/>
                <a:ea typeface="宋体" panose="02010600030101010101" pitchFamily="2" charset="-122"/>
                <a:cs typeface="Times New Roman" panose="02020603050405020304" pitchFamily="18" charset="0"/>
              </a:rPr>
              <a:t>section</a:t>
            </a:r>
            <a:r>
              <a:rPr lang="zh-CN" altLang="en-US" sz="2000" dirty="0">
                <a:latin typeface="宋体" panose="02010600030101010101" pitchFamily="2" charset="-122"/>
                <a:ea typeface="宋体" panose="02010600030101010101" pitchFamily="2" charset="-122"/>
                <a:cs typeface="Times New Roman" panose="02020603050405020304" pitchFamily="18" charset="0"/>
              </a:rPr>
              <a:t>。</a:t>
            </a:r>
            <a:r>
              <a:rPr lang="en-US" altLang="zh-CN" sz="2000" dirty="0">
                <a:latin typeface="宋体" panose="02010600030101010101" pitchFamily="2" charset="-122"/>
                <a:ea typeface="宋体" panose="02010600030101010101" pitchFamily="2" charset="-122"/>
                <a:cs typeface="Times New Roman" panose="02020603050405020304" pitchFamily="18" charset="0"/>
              </a:rPr>
              <a:t>program header</a:t>
            </a:r>
            <a:r>
              <a:rPr lang="zh-CN" altLang="en-US" sz="2000" dirty="0">
                <a:latin typeface="宋体" panose="02010600030101010101" pitchFamily="2" charset="-122"/>
                <a:ea typeface="宋体" panose="02010600030101010101" pitchFamily="2" charset="-122"/>
                <a:cs typeface="Times New Roman" panose="02020603050405020304" pitchFamily="18" charset="0"/>
              </a:rPr>
              <a:t>使用以下的数据结构来定义：</a:t>
            </a:r>
          </a:p>
        </p:txBody>
      </p:sp>
      <p:pic>
        <p:nvPicPr>
          <p:cNvPr id="2" name="图片 1"/>
          <p:cNvPicPr>
            <a:picLocks noChangeAspect="1"/>
          </p:cNvPicPr>
          <p:nvPr/>
        </p:nvPicPr>
        <p:blipFill>
          <a:blip r:embed="rId3"/>
          <a:stretch>
            <a:fillRect/>
          </a:stretch>
        </p:blipFill>
        <p:spPr>
          <a:xfrm>
            <a:off x="644841" y="3049911"/>
            <a:ext cx="6578919" cy="3054907"/>
          </a:xfrm>
          <a:prstGeom prst="rect">
            <a:avLst/>
          </a:prstGeom>
        </p:spPr>
      </p:pic>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203474"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3430542"/>
          </a:xfrm>
        </p:spPr>
        <p:txBody>
          <a:bodyPr/>
          <a:lstStyle/>
          <a:p>
            <a:r>
              <a:rPr lang="en-US" altLang="zh-CN" sz="2000" dirty="0" err="1">
                <a:latin typeface="宋体" panose="02010600030101010101" pitchFamily="2" charset="-122"/>
                <a:ea typeface="宋体" panose="02010600030101010101" pitchFamily="2" charset="-122"/>
              </a:rPr>
              <a:t>p_offset</a:t>
            </a:r>
            <a:r>
              <a:rPr lang="zh-CN" altLang="en-US" sz="2000" dirty="0">
                <a:latin typeface="宋体" panose="02010600030101010101" pitchFamily="2" charset="-122"/>
                <a:ea typeface="宋体" panose="02010600030101010101" pitchFamily="2" charset="-122"/>
              </a:rPr>
              <a:t>表示该</a:t>
            </a:r>
            <a:r>
              <a:rPr lang="en-US" altLang="zh-CN" sz="2000" dirty="0">
                <a:latin typeface="宋体" panose="02010600030101010101" pitchFamily="2" charset="-122"/>
                <a:ea typeface="宋体" panose="02010600030101010101" pitchFamily="2" charset="-122"/>
              </a:rPr>
              <a:t>segment</a:t>
            </a:r>
            <a:r>
              <a:rPr lang="zh-CN" altLang="en-US" sz="2000" dirty="0">
                <a:latin typeface="宋体" panose="02010600030101010101" pitchFamily="2" charset="-122"/>
                <a:ea typeface="宋体" panose="02010600030101010101" pitchFamily="2" charset="-122"/>
              </a:rPr>
              <a:t>相对</a:t>
            </a:r>
            <a:r>
              <a:rPr lang="en-US" altLang="zh-CN" sz="2000" b="1" dirty="0">
                <a:latin typeface="宋体" panose="02010600030101010101" pitchFamily="2" charset="-122"/>
                <a:ea typeface="宋体" panose="02010600030101010101" pitchFamily="2" charset="-122"/>
              </a:rPr>
              <a:t>ELF</a:t>
            </a:r>
            <a:r>
              <a:rPr lang="zh-CN" altLang="en-US" sz="2000" b="1" dirty="0">
                <a:latin typeface="宋体" panose="02010600030101010101" pitchFamily="2" charset="-122"/>
                <a:ea typeface="宋体" panose="02010600030101010101" pitchFamily="2" charset="-122"/>
              </a:rPr>
              <a:t>文件开头的偏移量</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en-US" altLang="zh-CN" sz="2000" dirty="0" err="1">
                <a:latin typeface="宋体" panose="02010600030101010101" pitchFamily="2" charset="-122"/>
                <a:ea typeface="宋体" panose="02010600030101010101" pitchFamily="2" charset="-122"/>
              </a:rPr>
              <a:t>p_filesz</a:t>
            </a:r>
            <a:r>
              <a:rPr lang="zh-CN" altLang="en-US" sz="2000" dirty="0">
                <a:latin typeface="宋体" panose="02010600030101010101" pitchFamily="2" charset="-122"/>
                <a:ea typeface="宋体" panose="02010600030101010101" pitchFamily="2" charset="-122"/>
              </a:rPr>
              <a:t>表示该</a:t>
            </a:r>
            <a:r>
              <a:rPr lang="en-US" altLang="zh-CN" sz="2000" dirty="0">
                <a:latin typeface="宋体" panose="02010600030101010101" pitchFamily="2" charset="-122"/>
                <a:ea typeface="宋体" panose="02010600030101010101" pitchFamily="2" charset="-122"/>
              </a:rPr>
              <a:t>segment</a:t>
            </a:r>
            <a:r>
              <a:rPr lang="zh-CN" altLang="en-US" sz="2000" dirty="0">
                <a:latin typeface="宋体" panose="02010600030101010101" pitchFamily="2" charset="-122"/>
                <a:ea typeface="宋体" panose="02010600030101010101" pitchFamily="2" charset="-122"/>
              </a:rPr>
              <a:t>在</a:t>
            </a:r>
            <a:r>
              <a:rPr lang="en-US" altLang="zh-CN" sz="2000" b="1" dirty="0">
                <a:latin typeface="宋体" panose="02010600030101010101" pitchFamily="2" charset="-122"/>
                <a:ea typeface="宋体" panose="02010600030101010101" pitchFamily="2" charset="-122"/>
              </a:rPr>
              <a:t>ELF</a:t>
            </a:r>
            <a:r>
              <a:rPr lang="zh-CN" altLang="en-US" sz="2000" b="1" dirty="0">
                <a:latin typeface="宋体" panose="02010600030101010101" pitchFamily="2" charset="-122"/>
                <a:ea typeface="宋体" panose="02010600030101010101" pitchFamily="2" charset="-122"/>
              </a:rPr>
              <a:t>文件中的大小</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en-US" altLang="zh-CN" sz="2000" dirty="0" err="1">
                <a:latin typeface="宋体" panose="02010600030101010101" pitchFamily="2" charset="-122"/>
                <a:ea typeface="宋体" panose="02010600030101010101" pitchFamily="2" charset="-122"/>
              </a:rPr>
              <a:t>p_memsz</a:t>
            </a:r>
            <a:r>
              <a:rPr lang="zh-CN" altLang="en-US" sz="2000" dirty="0">
                <a:latin typeface="宋体" panose="02010600030101010101" pitchFamily="2" charset="-122"/>
                <a:ea typeface="宋体" panose="02010600030101010101" pitchFamily="2" charset="-122"/>
              </a:rPr>
              <a:t>表示该</a:t>
            </a:r>
            <a:r>
              <a:rPr lang="en-US" altLang="zh-CN" sz="2000" b="1" dirty="0">
                <a:latin typeface="宋体" panose="02010600030101010101" pitchFamily="2" charset="-122"/>
                <a:ea typeface="宋体" panose="02010600030101010101" pitchFamily="2" charset="-122"/>
              </a:rPr>
              <a:t>segment</a:t>
            </a:r>
            <a:r>
              <a:rPr lang="zh-CN" altLang="en-US" sz="2000" b="1" dirty="0">
                <a:latin typeface="宋体" panose="02010600030101010101" pitchFamily="2" charset="-122"/>
                <a:ea typeface="宋体" panose="02010600030101010101" pitchFamily="2" charset="-122"/>
              </a:rPr>
              <a:t>加载到内存后所占用的大小</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en-US" altLang="zh-CN" sz="2000" dirty="0" err="1">
                <a:latin typeface="宋体" panose="02010600030101010101" pitchFamily="2" charset="-122"/>
                <a:ea typeface="宋体" panose="02010600030101010101" pitchFamily="2" charset="-122"/>
              </a:rPr>
              <a:t>p_filesz</a:t>
            </a:r>
            <a:r>
              <a:rPr lang="zh-CN" altLang="en-US" sz="2000" dirty="0">
                <a:latin typeface="宋体" panose="02010600030101010101" pitchFamily="2" charset="-122"/>
                <a:ea typeface="宋体" panose="02010600030101010101" pitchFamily="2" charset="-122"/>
              </a:rPr>
              <a:t>和</a:t>
            </a:r>
            <a:r>
              <a:rPr lang="en-US" altLang="zh-CN" sz="2000" dirty="0" err="1">
                <a:latin typeface="宋体" panose="02010600030101010101" pitchFamily="2" charset="-122"/>
                <a:ea typeface="宋体" panose="02010600030101010101" pitchFamily="2" charset="-122"/>
              </a:rPr>
              <a:t>p_memsz</a:t>
            </a:r>
            <a:r>
              <a:rPr lang="zh-CN" altLang="en-US" sz="2000" dirty="0">
                <a:latin typeface="宋体" panose="02010600030101010101" pitchFamily="2" charset="-122"/>
                <a:ea typeface="宋体" panose="02010600030101010101" pitchFamily="2" charset="-122"/>
              </a:rPr>
              <a:t>的大小只有在少数情况下不相同，如包含</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bss</a:t>
            </a:r>
            <a:r>
              <a:rPr lang="en-US" altLang="zh-CN" sz="2000" dirty="0">
                <a:latin typeface="宋体" panose="02010600030101010101" pitchFamily="2" charset="-122"/>
                <a:ea typeface="宋体" panose="02010600030101010101" pitchFamily="2" charset="-122"/>
              </a:rPr>
              <a:t> section</a:t>
            </a:r>
            <a:r>
              <a:rPr lang="zh-CN" altLang="en-US" sz="2000" dirty="0">
                <a:latin typeface="宋体" panose="02010600030101010101" pitchFamily="2" charset="-122"/>
                <a:ea typeface="宋体" panose="02010600030101010101" pitchFamily="2" charset="-122"/>
              </a:rPr>
              <a:t>的</a:t>
            </a:r>
            <a:r>
              <a:rPr lang="en-US" altLang="zh-CN" sz="2000" dirty="0">
                <a:latin typeface="宋体" panose="02010600030101010101" pitchFamily="2" charset="-122"/>
                <a:ea typeface="宋体" panose="02010600030101010101" pitchFamily="2" charset="-122"/>
              </a:rPr>
              <a:t>segment</a:t>
            </a:r>
            <a:r>
              <a:rPr lang="zh-CN" altLang="en-US" sz="2000" dirty="0">
                <a:latin typeface="宋体" panose="02010600030101010101" pitchFamily="2" charset="-122"/>
                <a:ea typeface="宋体" panose="02010600030101010101" pitchFamily="2" charset="-122"/>
              </a:rPr>
              <a:t>，因为</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bss</a:t>
            </a:r>
            <a:r>
              <a:rPr lang="en-US" altLang="zh-CN" sz="2000" dirty="0">
                <a:latin typeface="宋体" panose="02010600030101010101" pitchFamily="2" charset="-122"/>
                <a:ea typeface="宋体" panose="02010600030101010101" pitchFamily="2" charset="-122"/>
              </a:rPr>
              <a:t> section</a:t>
            </a:r>
            <a:r>
              <a:rPr lang="zh-CN" altLang="en-US" sz="2000" dirty="0">
                <a:latin typeface="宋体" panose="02010600030101010101" pitchFamily="2" charset="-122"/>
                <a:ea typeface="宋体" panose="02010600030101010101" pitchFamily="2" charset="-122"/>
              </a:rPr>
              <a:t>在</a:t>
            </a:r>
            <a:r>
              <a:rPr lang="en-US" altLang="zh-CN" sz="2000" dirty="0">
                <a:latin typeface="宋体" panose="02010600030101010101" pitchFamily="2" charset="-122"/>
                <a:ea typeface="宋体" panose="02010600030101010101" pitchFamily="2" charset="-122"/>
              </a:rPr>
              <a:t>ELF</a:t>
            </a:r>
            <a:r>
              <a:rPr lang="zh-CN" altLang="en-US" sz="2000" dirty="0">
                <a:latin typeface="宋体" panose="02010600030101010101" pitchFamily="2" charset="-122"/>
                <a:ea typeface="宋体" panose="02010600030101010101" pitchFamily="2" charset="-122"/>
              </a:rPr>
              <a:t>文件中不占用空间，但在内存中需要占用相应字节大小的空间。</a:t>
            </a:r>
            <a:endParaRPr lang="en-US" altLang="zh-CN" sz="2000"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通过</a:t>
            </a:r>
            <a:r>
              <a:rPr lang="en-US" altLang="zh-CN" sz="2000" dirty="0" err="1">
                <a:latin typeface="宋体" panose="02010600030101010101" pitchFamily="2" charset="-122"/>
                <a:ea typeface="宋体" panose="02010600030101010101" pitchFamily="2" charset="-122"/>
              </a:rPr>
              <a:t>p_offset</a:t>
            </a:r>
            <a:r>
              <a:rPr lang="zh-CN" altLang="en-US" sz="2000" dirty="0">
                <a:latin typeface="宋体" panose="02010600030101010101" pitchFamily="2" charset="-122"/>
                <a:ea typeface="宋体" panose="02010600030101010101" pitchFamily="2" charset="-122"/>
              </a:rPr>
              <a:t>和</a:t>
            </a:r>
            <a:r>
              <a:rPr lang="en-US" altLang="zh-CN" sz="2000" dirty="0" err="1">
                <a:latin typeface="宋体" panose="02010600030101010101" pitchFamily="2" charset="-122"/>
                <a:ea typeface="宋体" panose="02010600030101010101" pitchFamily="2" charset="-122"/>
              </a:rPr>
              <a:t>p_filesz</a:t>
            </a:r>
            <a:r>
              <a:rPr lang="zh-CN" altLang="en-US" sz="2000" dirty="0">
                <a:latin typeface="宋体" panose="02010600030101010101" pitchFamily="2" charset="-122"/>
                <a:ea typeface="宋体" panose="02010600030101010101" pitchFamily="2" charset="-122"/>
              </a:rPr>
              <a:t>两个成员就可以获得相应</a:t>
            </a:r>
            <a:r>
              <a:rPr lang="en-US" altLang="zh-CN" sz="2000" dirty="0">
                <a:latin typeface="宋体" panose="02010600030101010101" pitchFamily="2" charset="-122"/>
                <a:ea typeface="宋体" panose="02010600030101010101" pitchFamily="2" charset="-122"/>
              </a:rPr>
              <a:t>segment</a:t>
            </a:r>
            <a:r>
              <a:rPr lang="zh-CN" altLang="en-US" sz="2000" dirty="0">
                <a:latin typeface="宋体" panose="02010600030101010101" pitchFamily="2" charset="-122"/>
                <a:ea typeface="宋体" panose="02010600030101010101" pitchFamily="2" charset="-122"/>
              </a:rPr>
              <a:t>中的所有内容，所以这里就不再需要</a:t>
            </a:r>
            <a:r>
              <a:rPr lang="en-US" altLang="zh-CN" sz="2000" dirty="0">
                <a:latin typeface="宋体" panose="02010600030101010101" pitchFamily="2" charset="-122"/>
                <a:ea typeface="宋体" panose="02010600030101010101" pitchFamily="2" charset="-122"/>
              </a:rPr>
              <a:t>section header</a:t>
            </a:r>
            <a:r>
              <a:rPr lang="zh-CN" altLang="en-US" sz="2000" dirty="0">
                <a:latin typeface="宋体" panose="02010600030101010101" pitchFamily="2" charset="-122"/>
                <a:ea typeface="宋体" panose="02010600030101010101" pitchFamily="2" charset="-122"/>
              </a:rPr>
              <a:t>的支持，但需要</a:t>
            </a:r>
            <a:r>
              <a:rPr lang="en-US" altLang="zh-CN" sz="2000" dirty="0">
                <a:latin typeface="宋体" panose="02010600030101010101" pitchFamily="2" charset="-122"/>
                <a:ea typeface="宋体" panose="02010600030101010101" pitchFamily="2" charset="-122"/>
              </a:rPr>
              <a:t>ELF</a:t>
            </a:r>
            <a:r>
              <a:rPr lang="zh-CN" altLang="en-US" sz="2000" dirty="0">
                <a:latin typeface="宋体" panose="02010600030101010101" pitchFamily="2" charset="-122"/>
                <a:ea typeface="宋体" panose="02010600030101010101" pitchFamily="2" charset="-122"/>
              </a:rPr>
              <a:t>文件头中的信息来确定</a:t>
            </a:r>
            <a:r>
              <a:rPr lang="en-US" altLang="zh-CN" sz="2000" dirty="0">
                <a:latin typeface="宋体" panose="02010600030101010101" pitchFamily="2" charset="-122"/>
                <a:ea typeface="宋体" panose="02010600030101010101" pitchFamily="2" charset="-122"/>
              </a:rPr>
              <a:t>program header</a:t>
            </a:r>
            <a:r>
              <a:rPr lang="zh-CN" altLang="en-US" sz="2000" dirty="0">
                <a:latin typeface="宋体" panose="02010600030101010101" pitchFamily="2" charset="-122"/>
                <a:ea typeface="宋体" panose="02010600030101010101" pitchFamily="2" charset="-122"/>
              </a:rPr>
              <a:t>表（每个</a:t>
            </a:r>
            <a:r>
              <a:rPr lang="en-US" altLang="zh-CN" sz="2000" dirty="0">
                <a:latin typeface="宋体" panose="02010600030101010101" pitchFamily="2" charset="-122"/>
                <a:ea typeface="宋体" panose="02010600030101010101" pitchFamily="2" charset="-122"/>
              </a:rPr>
              <a:t>program header</a:t>
            </a:r>
            <a:r>
              <a:rPr lang="zh-CN" altLang="en-US" sz="2000" dirty="0">
                <a:latin typeface="宋体" panose="02010600030101010101" pitchFamily="2" charset="-122"/>
                <a:ea typeface="宋体" panose="02010600030101010101" pitchFamily="2" charset="-122"/>
              </a:rPr>
              <a:t>的大小相同）的开头位置，因此</a:t>
            </a:r>
            <a:r>
              <a:rPr lang="en-US" altLang="zh-CN" sz="2000" dirty="0">
                <a:latin typeface="宋体" panose="02010600030101010101" pitchFamily="2" charset="-122"/>
                <a:ea typeface="宋体" panose="02010600030101010101" pitchFamily="2" charset="-122"/>
              </a:rPr>
              <a:t>ELF</a:t>
            </a:r>
            <a:r>
              <a:rPr lang="zh-CN" altLang="en-US" sz="2000" dirty="0">
                <a:latin typeface="宋体" panose="02010600030101010101" pitchFamily="2" charset="-122"/>
                <a:ea typeface="宋体" panose="02010600030101010101" pitchFamily="2" charset="-122"/>
              </a:rPr>
              <a:t>文件头（它包含在第一个</a:t>
            </a:r>
            <a:r>
              <a:rPr lang="en-US" altLang="zh-CN" sz="2000" dirty="0">
                <a:latin typeface="宋体" panose="02010600030101010101" pitchFamily="2" charset="-122"/>
                <a:ea typeface="宋体" panose="02010600030101010101" pitchFamily="2" charset="-122"/>
              </a:rPr>
              <a:t>LOAD segment</a:t>
            </a:r>
            <a:r>
              <a:rPr lang="zh-CN" altLang="en-US" sz="2000" dirty="0">
                <a:latin typeface="宋体" panose="02010600030101010101" pitchFamily="2" charset="-122"/>
                <a:ea typeface="宋体" panose="02010600030101010101" pitchFamily="2" charset="-122"/>
              </a:rPr>
              <a:t>中）也要加载到内存中。</a:t>
            </a:r>
            <a:endParaRPr lang="zh-CN" altLang="en-US" sz="20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042567" y="4513995"/>
            <a:ext cx="4776245" cy="2217839"/>
          </a:xfrm>
          <a:prstGeom prst="rect">
            <a:avLst/>
          </a:prstGeom>
        </p:spPr>
      </p:pic>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151223"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4"/>
            <a:ext cx="8841377" cy="4723765"/>
          </a:xfrm>
        </p:spPr>
        <p:txBody>
          <a:bodyPr/>
          <a:lstStyle/>
          <a:p>
            <a:r>
              <a:rPr lang="en-US" altLang="zh-CN" sz="2000" b="1" dirty="0">
                <a:solidFill>
                  <a:srgbClr val="0070C0"/>
                </a:solidFill>
                <a:latin typeface="宋体" panose="02010600030101010101" pitchFamily="2" charset="-122"/>
                <a:ea typeface="宋体" panose="02010600030101010101" pitchFamily="2" charset="-122"/>
              </a:rPr>
              <a:t>3</a:t>
            </a:r>
            <a:r>
              <a:rPr lang="zh-CN" altLang="en-US" sz="2000" b="1" dirty="0">
                <a:solidFill>
                  <a:srgbClr val="0070C0"/>
                </a:solidFill>
                <a:latin typeface="宋体" panose="02010600030101010101" pitchFamily="2" charset="-122"/>
                <a:ea typeface="宋体" panose="02010600030101010101" pitchFamily="2" charset="-122"/>
              </a:rPr>
              <a:t>、</a:t>
            </a:r>
            <a:r>
              <a:rPr lang="en-US" altLang="zh-CN" sz="2000" b="1" dirty="0" err="1">
                <a:solidFill>
                  <a:srgbClr val="0070C0"/>
                </a:solidFill>
                <a:latin typeface="宋体" panose="02010600030101010101" pitchFamily="2" charset="-122"/>
                <a:ea typeface="宋体" panose="02010600030101010101" pitchFamily="2" charset="-122"/>
              </a:rPr>
              <a:t>p_vaddr</a:t>
            </a:r>
            <a:r>
              <a:rPr lang="zh-CN" altLang="en-US" sz="2000" b="1" dirty="0">
                <a:solidFill>
                  <a:srgbClr val="0070C0"/>
                </a:solidFill>
                <a:latin typeface="宋体" panose="02010600030101010101" pitchFamily="2" charset="-122"/>
                <a:ea typeface="宋体" panose="02010600030101010101" pitchFamily="2" charset="-122"/>
              </a:rPr>
              <a:t>表示</a:t>
            </a:r>
            <a:r>
              <a:rPr lang="en-US" altLang="zh-CN" sz="2000" b="1" dirty="0">
                <a:solidFill>
                  <a:srgbClr val="0070C0"/>
                </a:solidFill>
                <a:latin typeface="宋体" panose="02010600030101010101" pitchFamily="2" charset="-122"/>
                <a:ea typeface="宋体" panose="02010600030101010101" pitchFamily="2" charset="-122"/>
              </a:rPr>
              <a:t>segment</a:t>
            </a:r>
            <a:r>
              <a:rPr lang="zh-CN" altLang="en-US" sz="2000" b="1" dirty="0">
                <a:solidFill>
                  <a:srgbClr val="0070C0"/>
                </a:solidFill>
                <a:latin typeface="宋体" panose="02010600030101010101" pitchFamily="2" charset="-122"/>
                <a:ea typeface="宋体" panose="02010600030101010101" pitchFamily="2" charset="-122"/>
              </a:rPr>
              <a:t>的虚拟地址，</a:t>
            </a:r>
            <a:r>
              <a:rPr lang="en-US" altLang="zh-CN" sz="2000" b="1" dirty="0" err="1">
                <a:solidFill>
                  <a:srgbClr val="0070C0"/>
                </a:solidFill>
                <a:latin typeface="宋体" panose="02010600030101010101" pitchFamily="2" charset="-122"/>
                <a:ea typeface="宋体" panose="02010600030101010101" pitchFamily="2" charset="-122"/>
              </a:rPr>
              <a:t>p_paddr</a:t>
            </a:r>
            <a:r>
              <a:rPr lang="zh-CN" altLang="en-US" sz="2000" b="1" dirty="0">
                <a:solidFill>
                  <a:srgbClr val="0070C0"/>
                </a:solidFill>
                <a:latin typeface="宋体" panose="02010600030101010101" pitchFamily="2" charset="-122"/>
                <a:ea typeface="宋体" panose="02010600030101010101" pitchFamily="2" charset="-122"/>
              </a:rPr>
              <a:t>表示它的物理地址。在现代常见的体系架构中，很少直接使用物理地址，所以这里</a:t>
            </a:r>
            <a:r>
              <a:rPr lang="en-US" altLang="zh-CN" sz="2000" b="1" dirty="0" err="1">
                <a:solidFill>
                  <a:srgbClr val="0070C0"/>
                </a:solidFill>
                <a:latin typeface="宋体" panose="02010600030101010101" pitchFamily="2" charset="-122"/>
                <a:ea typeface="宋体" panose="02010600030101010101" pitchFamily="2" charset="-122"/>
              </a:rPr>
              <a:t>p_paddr</a:t>
            </a:r>
            <a:r>
              <a:rPr lang="zh-CN" altLang="en-US" sz="2000" b="1" dirty="0">
                <a:solidFill>
                  <a:srgbClr val="0070C0"/>
                </a:solidFill>
                <a:latin typeface="宋体" panose="02010600030101010101" pitchFamily="2" charset="-122"/>
                <a:ea typeface="宋体" panose="02010600030101010101" pitchFamily="2" charset="-122"/>
              </a:rPr>
              <a:t>的值与</a:t>
            </a:r>
            <a:r>
              <a:rPr lang="en-US" altLang="zh-CN" sz="2000" b="1" dirty="0" err="1">
                <a:solidFill>
                  <a:srgbClr val="0070C0"/>
                </a:solidFill>
                <a:latin typeface="宋体" panose="02010600030101010101" pitchFamily="2" charset="-122"/>
                <a:ea typeface="宋体" panose="02010600030101010101" pitchFamily="2" charset="-122"/>
              </a:rPr>
              <a:t>p_vaddr</a:t>
            </a:r>
            <a:r>
              <a:rPr lang="zh-CN" altLang="en-US" sz="2000" b="1" dirty="0">
                <a:solidFill>
                  <a:srgbClr val="0070C0"/>
                </a:solidFill>
                <a:latin typeface="宋体" panose="02010600030101010101" pitchFamily="2" charset="-122"/>
                <a:ea typeface="宋体" panose="02010600030101010101" pitchFamily="2" charset="-122"/>
              </a:rPr>
              <a:t>相同。嵌入式系统的编译器里依旧使用物理地址。</a:t>
            </a:r>
            <a:endParaRPr lang="en-US" altLang="zh-CN" sz="2000" b="1" dirty="0">
              <a:solidFill>
                <a:srgbClr val="0070C0"/>
              </a:solidFill>
              <a:latin typeface="宋体" panose="02010600030101010101" pitchFamily="2" charset="-122"/>
              <a:ea typeface="宋体" panose="02010600030101010101" pitchFamily="2" charset="-122"/>
            </a:endParaRPr>
          </a:p>
          <a:p>
            <a:r>
              <a:rPr lang="en-US" altLang="zh-CN" sz="2000" dirty="0">
                <a:solidFill>
                  <a:srgbClr val="0070C0"/>
                </a:solidFill>
                <a:latin typeface="宋体" panose="02010600030101010101" pitchFamily="2" charset="-122"/>
                <a:ea typeface="宋体" panose="02010600030101010101" pitchFamily="2" charset="-122"/>
              </a:rPr>
              <a:t>4</a:t>
            </a:r>
            <a:r>
              <a:rPr lang="zh-CN" altLang="en-US" sz="2000" dirty="0">
                <a:solidFill>
                  <a:srgbClr val="0070C0"/>
                </a:solidFill>
                <a:latin typeface="宋体" panose="02010600030101010101" pitchFamily="2" charset="-122"/>
                <a:ea typeface="宋体" panose="02010600030101010101" pitchFamily="2" charset="-122"/>
              </a:rPr>
              <a:t>、</a:t>
            </a:r>
            <a:r>
              <a:rPr lang="en-US" altLang="zh-CN" sz="2000" dirty="0" err="1">
                <a:solidFill>
                  <a:srgbClr val="0070C0"/>
                </a:solidFill>
                <a:latin typeface="宋体" panose="02010600030101010101" pitchFamily="2" charset="-122"/>
                <a:ea typeface="宋体" panose="02010600030101010101" pitchFamily="2" charset="-122"/>
              </a:rPr>
              <a:t>p_align</a:t>
            </a:r>
            <a:r>
              <a:rPr lang="zh-CN" altLang="en-US" sz="2000" dirty="0">
                <a:solidFill>
                  <a:srgbClr val="0070C0"/>
                </a:solidFill>
                <a:latin typeface="宋体" panose="02010600030101010101" pitchFamily="2" charset="-122"/>
                <a:ea typeface="宋体" panose="02010600030101010101" pitchFamily="2" charset="-122"/>
              </a:rPr>
              <a:t>表示</a:t>
            </a:r>
            <a:r>
              <a:rPr lang="en-US" altLang="zh-CN" sz="2000" dirty="0">
                <a:solidFill>
                  <a:srgbClr val="0070C0"/>
                </a:solidFill>
                <a:latin typeface="宋体" panose="02010600030101010101" pitchFamily="2" charset="-122"/>
                <a:ea typeface="宋体" panose="02010600030101010101" pitchFamily="2" charset="-122"/>
              </a:rPr>
              <a:t>segment</a:t>
            </a:r>
            <a:r>
              <a:rPr lang="zh-CN" altLang="en-US" sz="2000" dirty="0">
                <a:solidFill>
                  <a:srgbClr val="0070C0"/>
                </a:solidFill>
                <a:latin typeface="宋体" panose="02010600030101010101" pitchFamily="2" charset="-122"/>
                <a:ea typeface="宋体" panose="02010600030101010101" pitchFamily="2" charset="-122"/>
              </a:rPr>
              <a:t>的对齐方式（也就是</a:t>
            </a:r>
            <a:r>
              <a:rPr lang="en-US" altLang="zh-CN" sz="2000" dirty="0" err="1">
                <a:solidFill>
                  <a:srgbClr val="0070C0"/>
                </a:solidFill>
                <a:latin typeface="宋体" panose="02010600030101010101" pitchFamily="2" charset="-122"/>
                <a:ea typeface="宋体" panose="02010600030101010101" pitchFamily="2" charset="-122"/>
              </a:rPr>
              <a:t>p_vaddr</a:t>
            </a:r>
            <a:r>
              <a:rPr lang="zh-CN" altLang="en-US" sz="2000" dirty="0">
                <a:solidFill>
                  <a:srgbClr val="0070C0"/>
                </a:solidFill>
                <a:latin typeface="宋体" panose="02010600030101010101" pitchFamily="2" charset="-122"/>
                <a:ea typeface="宋体" panose="02010600030101010101" pitchFamily="2" charset="-122"/>
              </a:rPr>
              <a:t>和</a:t>
            </a:r>
            <a:r>
              <a:rPr lang="en-US" altLang="zh-CN" sz="2000" dirty="0" err="1">
                <a:solidFill>
                  <a:srgbClr val="0070C0"/>
                </a:solidFill>
                <a:latin typeface="宋体" panose="02010600030101010101" pitchFamily="2" charset="-122"/>
                <a:ea typeface="宋体" panose="02010600030101010101" pitchFamily="2" charset="-122"/>
              </a:rPr>
              <a:t>p_offset</a:t>
            </a:r>
            <a:r>
              <a:rPr lang="zh-CN" altLang="en-US" sz="2000" dirty="0">
                <a:solidFill>
                  <a:srgbClr val="0070C0"/>
                </a:solidFill>
                <a:latin typeface="宋体" panose="02010600030101010101" pitchFamily="2" charset="-122"/>
                <a:ea typeface="宋体" panose="02010600030101010101" pitchFamily="2" charset="-122"/>
              </a:rPr>
              <a:t>对</a:t>
            </a:r>
            <a:r>
              <a:rPr lang="en-US" altLang="zh-CN" sz="2000" dirty="0" err="1">
                <a:solidFill>
                  <a:srgbClr val="0070C0"/>
                </a:solidFill>
                <a:latin typeface="宋体" panose="02010600030101010101" pitchFamily="2" charset="-122"/>
                <a:ea typeface="宋体" panose="02010600030101010101" pitchFamily="2" charset="-122"/>
              </a:rPr>
              <a:t>p_align</a:t>
            </a:r>
            <a:r>
              <a:rPr lang="zh-CN" altLang="en-US" sz="2000" dirty="0">
                <a:solidFill>
                  <a:srgbClr val="0070C0"/>
                </a:solidFill>
                <a:latin typeface="宋体" panose="02010600030101010101" pitchFamily="2" charset="-122"/>
                <a:ea typeface="宋体" panose="02010600030101010101" pitchFamily="2" charset="-122"/>
              </a:rPr>
              <a:t>取模的余数为</a:t>
            </a:r>
            <a:r>
              <a:rPr lang="en-US" altLang="zh-CN" sz="2000" dirty="0">
                <a:solidFill>
                  <a:srgbClr val="0070C0"/>
                </a:solidFill>
                <a:latin typeface="宋体" panose="02010600030101010101" pitchFamily="2" charset="-122"/>
                <a:ea typeface="宋体" panose="02010600030101010101" pitchFamily="2" charset="-122"/>
              </a:rPr>
              <a:t>0</a:t>
            </a:r>
            <a:r>
              <a:rPr lang="zh-CN" altLang="en-US" sz="2000" dirty="0">
                <a:solidFill>
                  <a:srgbClr val="0070C0"/>
                </a:solidFill>
                <a:latin typeface="宋体" panose="02010600030101010101" pitchFamily="2" charset="-122"/>
                <a:ea typeface="宋体" panose="02010600030101010101" pitchFamily="2" charset="-122"/>
              </a:rPr>
              <a:t>）。它的可能值为</a:t>
            </a:r>
            <a:r>
              <a:rPr lang="en-US" altLang="zh-CN" sz="2000" dirty="0">
                <a:solidFill>
                  <a:srgbClr val="0070C0"/>
                </a:solidFill>
                <a:latin typeface="宋体" panose="02010600030101010101" pitchFamily="2" charset="-122"/>
                <a:ea typeface="宋体" panose="02010600030101010101" pitchFamily="2" charset="-122"/>
              </a:rPr>
              <a:t>2</a:t>
            </a:r>
            <a:r>
              <a:rPr lang="zh-CN" altLang="en-US" sz="2000" dirty="0">
                <a:solidFill>
                  <a:srgbClr val="0070C0"/>
                </a:solidFill>
                <a:latin typeface="宋体" panose="02010600030101010101" pitchFamily="2" charset="-122"/>
                <a:ea typeface="宋体" panose="02010600030101010101" pitchFamily="2" charset="-122"/>
              </a:rPr>
              <a:t>的倍数，</a:t>
            </a:r>
            <a:r>
              <a:rPr lang="en-US" altLang="zh-CN" sz="2000" dirty="0">
                <a:solidFill>
                  <a:srgbClr val="0070C0"/>
                </a:solidFill>
                <a:latin typeface="宋体" panose="02010600030101010101" pitchFamily="2" charset="-122"/>
                <a:ea typeface="宋体" panose="02010600030101010101" pitchFamily="2" charset="-122"/>
              </a:rPr>
              <a:t>0</a:t>
            </a:r>
            <a:r>
              <a:rPr lang="zh-CN" altLang="en-US" sz="2000" dirty="0">
                <a:solidFill>
                  <a:srgbClr val="0070C0"/>
                </a:solidFill>
                <a:latin typeface="宋体" panose="02010600030101010101" pitchFamily="2" charset="-122"/>
                <a:ea typeface="宋体" panose="02010600030101010101" pitchFamily="2" charset="-122"/>
              </a:rPr>
              <a:t>和</a:t>
            </a:r>
            <a:r>
              <a:rPr lang="en-US" altLang="zh-CN" sz="2000" dirty="0">
                <a:solidFill>
                  <a:srgbClr val="0070C0"/>
                </a:solidFill>
                <a:latin typeface="宋体" panose="02010600030101010101" pitchFamily="2" charset="-122"/>
                <a:ea typeface="宋体" panose="02010600030101010101" pitchFamily="2" charset="-122"/>
              </a:rPr>
              <a:t>1</a:t>
            </a:r>
            <a:r>
              <a:rPr lang="zh-CN" altLang="en-US" sz="2000" dirty="0">
                <a:solidFill>
                  <a:srgbClr val="0070C0"/>
                </a:solidFill>
                <a:latin typeface="宋体" panose="02010600030101010101" pitchFamily="2" charset="-122"/>
                <a:ea typeface="宋体" panose="02010600030101010101" pitchFamily="2" charset="-122"/>
              </a:rPr>
              <a:t>表示不采用对齐方式。</a:t>
            </a:r>
            <a:r>
              <a:rPr lang="en-US" altLang="zh-CN" sz="2000" dirty="0" err="1">
                <a:solidFill>
                  <a:srgbClr val="0070C0"/>
                </a:solidFill>
                <a:latin typeface="宋体" panose="02010600030101010101" pitchFamily="2" charset="-122"/>
                <a:ea typeface="宋体" panose="02010600030101010101" pitchFamily="2" charset="-122"/>
              </a:rPr>
              <a:t>p_align</a:t>
            </a:r>
            <a:r>
              <a:rPr lang="zh-CN" altLang="en-US" sz="2000" dirty="0">
                <a:solidFill>
                  <a:srgbClr val="0070C0"/>
                </a:solidFill>
                <a:latin typeface="宋体" panose="02010600030101010101" pitchFamily="2" charset="-122"/>
                <a:ea typeface="宋体" panose="02010600030101010101" pitchFamily="2" charset="-122"/>
              </a:rPr>
              <a:t>的对齐方式不仅针对虚拟地址（</a:t>
            </a:r>
            <a:r>
              <a:rPr lang="en-US" altLang="zh-CN" sz="2000" dirty="0" err="1">
                <a:solidFill>
                  <a:srgbClr val="0070C0"/>
                </a:solidFill>
                <a:latin typeface="宋体" panose="02010600030101010101" pitchFamily="2" charset="-122"/>
                <a:ea typeface="宋体" panose="02010600030101010101" pitchFamily="2" charset="-122"/>
              </a:rPr>
              <a:t>p_vaddr</a:t>
            </a:r>
            <a:r>
              <a:rPr lang="zh-CN" altLang="en-US" sz="2000" dirty="0">
                <a:solidFill>
                  <a:srgbClr val="0070C0"/>
                </a:solidFill>
                <a:latin typeface="宋体" panose="02010600030101010101" pitchFamily="2" charset="-122"/>
                <a:ea typeface="宋体" panose="02010600030101010101" pitchFamily="2" charset="-122"/>
              </a:rPr>
              <a:t>），在</a:t>
            </a:r>
            <a:r>
              <a:rPr lang="en-US" altLang="zh-CN" sz="2000" dirty="0">
                <a:solidFill>
                  <a:srgbClr val="0070C0"/>
                </a:solidFill>
                <a:latin typeface="宋体" panose="02010600030101010101" pitchFamily="2" charset="-122"/>
                <a:ea typeface="宋体" panose="02010600030101010101" pitchFamily="2" charset="-122"/>
              </a:rPr>
              <a:t>ELF</a:t>
            </a:r>
            <a:r>
              <a:rPr lang="zh-CN" altLang="en-US" sz="2000" dirty="0">
                <a:solidFill>
                  <a:srgbClr val="0070C0"/>
                </a:solidFill>
                <a:latin typeface="宋体" panose="02010600030101010101" pitchFamily="2" charset="-122"/>
                <a:ea typeface="宋体" panose="02010600030101010101" pitchFamily="2" charset="-122"/>
              </a:rPr>
              <a:t>文件中的偏移量（</a:t>
            </a:r>
            <a:r>
              <a:rPr lang="en-US" altLang="zh-CN" sz="2000" dirty="0" err="1">
                <a:solidFill>
                  <a:srgbClr val="0070C0"/>
                </a:solidFill>
                <a:latin typeface="宋体" panose="02010600030101010101" pitchFamily="2" charset="-122"/>
                <a:ea typeface="宋体" panose="02010600030101010101" pitchFamily="2" charset="-122"/>
              </a:rPr>
              <a:t>p_offset</a:t>
            </a:r>
            <a:r>
              <a:rPr lang="zh-CN" altLang="en-US" sz="2000" dirty="0">
                <a:solidFill>
                  <a:srgbClr val="0070C0"/>
                </a:solidFill>
                <a:latin typeface="宋体" panose="02010600030101010101" pitchFamily="2" charset="-122"/>
                <a:ea typeface="宋体" panose="02010600030101010101" pitchFamily="2" charset="-122"/>
              </a:rPr>
              <a:t>）也要采用与虚拟地址相同的对齐方式。</a:t>
            </a:r>
            <a:r>
              <a:rPr lang="en-US" altLang="zh-CN" sz="2000" dirty="0" err="1">
                <a:solidFill>
                  <a:srgbClr val="0070C0"/>
                </a:solidFill>
                <a:latin typeface="宋体" panose="02010600030101010101" pitchFamily="2" charset="-122"/>
                <a:ea typeface="宋体" panose="02010600030101010101" pitchFamily="2" charset="-122"/>
              </a:rPr>
              <a:t>PT_LOAD</a:t>
            </a:r>
            <a:r>
              <a:rPr lang="zh-CN" altLang="en-US" sz="2000" dirty="0">
                <a:solidFill>
                  <a:srgbClr val="0070C0"/>
                </a:solidFill>
                <a:latin typeface="宋体" panose="02010600030101010101" pitchFamily="2" charset="-122"/>
                <a:ea typeface="宋体" panose="02010600030101010101" pitchFamily="2" charset="-122"/>
              </a:rPr>
              <a:t>类型的</a:t>
            </a:r>
            <a:r>
              <a:rPr lang="en-US" altLang="zh-CN" sz="2000" dirty="0">
                <a:solidFill>
                  <a:srgbClr val="0070C0"/>
                </a:solidFill>
                <a:latin typeface="宋体" panose="02010600030101010101" pitchFamily="2" charset="-122"/>
                <a:ea typeface="宋体" panose="02010600030101010101" pitchFamily="2" charset="-122"/>
              </a:rPr>
              <a:t>segment</a:t>
            </a:r>
            <a:r>
              <a:rPr lang="zh-CN" altLang="en-US" sz="2000" dirty="0">
                <a:solidFill>
                  <a:srgbClr val="0070C0"/>
                </a:solidFill>
                <a:latin typeface="宋体" panose="02010600030101010101" pitchFamily="2" charset="-122"/>
                <a:ea typeface="宋体" panose="02010600030101010101" pitchFamily="2" charset="-122"/>
              </a:rPr>
              <a:t>需要针对所在操作系统的页对齐。</a:t>
            </a:r>
            <a:endParaRPr lang="en-US" altLang="zh-CN" sz="2000" dirty="0">
              <a:solidFill>
                <a:srgbClr val="0070C0"/>
              </a:solidFill>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5</a:t>
            </a:r>
            <a:r>
              <a:rPr lang="zh-CN" altLang="en-US"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p_flags</a:t>
            </a:r>
            <a:r>
              <a:rPr lang="zh-CN" altLang="en-US" sz="2000" dirty="0">
                <a:latin typeface="宋体" panose="02010600030101010101" pitchFamily="2" charset="-122"/>
                <a:ea typeface="宋体" panose="02010600030101010101" pitchFamily="2" charset="-122"/>
              </a:rPr>
              <a:t>表示</a:t>
            </a:r>
            <a:r>
              <a:rPr lang="en-US" altLang="zh-CN" sz="2000" dirty="0">
                <a:latin typeface="宋体" panose="02010600030101010101" pitchFamily="2" charset="-122"/>
                <a:ea typeface="宋体" panose="02010600030101010101" pitchFamily="2" charset="-122"/>
              </a:rPr>
              <a:t>segment</a:t>
            </a:r>
            <a:r>
              <a:rPr lang="zh-CN" altLang="en-US" sz="2000" dirty="0">
                <a:latin typeface="宋体" panose="02010600030101010101" pitchFamily="2" charset="-122"/>
                <a:ea typeface="宋体" panose="02010600030101010101" pitchFamily="2" charset="-122"/>
              </a:rPr>
              <a:t>的标志。</a:t>
            </a:r>
            <a:r>
              <a:rPr lang="en-US" altLang="zh-CN" sz="2000" dirty="0" err="1">
                <a:latin typeface="宋体" panose="02010600030101010101" pitchFamily="2" charset="-122"/>
                <a:ea typeface="宋体" panose="02010600030101010101" pitchFamily="2" charset="-122"/>
              </a:rPr>
              <a:t>PF_X</a:t>
            </a:r>
            <a:r>
              <a:rPr lang="zh-CN" altLang="en-US" sz="2000" dirty="0">
                <a:latin typeface="宋体" panose="02010600030101010101" pitchFamily="2" charset="-122"/>
                <a:ea typeface="宋体" panose="02010600030101010101" pitchFamily="2" charset="-122"/>
              </a:rPr>
              <a:t>表示</a:t>
            </a:r>
            <a:r>
              <a:rPr lang="en-US" altLang="zh-CN" sz="2000" dirty="0">
                <a:latin typeface="宋体" panose="02010600030101010101" pitchFamily="2" charset="-122"/>
                <a:ea typeface="宋体" panose="02010600030101010101" pitchFamily="2" charset="-122"/>
              </a:rPr>
              <a:t>segment</a:t>
            </a:r>
            <a:r>
              <a:rPr lang="zh-CN" altLang="en-US" sz="2000" dirty="0">
                <a:latin typeface="宋体" panose="02010600030101010101" pitchFamily="2" charset="-122"/>
                <a:ea typeface="宋体" panose="02010600030101010101" pitchFamily="2" charset="-122"/>
              </a:rPr>
              <a:t>可执行，</a:t>
            </a:r>
            <a:r>
              <a:rPr lang="en-US" altLang="zh-CN" sz="2000" dirty="0" err="1">
                <a:latin typeface="宋体" panose="02010600030101010101" pitchFamily="2" charset="-122"/>
                <a:ea typeface="宋体" panose="02010600030101010101" pitchFamily="2" charset="-122"/>
              </a:rPr>
              <a:t>PF_W</a:t>
            </a:r>
            <a:r>
              <a:rPr lang="zh-CN" altLang="en-US" sz="2000" dirty="0">
                <a:latin typeface="宋体" panose="02010600030101010101" pitchFamily="2" charset="-122"/>
                <a:ea typeface="宋体" panose="02010600030101010101" pitchFamily="2" charset="-122"/>
              </a:rPr>
              <a:t>表示可写，</a:t>
            </a:r>
            <a:r>
              <a:rPr lang="en-US" altLang="zh-CN" sz="2000" dirty="0" err="1">
                <a:latin typeface="宋体" panose="02010600030101010101" pitchFamily="2" charset="-122"/>
                <a:ea typeface="宋体" panose="02010600030101010101" pitchFamily="2" charset="-122"/>
              </a:rPr>
              <a:t>PF_R</a:t>
            </a:r>
            <a:r>
              <a:rPr lang="zh-CN" altLang="en-US" sz="2000" dirty="0">
                <a:latin typeface="宋体" panose="02010600030101010101" pitchFamily="2" charset="-122"/>
                <a:ea typeface="宋体" panose="02010600030101010101" pitchFamily="2" charset="-122"/>
              </a:rPr>
              <a:t>表示可读。它的可能取值如下所示：</a:t>
            </a:r>
            <a:endParaRPr lang="zh-CN" altLang="en-US" sz="200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2" name="图片 1"/>
          <p:cNvPicPr>
            <a:picLocks noChangeAspect="1"/>
          </p:cNvPicPr>
          <p:nvPr/>
        </p:nvPicPr>
        <p:blipFill>
          <a:blip r:embed="rId3"/>
          <a:stretch>
            <a:fillRect/>
          </a:stretch>
        </p:blipFill>
        <p:spPr>
          <a:xfrm>
            <a:off x="578847" y="4563725"/>
            <a:ext cx="6932296" cy="1609746"/>
          </a:xfrm>
          <a:prstGeom prst="rect">
            <a:avLst/>
          </a:prstGeom>
        </p:spPr>
      </p:pic>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229600"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6"/>
            <a:ext cx="8841377" cy="1575616"/>
          </a:xfrm>
        </p:spPr>
        <p:txBody>
          <a:bodyPr/>
          <a:lstStyle/>
          <a:p>
            <a:r>
              <a:rPr lang="zh-CN" altLang="en-US" sz="2400" b="1" dirty="0">
                <a:latin typeface="宋体" panose="02010600030101010101" pitchFamily="2" charset="-122"/>
                <a:ea typeface="宋体" panose="02010600030101010101" pitchFamily="2" charset="-122"/>
              </a:rPr>
              <a:t>段头表（</a:t>
            </a:r>
            <a:r>
              <a:rPr lang="en-US" altLang="zh-CN" sz="2400" b="1" dirty="0">
                <a:latin typeface="宋体" panose="02010600030101010101" pitchFamily="2" charset="-122"/>
                <a:ea typeface="宋体" panose="02010600030101010101" pitchFamily="2" charset="-122"/>
              </a:rPr>
              <a:t>Section header Table</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r>
              <a:rPr lang="zh-CN" altLang="en-US" sz="2400" b="1" dirty="0">
                <a:solidFill>
                  <a:srgbClr val="FF0000"/>
                </a:solidFill>
                <a:latin typeface="宋体" panose="02010600030101010101" pitchFamily="2" charset="-122"/>
                <a:ea typeface="宋体" panose="02010600030101010101" pitchFamily="2" charset="-122"/>
              </a:rPr>
              <a:t>它描述了各个段的信息，比如段的段名、长度、在文件中的偏移、读写权限等等。段表是以一个元素是“</a:t>
            </a:r>
            <a:r>
              <a:rPr lang="en-US" altLang="zh-CN" sz="2400" b="1" dirty="0" err="1">
                <a:solidFill>
                  <a:srgbClr val="FF0000"/>
                </a:solidFill>
                <a:latin typeface="宋体" panose="02010600030101010101" pitchFamily="2" charset="-122"/>
                <a:ea typeface="宋体" panose="02010600030101010101" pitchFamily="2" charset="-122"/>
              </a:rPr>
              <a:t>ELF32_Shdr</a:t>
            </a:r>
            <a:r>
              <a:rPr lang="en-US" altLang="zh-CN" sz="2400" b="1" dirty="0">
                <a:solidFill>
                  <a:srgbClr val="FF0000"/>
                </a:solidFill>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结构体的数组。数组中的每一个元素对应一个段。</a:t>
            </a:r>
            <a:endParaRPr lang="en-US" altLang="zh-CN" sz="2400" b="1" dirty="0">
              <a:solidFill>
                <a:srgbClr val="FF0000"/>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236" y="2978331"/>
            <a:ext cx="7548426" cy="3122024"/>
          </a:xfrm>
          <a:prstGeom prst="rect">
            <a:avLst/>
          </a:prstGeom>
        </p:spPr>
      </p:pic>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125097"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3339102"/>
          </a:xfrm>
        </p:spPr>
        <p:txBody>
          <a:bodyPr/>
          <a:lstStyle/>
          <a:p>
            <a:r>
              <a:rPr lang="zh-CN" altLang="en-US" b="1" dirty="0">
                <a:latin typeface="宋体" panose="02010600030101010101" pitchFamily="2" charset="-122"/>
                <a:ea typeface="宋体" panose="02010600030101010101" pitchFamily="2" charset="-122"/>
              </a:rPr>
              <a:t>段头表（</a:t>
            </a:r>
            <a:r>
              <a:rPr lang="en-US" altLang="zh-CN" b="1" dirty="0">
                <a:latin typeface="宋体" panose="02010600030101010101" pitchFamily="2" charset="-122"/>
                <a:ea typeface="宋体" panose="02010600030101010101" pitchFamily="2" charset="-122"/>
              </a:rPr>
              <a:t>Section header Table</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r>
              <a:rPr lang="en-US" altLang="zh-CN" b="1" dirty="0" err="1">
                <a:latin typeface="宋体" panose="02010600030101010101" pitchFamily="2" charset="-122"/>
                <a:ea typeface="宋体" panose="02010600030101010101" pitchFamily="2" charset="-122"/>
              </a:rPr>
              <a:t>Bss</a:t>
            </a:r>
            <a:r>
              <a:rPr lang="zh-CN" altLang="en-US" b="1"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存储未初始化的全局数据，默认的当程序运行时，会被初始化为</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。是</a:t>
            </a:r>
            <a:r>
              <a:rPr lang="en-US" altLang="zh-CN" dirty="0">
                <a:latin typeface="宋体" panose="02010600030101010101" pitchFamily="2" charset="-122"/>
                <a:ea typeface="宋体" panose="02010600030101010101" pitchFamily="2" charset="-122"/>
              </a:rPr>
              <a:t>data</a:t>
            </a:r>
            <a:r>
              <a:rPr lang="zh-CN" altLang="en-US" dirty="0">
                <a:latin typeface="宋体" panose="02010600030101010101" pitchFamily="2" charset="-122"/>
                <a:ea typeface="宋体" panose="02010600030101010101" pitchFamily="2" charset="-122"/>
              </a:rPr>
              <a:t>段的一部分。</a:t>
            </a:r>
            <a:endParaRPr lang="en-US" altLang="zh-CN" dirty="0">
              <a:latin typeface="宋体" panose="02010600030101010101" pitchFamily="2" charset="-122"/>
              <a:ea typeface="宋体" panose="02010600030101010101" pitchFamily="2" charset="-122"/>
            </a:endParaRPr>
          </a:p>
          <a:p>
            <a:r>
              <a:rPr lang="fr-FR" altLang="zh-CN" b="1" dirty="0">
                <a:latin typeface="宋体" panose="02010600030101010101" pitchFamily="2" charset="-122"/>
                <a:ea typeface="宋体" panose="02010600030101010101" pitchFamily="2" charset="-122"/>
              </a:rPr>
              <a:t>Comment</a:t>
            </a:r>
            <a:r>
              <a:rPr lang="zh-CN" altLang="en-US" b="1" dirty="0">
                <a:latin typeface="宋体" panose="02010600030101010101" pitchFamily="2" charset="-122"/>
                <a:ea typeface="宋体" panose="02010600030101010101" pitchFamily="2" charset="-122"/>
              </a:rPr>
              <a:t>：</a:t>
            </a:r>
            <a:r>
              <a:rPr lang="zh-CN" altLang="fr-FR" dirty="0">
                <a:latin typeface="宋体" panose="02010600030101010101" pitchFamily="2" charset="-122"/>
                <a:ea typeface="宋体" panose="02010600030101010101" pitchFamily="2" charset="-122"/>
              </a:rPr>
              <a:t>版本控制信息</a:t>
            </a:r>
            <a:endParaRPr lang="en-US" altLang="zh-CN" dirty="0">
              <a:latin typeface="宋体" panose="02010600030101010101" pitchFamily="2" charset="-122"/>
              <a:ea typeface="宋体" panose="02010600030101010101" pitchFamily="2" charset="-122"/>
            </a:endParaRPr>
          </a:p>
          <a:p>
            <a:r>
              <a:rPr lang="en-US" altLang="zh-CN" b="1" dirty="0">
                <a:solidFill>
                  <a:srgbClr val="FF0000"/>
                </a:solidFill>
                <a:latin typeface="宋体" panose="02010600030101010101" pitchFamily="2" charset="-122"/>
                <a:ea typeface="宋体" panose="02010600030101010101" pitchFamily="2" charset="-122"/>
              </a:rPr>
              <a:t>data &amp;&amp; .</a:t>
            </a:r>
            <a:r>
              <a:rPr lang="en-US" altLang="zh-CN" b="1" dirty="0" err="1">
                <a:solidFill>
                  <a:srgbClr val="FF0000"/>
                </a:solidFill>
                <a:latin typeface="宋体" panose="02010600030101010101" pitchFamily="2" charset="-122"/>
                <a:ea typeface="宋体" panose="02010600030101010101" pitchFamily="2" charset="-122"/>
              </a:rPr>
              <a:t>data1</a:t>
            </a:r>
            <a:r>
              <a:rPr lang="zh-CN" altLang="en-US" b="1" dirty="0">
                <a:solidFill>
                  <a:srgbClr val="FF0000"/>
                </a:solidFill>
                <a:latin typeface="宋体" panose="02010600030101010101" pitchFamily="2" charset="-122"/>
                <a:ea typeface="宋体" panose="02010600030101010101" pitchFamily="2" charset="-122"/>
              </a:rPr>
              <a:t>：存储已经初始化了的全局变量等数据</a:t>
            </a:r>
            <a:endParaRPr lang="en-US" altLang="zh-CN" b="1" dirty="0">
              <a:solidFill>
                <a:srgbClr val="FF0000"/>
              </a:solidFill>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Debug</a:t>
            </a:r>
            <a:r>
              <a:rPr lang="zh-CN" altLang="en-US" b="1"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存储调试（符号调试）信息</a:t>
            </a:r>
            <a:endParaRPr lang="en-US" altLang="zh-CN" dirty="0">
              <a:latin typeface="宋体" panose="02010600030101010101" pitchFamily="2" charset="-122"/>
              <a:ea typeface="宋体" panose="02010600030101010101" pitchFamily="2" charset="-122"/>
            </a:endParaRPr>
          </a:p>
          <a:p>
            <a:r>
              <a:rPr lang="en-US" altLang="zh-CN" b="1" dirty="0">
                <a:solidFill>
                  <a:srgbClr val="FF0000"/>
                </a:solidFill>
                <a:latin typeface="宋体" panose="02010600030101010101" pitchFamily="2" charset="-122"/>
                <a:ea typeface="宋体" panose="02010600030101010101" pitchFamily="2" charset="-122"/>
              </a:rPr>
              <a:t>Dynamic</a:t>
            </a:r>
            <a:r>
              <a:rPr lang="zh-CN" altLang="en-US" b="1"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动态链接信息</a:t>
            </a:r>
          </a:p>
          <a:p>
            <a:r>
              <a:rPr lang="en-US" altLang="zh-CN" b="1" dirty="0">
                <a:latin typeface="宋体" panose="02010600030101010101" pitchFamily="2" charset="-122"/>
                <a:ea typeface="宋体" panose="02010600030101010101" pitchFamily="2" charset="-122"/>
              </a:rPr>
              <a:t>hash</a:t>
            </a:r>
            <a:r>
              <a:rPr lang="zh-CN" altLang="en-US" dirty="0">
                <a:latin typeface="宋体" panose="02010600030101010101" pitchFamily="2" charset="-122"/>
                <a:ea typeface="宋体" panose="02010600030101010101" pitchFamily="2" charset="-122"/>
              </a:rPr>
              <a:t>（有时也成为</a:t>
            </a:r>
            <a:r>
              <a:rPr lang="en-US" altLang="zh-CN" dirty="0">
                <a:latin typeface="宋体" panose="02010600030101010101" pitchFamily="2" charset="-122"/>
                <a:ea typeface="宋体" panose="02010600030101010101" pitchFamily="2" charset="-122"/>
              </a:rPr>
              <a:t>.gnu .hash</a:t>
            </a:r>
            <a:r>
              <a:rPr lang="zh-CN" altLang="en-US" dirty="0">
                <a:latin typeface="宋体" panose="02010600030101010101" pitchFamily="2" charset="-122"/>
                <a:ea typeface="宋体" panose="02010600030101010101" pitchFamily="2" charset="-122"/>
              </a:rPr>
              <a:t>）用于查询符号的哈希表（散列表）：用来在</a:t>
            </a:r>
            <a:r>
              <a:rPr lang="en-US" altLang="zh-CN" dirty="0" err="1">
                <a:latin typeface="宋体" panose="02010600030101010101" pitchFamily="2" charset="-122"/>
                <a:ea typeface="宋体" panose="02010600030101010101" pitchFamily="2" charset="-122"/>
              </a:rPr>
              <a:t>LinuxELF</a:t>
            </a:r>
            <a:r>
              <a:rPr lang="zh-CN" altLang="en-US" dirty="0">
                <a:latin typeface="宋体" panose="02010600030101010101" pitchFamily="2" charset="-122"/>
                <a:ea typeface="宋体" panose="02010600030101010101" pitchFamily="2" charset="-122"/>
              </a:rPr>
              <a:t>文件中查找符号名的。</a:t>
            </a:r>
            <a:endParaRPr lang="en-US" altLang="zh-CN"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2694" y="4074809"/>
            <a:ext cx="6503397" cy="2600312"/>
          </a:xfrm>
          <a:prstGeom prst="rect">
            <a:avLst/>
          </a:prstGeom>
        </p:spPr>
      </p:pic>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177349"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3299914"/>
          </a:xfrm>
        </p:spPr>
        <p:txBody>
          <a:bodyPr/>
          <a:lstStyle/>
          <a:p>
            <a:r>
              <a:rPr lang="zh-CN" altLang="en-US" b="1" dirty="0">
                <a:latin typeface="宋体" panose="02010600030101010101" pitchFamily="2" charset="-122"/>
                <a:ea typeface="宋体" panose="02010600030101010101" pitchFamily="2" charset="-122"/>
              </a:rPr>
              <a:t>段头表（</a:t>
            </a:r>
            <a:r>
              <a:rPr lang="en-US" altLang="zh-CN" b="1" dirty="0">
                <a:latin typeface="宋体" panose="02010600030101010101" pitchFamily="2" charset="-122"/>
                <a:ea typeface="宋体" panose="02010600030101010101" pitchFamily="2" charset="-122"/>
              </a:rPr>
              <a:t>Section header Table</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Line</a:t>
            </a:r>
            <a:r>
              <a:rPr lang="zh-CN" altLang="en-US" b="1"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描述源代码与机器码之间的符号调试的行数信息。</a:t>
            </a:r>
            <a:endParaRPr lang="en-US" altLang="zh-CN" dirty="0">
              <a:latin typeface="宋体" panose="02010600030101010101" pitchFamily="2" charset="-122"/>
              <a:ea typeface="宋体" panose="02010600030101010101" pitchFamily="2" charset="-122"/>
            </a:endParaRPr>
          </a:p>
          <a:p>
            <a:r>
              <a:rPr lang="en-US" altLang="zh-CN" b="1" dirty="0" err="1">
                <a:solidFill>
                  <a:srgbClr val="FF0000"/>
                </a:solidFill>
                <a:latin typeface="宋体" panose="02010600030101010101" pitchFamily="2" charset="-122"/>
                <a:ea typeface="宋体" panose="02010600030101010101" pitchFamily="2" charset="-122"/>
              </a:rPr>
              <a:t>rodata</a:t>
            </a:r>
            <a:r>
              <a:rPr lang="en-US" altLang="zh-CN" b="1" dirty="0">
                <a:solidFill>
                  <a:srgbClr val="FF0000"/>
                </a:solidFill>
                <a:latin typeface="宋体" panose="02010600030101010101" pitchFamily="2" charset="-122"/>
                <a:ea typeface="宋体" panose="02010600030101010101" pitchFamily="2" charset="-122"/>
              </a:rPr>
              <a:t> &amp;&amp; .</a:t>
            </a:r>
            <a:r>
              <a:rPr lang="en-US" altLang="zh-CN" b="1" dirty="0" err="1">
                <a:solidFill>
                  <a:srgbClr val="FF0000"/>
                </a:solidFill>
                <a:latin typeface="宋体" panose="02010600030101010101" pitchFamily="2" charset="-122"/>
                <a:ea typeface="宋体" panose="02010600030101010101" pitchFamily="2" charset="-122"/>
              </a:rPr>
              <a:t>rodata1</a:t>
            </a:r>
            <a:r>
              <a:rPr lang="zh-CN" altLang="en-US" b="1"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只读数据</a:t>
            </a:r>
            <a:endParaRPr lang="en-US" altLang="zh-CN" dirty="0">
              <a:solidFill>
                <a:srgbClr val="FF0000"/>
              </a:solidFill>
              <a:latin typeface="宋体" panose="02010600030101010101" pitchFamily="2" charset="-122"/>
              <a:ea typeface="宋体" panose="02010600030101010101" pitchFamily="2" charset="-122"/>
            </a:endParaRPr>
          </a:p>
          <a:p>
            <a:r>
              <a:rPr lang="en-US" altLang="zh-CN" b="1" dirty="0" err="1">
                <a:latin typeface="宋体" panose="02010600030101010101" pitchFamily="2" charset="-122"/>
                <a:ea typeface="宋体" panose="02010600030101010101" pitchFamily="2" charset="-122"/>
              </a:rPr>
              <a:t>Shstrtab</a:t>
            </a:r>
            <a:r>
              <a:rPr lang="zh-CN" altLang="en-US" b="1"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节的名称字符串。</a:t>
            </a:r>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Strtab</a:t>
            </a:r>
            <a:r>
              <a:rPr lang="zh-CN" altLang="en-US" dirty="0">
                <a:latin typeface="宋体" panose="02010600030101010101" pitchFamily="2" charset="-122"/>
                <a:ea typeface="宋体" panose="02010600030101010101" pitchFamily="2" charset="-122"/>
              </a:rPr>
              <a:t>：当有符号表时该节有效，符号字符串表，会被</a:t>
            </a:r>
            <a:r>
              <a:rPr lang="en-US" altLang="zh-CN"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symtab</a:t>
            </a:r>
            <a:r>
              <a:rPr lang="zh-CN" altLang="en-US" dirty="0">
                <a:latin typeface="宋体" panose="02010600030101010101" pitchFamily="2" charset="-122"/>
                <a:ea typeface="宋体" panose="02010600030101010101" pitchFamily="2" charset="-122"/>
              </a:rPr>
              <a:t>中的</a:t>
            </a:r>
            <a:r>
              <a:rPr lang="en-US" altLang="zh-CN" dirty="0" err="1">
                <a:latin typeface="宋体" panose="02010600030101010101" pitchFamily="2" charset="-122"/>
                <a:ea typeface="宋体" panose="02010600030101010101" pitchFamily="2" charset="-122"/>
              </a:rPr>
              <a:t>ElfN_Sym</a:t>
            </a:r>
            <a:r>
              <a:rPr lang="zh-CN" altLang="en-US" dirty="0">
                <a:latin typeface="宋体" panose="02010600030101010101" pitchFamily="2" charset="-122"/>
                <a:ea typeface="宋体" panose="02010600030101010101" pitchFamily="2" charset="-122"/>
              </a:rPr>
              <a:t>结构中的</a:t>
            </a:r>
            <a:r>
              <a:rPr lang="en-US" altLang="zh-CN" dirty="0" err="1">
                <a:latin typeface="宋体" panose="02010600030101010101" pitchFamily="2" charset="-122"/>
                <a:ea typeface="宋体" panose="02010600030101010101" pitchFamily="2" charset="-122"/>
              </a:rPr>
              <a:t>st_name</a:t>
            </a:r>
            <a:r>
              <a:rPr lang="zh-CN" altLang="en-US" dirty="0">
                <a:latin typeface="宋体" panose="02010600030101010101" pitchFamily="2" charset="-122"/>
                <a:ea typeface="宋体" panose="02010600030101010101" pitchFamily="2" charset="-122"/>
              </a:rPr>
              <a:t>条目引用。</a:t>
            </a:r>
            <a:endParaRPr lang="en-US" altLang="zh-CN" dirty="0">
              <a:latin typeface="宋体" panose="02010600030101010101" pitchFamily="2" charset="-122"/>
              <a:ea typeface="宋体" panose="02010600030101010101" pitchFamily="2" charset="-122"/>
            </a:endParaRPr>
          </a:p>
          <a:p>
            <a:r>
              <a:rPr lang="en-US" altLang="zh-CN" b="1" dirty="0" err="1">
                <a:solidFill>
                  <a:srgbClr val="FF0000"/>
                </a:solidFill>
                <a:latin typeface="宋体" panose="02010600030101010101" pitchFamily="2" charset="-122"/>
                <a:ea typeface="宋体" panose="02010600030101010101" pitchFamily="2" charset="-122"/>
              </a:rPr>
              <a:t>Symtab</a:t>
            </a:r>
            <a:r>
              <a:rPr lang="zh-CN" altLang="en-US" b="1"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一个符号表（</a:t>
            </a:r>
            <a:r>
              <a:rPr lang="en-US" altLang="zh-CN" dirty="0">
                <a:latin typeface="宋体" panose="02010600030101010101" pitchFamily="2" charset="-122"/>
                <a:ea typeface="宋体" panose="02010600030101010101" pitchFamily="2" charset="-122"/>
              </a:rPr>
              <a:t>symbol table</a:t>
            </a:r>
            <a:r>
              <a:rPr lang="zh-CN" altLang="en-US" dirty="0">
                <a:latin typeface="宋体" panose="02010600030101010101" pitchFamily="2" charset="-122"/>
                <a:ea typeface="宋体" panose="02010600030101010101" pitchFamily="2" charset="-122"/>
              </a:rPr>
              <a:t>），它存放程序中被定义和引用的</a:t>
            </a:r>
            <a:r>
              <a:rPr lang="zh-CN" altLang="en-US" dirty="0">
                <a:solidFill>
                  <a:srgbClr val="FF0000"/>
                </a:solidFill>
                <a:latin typeface="宋体" panose="02010600030101010101" pitchFamily="2" charset="-122"/>
                <a:ea typeface="宋体" panose="02010600030101010101" pitchFamily="2" charset="-122"/>
              </a:rPr>
              <a:t>函数和变量</a:t>
            </a:r>
            <a:r>
              <a:rPr lang="zh-CN" altLang="en-US" dirty="0">
                <a:latin typeface="宋体" panose="02010600030101010101" pitchFamily="2" charset="-122"/>
                <a:ea typeface="宋体" panose="02010600030101010101" pitchFamily="2" charset="-122"/>
              </a:rPr>
              <a:t>等信息。每个可重定位目标文件都有一个符号表。</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936" y="3788229"/>
            <a:ext cx="6762750" cy="2704011"/>
          </a:xfrm>
          <a:prstGeom prst="rect">
            <a:avLst/>
          </a:prstGeom>
        </p:spPr>
      </p:pic>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216537"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3443605"/>
          </a:xfrm>
        </p:spPr>
        <p:txBody>
          <a:bodyPr/>
          <a:lstStyle/>
          <a:p>
            <a:r>
              <a:rPr lang="zh-CN" altLang="en-US" b="1" dirty="0">
                <a:latin typeface="宋体" panose="02010600030101010101" pitchFamily="2" charset="-122"/>
                <a:ea typeface="宋体" panose="02010600030101010101" pitchFamily="2" charset="-122"/>
              </a:rPr>
              <a:t>段表（</a:t>
            </a:r>
            <a:r>
              <a:rPr lang="en-US" altLang="zh-CN" b="1" dirty="0">
                <a:latin typeface="宋体" panose="02010600030101010101" pitchFamily="2" charset="-122"/>
                <a:ea typeface="宋体" panose="02010600030101010101" pitchFamily="2" charset="-122"/>
              </a:rPr>
              <a:t>Section header Table</a:t>
            </a:r>
            <a:r>
              <a:rPr lang="zh-CN" altLang="en-US" b="1" dirty="0">
                <a:latin typeface="宋体" panose="02010600030101010101" pitchFamily="2" charset="-122"/>
                <a:ea typeface="宋体" panose="02010600030101010101" pitchFamily="2" charset="-122"/>
              </a:rPr>
              <a:t>）</a:t>
            </a:r>
            <a:endParaRPr lang="en-US" altLang="zh-CN" b="1" dirty="0">
              <a:latin typeface="宋体" panose="02010600030101010101" pitchFamily="2" charset="-122"/>
              <a:ea typeface="宋体" panose="02010600030101010101" pitchFamily="2" charset="-122"/>
            </a:endParaRPr>
          </a:p>
          <a:p>
            <a:r>
              <a:rPr lang="en-US" altLang="zh-CN" b="1" dirty="0">
                <a:solidFill>
                  <a:srgbClr val="FF0000"/>
                </a:solidFill>
                <a:latin typeface="宋体" panose="02010600030101010101" pitchFamily="2" charset="-122"/>
                <a:ea typeface="宋体" panose="02010600030101010101" pitchFamily="2" charset="-122"/>
              </a:rPr>
              <a:t>Text</a:t>
            </a:r>
            <a:r>
              <a:rPr lang="zh-CN" altLang="en-US" b="1" dirty="0">
                <a:solidFill>
                  <a:srgbClr val="FF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存储程序代码的段。</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err="1">
                <a:solidFill>
                  <a:srgbClr val="FF0000"/>
                </a:solidFill>
                <a:latin typeface="宋体" panose="02010600030101010101" pitchFamily="2" charset="-122"/>
                <a:ea typeface="宋体" panose="02010600030101010101" pitchFamily="2" charset="-122"/>
              </a:rPr>
              <a:t>Plt</a:t>
            </a:r>
            <a:r>
              <a:rPr lang="zh-CN" altLang="en-US" dirty="0">
                <a:solidFill>
                  <a:srgbClr val="FF0000"/>
                </a:solidFill>
                <a:latin typeface="宋体" panose="02010600030101010101" pitchFamily="2" charset="-122"/>
                <a:ea typeface="宋体" panose="02010600030101010101" pitchFamily="2" charset="-122"/>
              </a:rPr>
              <a:t>：过程链接表（</a:t>
            </a:r>
            <a:r>
              <a:rPr lang="en-US" altLang="zh-CN" dirty="0">
                <a:solidFill>
                  <a:srgbClr val="FF0000"/>
                </a:solidFill>
                <a:latin typeface="宋体" panose="02010600030101010101" pitchFamily="2" charset="-122"/>
                <a:ea typeface="宋体" panose="02010600030101010101" pitchFamily="2" charset="-122"/>
              </a:rPr>
              <a:t>Procedure Linkage Table</a:t>
            </a:r>
            <a:r>
              <a:rPr lang="zh-CN" altLang="en-US" dirty="0">
                <a:solidFill>
                  <a:srgbClr val="FF0000"/>
                </a:solidFill>
                <a:latin typeface="宋体" panose="02010600030101010101" pitchFamily="2" charset="-122"/>
                <a:ea typeface="宋体" panose="02010600030101010101" pitchFamily="2" charset="-122"/>
              </a:rPr>
              <a:t>，</a:t>
            </a:r>
            <a:r>
              <a:rPr lang="en-US" altLang="zh-CN" dirty="0" err="1">
                <a:solidFill>
                  <a:srgbClr val="FF0000"/>
                </a:solidFill>
                <a:latin typeface="宋体" panose="02010600030101010101" pitchFamily="2" charset="-122"/>
                <a:ea typeface="宋体" panose="02010600030101010101" pitchFamily="2" charset="-122"/>
              </a:rPr>
              <a:t>PTL</a:t>
            </a:r>
            <a:r>
              <a:rPr lang="zh-CN" altLang="en-US" dirty="0">
                <a:solidFill>
                  <a:srgbClr val="FF0000"/>
                </a:solidFill>
                <a:latin typeface="宋体" panose="02010600030101010101" pitchFamily="2" charset="-122"/>
                <a:ea typeface="宋体" panose="02010600030101010101" pitchFamily="2" charset="-122"/>
              </a:rPr>
              <a:t>），包含了动态链接器从共享库导入的函数所必需的相关代码信息，存在于</a:t>
            </a:r>
            <a:r>
              <a:rPr lang="en-US" altLang="zh-CN" dirty="0">
                <a:solidFill>
                  <a:srgbClr val="FF0000"/>
                </a:solidFill>
                <a:latin typeface="宋体" panose="02010600030101010101" pitchFamily="2" charset="-122"/>
                <a:ea typeface="宋体" panose="02010600030101010101" pitchFamily="2" charset="-122"/>
              </a:rPr>
              <a:t>text</a:t>
            </a:r>
            <a:r>
              <a:rPr lang="zh-CN" altLang="en-US" dirty="0">
                <a:solidFill>
                  <a:srgbClr val="FF0000"/>
                </a:solidFill>
                <a:latin typeface="宋体" panose="02010600030101010101" pitchFamily="2" charset="-122"/>
                <a:ea typeface="宋体" panose="02010600030101010101" pitchFamily="2" charset="-122"/>
              </a:rPr>
              <a:t>段中。</a:t>
            </a:r>
            <a:endParaRPr lang="en-US" altLang="zh-CN" dirty="0">
              <a:solidFill>
                <a:srgbClr val="FF0000"/>
              </a:solidFill>
              <a:latin typeface="宋体" panose="02010600030101010101" pitchFamily="2" charset="-122"/>
              <a:ea typeface="宋体" panose="02010600030101010101" pitchFamily="2" charset="-122"/>
            </a:endParaRPr>
          </a:p>
          <a:p>
            <a:r>
              <a:rPr lang="en-US" altLang="zh-CN" b="1" dirty="0" err="1">
                <a:solidFill>
                  <a:srgbClr val="FF0000"/>
                </a:solidFill>
                <a:latin typeface="宋体" panose="02010600030101010101" pitchFamily="2" charset="-122"/>
                <a:ea typeface="宋体" panose="02010600030101010101" pitchFamily="2" charset="-122"/>
              </a:rPr>
              <a:t>got.plt</a:t>
            </a:r>
            <a:r>
              <a:rPr lang="zh-CN" altLang="en-US" b="1" dirty="0">
                <a:solidFill>
                  <a:srgbClr val="FF0000"/>
                </a:solidFill>
                <a:latin typeface="宋体" panose="02010600030101010101" pitchFamily="2" charset="-122"/>
                <a:ea typeface="宋体" panose="02010600030101010101" pitchFamily="2" charset="-122"/>
              </a:rPr>
              <a:t>：</a:t>
            </a:r>
            <a:r>
              <a:rPr lang="en-US" altLang="zh-CN" dirty="0">
                <a:solidFill>
                  <a:srgbClr val="FF0000"/>
                </a:solidFill>
                <a:latin typeface="宋体" panose="02010600030101010101" pitchFamily="2" charset="-122"/>
                <a:ea typeface="宋体" panose="02010600030101010101" pitchFamily="2" charset="-122"/>
              </a:rPr>
              <a:t>.got</a:t>
            </a:r>
            <a:r>
              <a:rPr lang="zh-CN" altLang="en-US" dirty="0">
                <a:solidFill>
                  <a:srgbClr val="FF0000"/>
                </a:solidFill>
                <a:latin typeface="宋体" panose="02010600030101010101" pitchFamily="2" charset="-122"/>
                <a:ea typeface="宋体" panose="02010600030101010101" pitchFamily="2" charset="-122"/>
              </a:rPr>
              <a:t>节保存了全局偏移表。</a:t>
            </a:r>
            <a:r>
              <a:rPr lang="en-US" altLang="zh-CN" dirty="0">
                <a:solidFill>
                  <a:srgbClr val="FF0000"/>
                </a:solidFill>
                <a:latin typeface="宋体" panose="02010600030101010101" pitchFamily="2" charset="-122"/>
                <a:ea typeface="宋体" panose="02010600030101010101" pitchFamily="2" charset="-122"/>
              </a:rPr>
              <a:t>.got</a:t>
            </a:r>
            <a:r>
              <a:rPr lang="zh-CN" altLang="en-US" dirty="0">
                <a:solidFill>
                  <a:srgbClr val="FF0000"/>
                </a:solidFill>
                <a:latin typeface="宋体" panose="02010600030101010101" pitchFamily="2" charset="-122"/>
                <a:ea typeface="宋体" panose="02010600030101010101" pitchFamily="2" charset="-122"/>
              </a:rPr>
              <a:t>和</a:t>
            </a:r>
            <a:r>
              <a:rPr lang="en-US" altLang="zh-CN" dirty="0">
                <a:solidFill>
                  <a:srgbClr val="FF0000"/>
                </a:solidFill>
                <a:latin typeface="宋体" panose="02010600030101010101" pitchFamily="2" charset="-122"/>
                <a:ea typeface="宋体" panose="02010600030101010101" pitchFamily="2" charset="-122"/>
              </a:rPr>
              <a:t>.</a:t>
            </a:r>
            <a:r>
              <a:rPr lang="en-US" altLang="zh-CN" dirty="0" err="1">
                <a:solidFill>
                  <a:srgbClr val="FF0000"/>
                </a:solidFill>
                <a:latin typeface="宋体" panose="02010600030101010101" pitchFamily="2" charset="-122"/>
                <a:ea typeface="宋体" panose="02010600030101010101" pitchFamily="2" charset="-122"/>
              </a:rPr>
              <a:t>plt</a:t>
            </a:r>
            <a:r>
              <a:rPr lang="zh-CN" altLang="en-US" dirty="0">
                <a:solidFill>
                  <a:srgbClr val="FF0000"/>
                </a:solidFill>
                <a:latin typeface="宋体" panose="02010600030101010101" pitchFamily="2" charset="-122"/>
                <a:ea typeface="宋体" panose="02010600030101010101" pitchFamily="2" charset="-122"/>
              </a:rPr>
              <a:t>一起提供了对导入的共享库函数的访问入口，由动态链接器在运行时进行修改。</a:t>
            </a:r>
            <a:endParaRPr lang="en-US" altLang="zh-CN" dirty="0">
              <a:solidFill>
                <a:srgbClr val="FF0000"/>
              </a:solidFill>
              <a:latin typeface="宋体" panose="02010600030101010101" pitchFamily="2" charset="-122"/>
              <a:ea typeface="宋体" panose="02010600030101010101" pitchFamily="2" charset="-122"/>
            </a:endParaRPr>
          </a:p>
          <a:p>
            <a:r>
              <a:rPr lang="en-US" altLang="zh-CN" dirty="0" err="1">
                <a:solidFill>
                  <a:srgbClr val="FF0000"/>
                </a:solidFill>
                <a:latin typeface="宋体" panose="02010600030101010101" pitchFamily="2" charset="-122"/>
                <a:ea typeface="宋体" panose="02010600030101010101" pitchFamily="2" charset="-122"/>
              </a:rPr>
              <a:t>Dynsym</a:t>
            </a:r>
            <a:r>
              <a:rPr lang="zh-CN" altLang="en-US" dirty="0">
                <a:solidFill>
                  <a:srgbClr val="FF0000"/>
                </a:solidFill>
                <a:latin typeface="宋体" panose="02010600030101010101" pitchFamily="2" charset="-122"/>
                <a:ea typeface="宋体" panose="02010600030101010101" pitchFamily="2" charset="-122"/>
              </a:rPr>
              <a:t>：保存了从共享库导入的动态符号信息。存在于</a:t>
            </a:r>
            <a:r>
              <a:rPr lang="en-US" altLang="zh-CN" dirty="0">
                <a:solidFill>
                  <a:srgbClr val="FF0000"/>
                </a:solidFill>
                <a:latin typeface="宋体" panose="02010600030101010101" pitchFamily="2" charset="-122"/>
                <a:ea typeface="宋体" panose="02010600030101010101" pitchFamily="2" charset="-122"/>
              </a:rPr>
              <a:t>text</a:t>
            </a:r>
            <a:r>
              <a:rPr lang="zh-CN" altLang="en-US" dirty="0">
                <a:solidFill>
                  <a:srgbClr val="FF0000"/>
                </a:solidFill>
                <a:latin typeface="宋体" panose="02010600030101010101" pitchFamily="2" charset="-122"/>
                <a:ea typeface="宋体" panose="02010600030101010101" pitchFamily="2" charset="-122"/>
              </a:rPr>
              <a:t>段中</a:t>
            </a:r>
            <a:endParaRPr lang="en-US" altLang="zh-CN" dirty="0">
              <a:solidFill>
                <a:srgbClr val="FF0000"/>
              </a:solidFill>
              <a:latin typeface="宋体" panose="02010600030101010101" pitchFamily="2" charset="-122"/>
              <a:ea typeface="宋体" panose="02010600030101010101" pitchFamily="2" charset="-122"/>
            </a:endParaRPr>
          </a:p>
          <a:p>
            <a:r>
              <a:rPr lang="en-US" altLang="zh-CN" b="1" dirty="0" err="1">
                <a:latin typeface="宋体" panose="02010600030101010101" pitchFamily="2" charset="-122"/>
                <a:ea typeface="宋体" panose="02010600030101010101" pitchFamily="2" charset="-122"/>
              </a:rPr>
              <a:t>Dynstr</a:t>
            </a:r>
            <a:r>
              <a:rPr lang="zh-CN" altLang="en-US" b="1"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保存了动态符号字符串表。</a:t>
            </a:r>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ctors</a:t>
            </a:r>
            <a:r>
              <a:rPr lang="en-US" altLang="zh-CN" dirty="0">
                <a:latin typeface="宋体" panose="02010600030101010101" pitchFamily="2" charset="-122"/>
                <a:ea typeface="宋体" panose="02010600030101010101" pitchFamily="2" charset="-122"/>
              </a:rPr>
              <a:t> &amp;&amp;</a:t>
            </a:r>
            <a:r>
              <a:rPr lang="en-US" altLang="zh-CN" dirty="0" err="1">
                <a:latin typeface="宋体" panose="02010600030101010101" pitchFamily="2" charset="-122"/>
                <a:ea typeface="宋体" panose="02010600030101010101" pitchFamily="2" charset="-122"/>
              </a:rPr>
              <a:t>dtorsctors</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构造器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r>
              <a:rPr lang="en-US" altLang="zh-CN" dirty="0" err="1">
                <a:latin typeface="宋体" panose="02010600030101010101" pitchFamily="2" charset="-122"/>
                <a:ea typeface="宋体" panose="02010600030101010101" pitchFamily="2" charset="-122"/>
              </a:rPr>
              <a:t>dtors</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析构器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。保存了指向构造函数和析构函数的地址。构造器在</a:t>
            </a:r>
            <a:r>
              <a:rPr lang="en-US" altLang="zh-CN" dirty="0">
                <a:latin typeface="宋体" panose="02010600030101010101" pitchFamily="2" charset="-122"/>
                <a:ea typeface="宋体" panose="02010600030101010101" pitchFamily="2" charset="-122"/>
              </a:rPr>
              <a:t>main</a:t>
            </a:r>
            <a:r>
              <a:rPr lang="zh-CN" altLang="en-US" dirty="0">
                <a:latin typeface="宋体" panose="02010600030101010101" pitchFamily="2" charset="-122"/>
                <a:ea typeface="宋体" panose="02010600030101010101" pitchFamily="2" charset="-122"/>
              </a:rPr>
              <a:t>函数执行之前执行，析构器在</a:t>
            </a:r>
            <a:r>
              <a:rPr lang="en-US" altLang="zh-CN" dirty="0">
                <a:latin typeface="宋体" panose="02010600030101010101" pitchFamily="2" charset="-122"/>
                <a:ea typeface="宋体" panose="02010600030101010101" pitchFamily="2" charset="-122"/>
              </a:rPr>
              <a:t>main</a:t>
            </a:r>
            <a:r>
              <a:rPr lang="zh-CN" altLang="en-US" dirty="0">
                <a:latin typeface="宋体" panose="02010600030101010101" pitchFamily="2" charset="-122"/>
                <a:ea typeface="宋体" panose="02010600030101010101" pitchFamily="2" charset="-122"/>
              </a:rPr>
              <a:t>函数执行之后被执行。</a:t>
            </a:r>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815" y="4297680"/>
            <a:ext cx="6372768" cy="2548081"/>
          </a:xfrm>
          <a:prstGeom prst="rect">
            <a:avLst/>
          </a:prstGeom>
        </p:spPr>
      </p:pic>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190411"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5742668"/>
          </a:xfrm>
        </p:spPr>
        <p:txBody>
          <a:bodyPr/>
          <a:lstStyle/>
          <a:p>
            <a:r>
              <a:rPr lang="en-US" altLang="zh-CN" sz="2800" b="1" dirty="0">
                <a:latin typeface="宋体" panose="02010600030101010101" pitchFamily="2" charset="-122"/>
                <a:ea typeface="宋体" panose="02010600030101010101" pitchFamily="2" charset="-122"/>
              </a:rPr>
              <a:t>ELF</a:t>
            </a:r>
            <a:r>
              <a:rPr lang="zh-CN" altLang="en-US" sz="2800" b="1" dirty="0">
                <a:latin typeface="宋体" panose="02010600030101010101" pitchFamily="2" charset="-122"/>
                <a:ea typeface="宋体" panose="02010600030101010101" pitchFamily="2" charset="-122"/>
              </a:rPr>
              <a:t>文件的加载</a:t>
            </a:r>
            <a:endParaRPr lang="en-US" altLang="zh-CN" sz="2800" b="1"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在</a:t>
            </a:r>
            <a:r>
              <a:rPr lang="en-US" altLang="zh-CN" sz="2000" dirty="0">
                <a:latin typeface="宋体" panose="02010600030101010101" pitchFamily="2" charset="-122"/>
                <a:ea typeface="宋体" panose="02010600030101010101" pitchFamily="2" charset="-122"/>
              </a:rPr>
              <a:t>Linux</a:t>
            </a:r>
            <a:r>
              <a:rPr lang="zh-CN" altLang="en-US" sz="2000" dirty="0">
                <a:latin typeface="宋体" panose="02010600030101010101" pitchFamily="2" charset="-122"/>
                <a:ea typeface="宋体" panose="02010600030101010101" pitchFamily="2" charset="-122"/>
              </a:rPr>
              <a:t>里首先在用户界面，</a:t>
            </a:r>
            <a:r>
              <a:rPr lang="en-US" altLang="zh-CN" sz="2000" dirty="0">
                <a:latin typeface="宋体" panose="02010600030101010101" pitchFamily="2" charset="-122"/>
                <a:ea typeface="宋体" panose="02010600030101010101" pitchFamily="2" charset="-122"/>
              </a:rPr>
              <a:t>bash(shell)</a:t>
            </a:r>
            <a:r>
              <a:rPr lang="zh-CN" altLang="en-US" sz="2000" dirty="0">
                <a:latin typeface="宋体" panose="02010600030101010101" pitchFamily="2" charset="-122"/>
                <a:ea typeface="宋体" panose="02010600030101010101" pitchFamily="2" charset="-122"/>
              </a:rPr>
              <a:t>进程会调用</a:t>
            </a:r>
            <a:r>
              <a:rPr lang="en-US" altLang="zh-CN" sz="2000" b="1" dirty="0">
                <a:solidFill>
                  <a:srgbClr val="FF0000"/>
                </a:solidFill>
                <a:latin typeface="宋体" panose="02010600030101010101" pitchFamily="2" charset="-122"/>
                <a:ea typeface="宋体" panose="02010600030101010101" pitchFamily="2" charset="-122"/>
              </a:rPr>
              <a:t>fork()</a:t>
            </a:r>
            <a:r>
              <a:rPr lang="zh-CN" altLang="en-US" sz="2000" dirty="0">
                <a:latin typeface="宋体" panose="02010600030101010101" pitchFamily="2" charset="-122"/>
                <a:ea typeface="宋体" panose="02010600030101010101" pitchFamily="2" charset="-122"/>
              </a:rPr>
              <a:t>系统调用创建一个新的进程，然后新的进程调用</a:t>
            </a:r>
            <a:r>
              <a:rPr lang="en-US" altLang="zh-CN" sz="2000" b="1" dirty="0" err="1">
                <a:solidFill>
                  <a:srgbClr val="FF0000"/>
                </a:solidFill>
                <a:latin typeface="宋体" panose="02010600030101010101" pitchFamily="2" charset="-122"/>
                <a:ea typeface="宋体" panose="02010600030101010101" pitchFamily="2" charset="-122"/>
              </a:rPr>
              <a:t>execve</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系统调用执行指定的</a:t>
            </a:r>
            <a:r>
              <a:rPr lang="en-US" altLang="zh-CN" sz="2000" dirty="0">
                <a:latin typeface="宋体" panose="02010600030101010101" pitchFamily="2" charset="-122"/>
                <a:ea typeface="宋体" panose="02010600030101010101" pitchFamily="2" charset="-122"/>
              </a:rPr>
              <a:t>ELF</a:t>
            </a:r>
            <a:r>
              <a:rPr lang="zh-CN" altLang="en-US" sz="2000" dirty="0">
                <a:latin typeface="宋体" panose="02010600030101010101" pitchFamily="2" charset="-122"/>
                <a:ea typeface="宋体" panose="02010600030101010101" pitchFamily="2" charset="-122"/>
              </a:rPr>
              <a:t>文件，原先的</a:t>
            </a:r>
            <a:r>
              <a:rPr lang="en-US" altLang="zh-CN" sz="2000" dirty="0">
                <a:latin typeface="宋体" panose="02010600030101010101" pitchFamily="2" charset="-122"/>
                <a:ea typeface="宋体" panose="02010600030101010101" pitchFamily="2" charset="-122"/>
              </a:rPr>
              <a:t>bash</a:t>
            </a:r>
            <a:r>
              <a:rPr lang="zh-CN" altLang="en-US" sz="2000" dirty="0">
                <a:latin typeface="宋体" panose="02010600030101010101" pitchFamily="2" charset="-122"/>
                <a:ea typeface="宋体" panose="02010600030101010101" pitchFamily="2" charset="-122"/>
              </a:rPr>
              <a:t>进程继续返回等待刚才启动的新进程结束，然后继续等待用户输入命令。</a:t>
            </a:r>
          </a:p>
          <a:p>
            <a:pPr algn="just"/>
            <a:r>
              <a:rPr lang="zh-CN" altLang="en-US" sz="2000" dirty="0">
                <a:latin typeface="宋体" panose="02010600030101010101" pitchFamily="2" charset="-122"/>
                <a:ea typeface="宋体" panose="02010600030101010101" pitchFamily="2" charset="-122"/>
              </a:rPr>
              <a:t>在内核中，</a:t>
            </a:r>
            <a:r>
              <a:rPr lang="en-US" altLang="zh-CN" sz="2000" dirty="0" err="1">
                <a:latin typeface="宋体" panose="02010600030101010101" pitchFamily="2" charset="-122"/>
                <a:ea typeface="宋体" panose="02010600030101010101" pitchFamily="2" charset="-122"/>
              </a:rPr>
              <a:t>execve</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系统调用相应的入口是</a:t>
            </a:r>
            <a:r>
              <a:rPr lang="en-US" altLang="zh-CN" sz="2000" dirty="0" err="1">
                <a:latin typeface="宋体" panose="02010600030101010101" pitchFamily="2" charset="-122"/>
                <a:ea typeface="宋体" panose="02010600030101010101" pitchFamily="2" charset="-122"/>
              </a:rPr>
              <a:t>sys_execve</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sys_execve</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进行一些参数的检查复制之后，调用</a:t>
            </a:r>
            <a:r>
              <a:rPr lang="en-US" altLang="zh-CN" sz="2000" b="1" dirty="0" err="1">
                <a:solidFill>
                  <a:srgbClr val="FF0000"/>
                </a:solidFill>
                <a:latin typeface="宋体" panose="02010600030101010101" pitchFamily="2" charset="-122"/>
                <a:ea typeface="宋体" panose="02010600030101010101" pitchFamily="2" charset="-122"/>
              </a:rPr>
              <a:t>do_execve</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gn="just"/>
            <a:r>
              <a:rPr lang="en-US" altLang="zh-CN" sz="2000" dirty="0" err="1">
                <a:latin typeface="宋体" panose="02010600030101010101" pitchFamily="2" charset="-122"/>
                <a:ea typeface="宋体" panose="02010600030101010101" pitchFamily="2" charset="-122"/>
              </a:rPr>
              <a:t>do_execve</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检查被执行的文件的格式，调用</a:t>
            </a:r>
            <a:r>
              <a:rPr lang="en-US" altLang="zh-CN" sz="2000" dirty="0" err="1">
                <a:latin typeface="宋体" panose="02010600030101010101" pitchFamily="2" charset="-122"/>
                <a:ea typeface="宋体" panose="02010600030101010101" pitchFamily="2" charset="-122"/>
              </a:rPr>
              <a:t>search_binary_handle</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查找合适的</a:t>
            </a:r>
            <a:r>
              <a:rPr lang="zh-CN" altLang="en-US" sz="2000" b="1" dirty="0">
                <a:solidFill>
                  <a:srgbClr val="FF0000"/>
                </a:solidFill>
                <a:latin typeface="宋体" panose="02010600030101010101" pitchFamily="2" charset="-122"/>
                <a:ea typeface="宋体" panose="02010600030101010101" pitchFamily="2" charset="-122"/>
              </a:rPr>
              <a:t>可执行文件装载处理过程</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lgn="just"/>
            <a:r>
              <a:rPr lang="en-US" altLang="zh-CN" sz="2000" dirty="0">
                <a:latin typeface="宋体" panose="02010600030101010101" pitchFamily="2" charset="-122"/>
                <a:ea typeface="宋体" panose="02010600030101010101" pitchFamily="2" charset="-122"/>
              </a:rPr>
              <a:t>elf</a:t>
            </a:r>
            <a:r>
              <a:rPr lang="zh-CN" altLang="en-US" sz="2000" dirty="0">
                <a:latin typeface="宋体" panose="02010600030101010101" pitchFamily="2" charset="-122"/>
                <a:ea typeface="宋体" panose="02010600030101010101" pitchFamily="2" charset="-122"/>
              </a:rPr>
              <a:t>可执行文件的装载处理过程叫做</a:t>
            </a:r>
            <a:r>
              <a:rPr lang="en-US" altLang="zh-CN" sz="2000" b="1" dirty="0" err="1">
                <a:solidFill>
                  <a:srgbClr val="FF0000"/>
                </a:solidFill>
                <a:latin typeface="宋体" panose="02010600030101010101" pitchFamily="2" charset="-122"/>
                <a:ea typeface="宋体" panose="02010600030101010101" pitchFamily="2" charset="-122"/>
              </a:rPr>
              <a:t>load_elf_binary</a:t>
            </a:r>
            <a:r>
              <a:rPr lang="en-US" altLang="zh-CN" sz="2000" b="1" dirty="0">
                <a:solidFill>
                  <a:srgbClr val="FF0000"/>
                </a:solidFill>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，主要的工作是：</a:t>
            </a:r>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endParaRPr lang="en-US" altLang="zh-CN"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endParaRPr lang="zh-CN" altLang="fr-FR" sz="2000" dirty="0">
              <a:latin typeface="宋体" panose="02010600030101010101" pitchFamily="2" charset="-122"/>
              <a:ea typeface="宋体" panose="02010600030101010101" pitchFamily="2" charset="-122"/>
            </a:endParaRPr>
          </a:p>
          <a:p>
            <a:endParaRPr lang="zh-CN" altLang="en-US" sz="2000" dirty="0">
              <a:latin typeface="宋体" panose="02010600030101010101" pitchFamily="2" charset="-122"/>
              <a:ea typeface="宋体" panose="02010600030101010101" pitchFamily="2" charset="-122"/>
            </a:endParaRPr>
          </a:p>
          <a:p>
            <a:endParaRPr lang="en-US" altLang="zh-CN" sz="20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115">
                                            <p:txEl>
                                              <p:pRg st="3" end="3"/>
                                            </p:txEl>
                                          </p:spTgt>
                                        </p:tgtEl>
                                        <p:attrNameLst>
                                          <p:attrName>style.visibility</p:attrName>
                                        </p:attrNameLst>
                                      </p:cBhvr>
                                      <p:to>
                                        <p:strVal val="visible"/>
                                      </p:to>
                                    </p:set>
                                    <p:anim calcmode="lin" valueType="num">
                                      <p:cBhvr additive="base">
                                        <p:cTn id="13" dur="500" fill="hold"/>
                                        <p:tgtEl>
                                          <p:spTgt spid="9011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anim calcmode="lin" valueType="num">
                                      <p:cBhvr additive="base">
                                        <p:cTn id="19" dur="500" fill="hold"/>
                                        <p:tgtEl>
                                          <p:spTgt spid="901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1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7981406"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5742668"/>
          </a:xfrm>
        </p:spPr>
        <p:txBody>
          <a:bodyPr/>
          <a:lstStyle/>
          <a:p>
            <a:pPr marL="0" indent="0">
              <a:buNone/>
            </a:pPr>
            <a:r>
              <a:rPr lang="en-US" altLang="zh-CN" sz="2800" b="1" dirty="0">
                <a:latin typeface="宋体" panose="02010600030101010101" pitchFamily="2" charset="-122"/>
                <a:ea typeface="宋体" panose="02010600030101010101" pitchFamily="2" charset="-122"/>
              </a:rPr>
              <a:t>ELF</a:t>
            </a:r>
            <a:r>
              <a:rPr lang="zh-CN" altLang="en-US" sz="2800" b="1" dirty="0">
                <a:latin typeface="宋体" panose="02010600030101010101" pitchFamily="2" charset="-122"/>
                <a:ea typeface="宋体" panose="02010600030101010101" pitchFamily="2" charset="-122"/>
              </a:rPr>
              <a:t>文件的加载</a:t>
            </a:r>
            <a:endParaRPr lang="en-US" altLang="zh-CN" sz="2800" b="1"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(1) </a:t>
            </a:r>
            <a:r>
              <a:rPr lang="zh-CN" altLang="en-US" sz="2400" dirty="0">
                <a:latin typeface="宋体" panose="02010600030101010101" pitchFamily="2" charset="-122"/>
                <a:ea typeface="宋体" panose="02010600030101010101" pitchFamily="2" charset="-122"/>
              </a:rPr>
              <a:t>检查</a:t>
            </a:r>
            <a:r>
              <a:rPr lang="en-US" altLang="zh-CN" sz="2400" dirty="0">
                <a:latin typeface="宋体" panose="02010600030101010101" pitchFamily="2" charset="-122"/>
                <a:ea typeface="宋体" panose="02010600030101010101" pitchFamily="2" charset="-122"/>
              </a:rPr>
              <a:t>ELF</a:t>
            </a:r>
            <a:r>
              <a:rPr lang="zh-CN" altLang="en-US" sz="2400" dirty="0">
                <a:latin typeface="宋体" panose="02010600030101010101" pitchFamily="2" charset="-122"/>
                <a:ea typeface="宋体" panose="02010600030101010101" pitchFamily="2" charset="-122"/>
              </a:rPr>
              <a:t>可执行文件格式的有效性，比如魔数，程序头表中段</a:t>
            </a:r>
            <a:r>
              <a:rPr lang="en-US" altLang="zh-CN" sz="2400" dirty="0">
                <a:latin typeface="宋体" panose="02010600030101010101" pitchFamily="2" charset="-122"/>
                <a:ea typeface="宋体" panose="02010600030101010101" pitchFamily="2" charset="-122"/>
              </a:rPr>
              <a:t>(segment)</a:t>
            </a:r>
            <a:r>
              <a:rPr lang="zh-CN" altLang="en-US" sz="2400" dirty="0">
                <a:latin typeface="宋体" panose="02010600030101010101" pitchFamily="2" charset="-122"/>
                <a:ea typeface="宋体" panose="02010600030101010101" pitchFamily="2" charset="-122"/>
              </a:rPr>
              <a:t>的数量；</a:t>
            </a:r>
          </a:p>
          <a:p>
            <a:r>
              <a:rPr lang="en-US" altLang="zh-CN" sz="2400" dirty="0">
                <a:latin typeface="宋体" panose="02010600030101010101" pitchFamily="2" charset="-122"/>
                <a:ea typeface="宋体" panose="02010600030101010101" pitchFamily="2" charset="-122"/>
              </a:rPr>
              <a:t>(2) </a:t>
            </a:r>
            <a:r>
              <a:rPr lang="zh-CN" altLang="en-US" sz="2400" dirty="0">
                <a:latin typeface="宋体" panose="02010600030101010101" pitchFamily="2" charset="-122"/>
                <a:ea typeface="宋体" panose="02010600030101010101" pitchFamily="2" charset="-122"/>
              </a:rPr>
              <a:t>查找动态链接的“</a:t>
            </a:r>
            <a:r>
              <a:rPr lang="en-US" altLang="zh-CN"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interp</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段，设置动态连接器路径；</a:t>
            </a:r>
          </a:p>
          <a:p>
            <a:r>
              <a:rPr lang="en-US" altLang="zh-CN" sz="2400" dirty="0">
                <a:latin typeface="宋体" panose="02010600030101010101" pitchFamily="2" charset="-122"/>
                <a:ea typeface="宋体" panose="02010600030101010101" pitchFamily="2" charset="-122"/>
              </a:rPr>
              <a:t>(3) </a:t>
            </a:r>
            <a:r>
              <a:rPr lang="zh-CN" altLang="en-US" sz="2400" dirty="0">
                <a:latin typeface="宋体" panose="02010600030101010101" pitchFamily="2" charset="-122"/>
                <a:ea typeface="宋体" panose="02010600030101010101" pitchFamily="2" charset="-122"/>
              </a:rPr>
              <a:t>根据</a:t>
            </a:r>
            <a:r>
              <a:rPr lang="en-US" altLang="zh-CN" sz="2400" dirty="0">
                <a:latin typeface="宋体" panose="02010600030101010101" pitchFamily="2" charset="-122"/>
                <a:ea typeface="宋体" panose="02010600030101010101" pitchFamily="2" charset="-122"/>
              </a:rPr>
              <a:t>ELF</a:t>
            </a:r>
            <a:r>
              <a:rPr lang="zh-CN" altLang="en-US" sz="2400" dirty="0">
                <a:latin typeface="宋体" panose="02010600030101010101" pitchFamily="2" charset="-122"/>
                <a:ea typeface="宋体" panose="02010600030101010101" pitchFamily="2" charset="-122"/>
              </a:rPr>
              <a:t>可执行文件的程序头表的描述，</a:t>
            </a:r>
            <a:r>
              <a:rPr lang="zh-CN" altLang="en-US" sz="2400" b="1" dirty="0">
                <a:latin typeface="宋体" panose="02010600030101010101" pitchFamily="2" charset="-122"/>
                <a:ea typeface="宋体" panose="02010600030101010101" pitchFamily="2" charset="-122"/>
              </a:rPr>
              <a:t>对</a:t>
            </a:r>
            <a:r>
              <a:rPr lang="en-US" altLang="zh-CN" sz="2400" b="1" dirty="0">
                <a:latin typeface="宋体" panose="02010600030101010101" pitchFamily="2" charset="-122"/>
                <a:ea typeface="宋体" panose="02010600030101010101" pitchFamily="2" charset="-122"/>
              </a:rPr>
              <a:t>ELF</a:t>
            </a:r>
            <a:r>
              <a:rPr lang="zh-CN" altLang="en-US" sz="2400" b="1" dirty="0">
                <a:latin typeface="宋体" panose="02010600030101010101" pitchFamily="2" charset="-122"/>
                <a:ea typeface="宋体" panose="02010600030101010101" pitchFamily="2" charset="-122"/>
              </a:rPr>
              <a:t>文件进行映射</a:t>
            </a:r>
            <a:r>
              <a:rPr lang="zh-CN" altLang="en-US" sz="2400" dirty="0">
                <a:latin typeface="宋体" panose="02010600030101010101" pitchFamily="2" charset="-122"/>
                <a:ea typeface="宋体" panose="02010600030101010101" pitchFamily="2" charset="-122"/>
              </a:rPr>
              <a:t>，比如代码，数据，只读数据；</a:t>
            </a:r>
          </a:p>
          <a:p>
            <a:r>
              <a:rPr lang="en-US" altLang="zh-CN" sz="2400" dirty="0">
                <a:latin typeface="宋体" panose="02010600030101010101" pitchFamily="2" charset="-122"/>
                <a:ea typeface="宋体" panose="02010600030101010101" pitchFamily="2" charset="-122"/>
              </a:rPr>
              <a:t>(4) </a:t>
            </a:r>
            <a:r>
              <a:rPr lang="zh-CN" altLang="en-US" sz="2400" dirty="0">
                <a:latin typeface="宋体" panose="02010600030101010101" pitchFamily="2" charset="-122"/>
                <a:ea typeface="宋体" panose="02010600030101010101" pitchFamily="2" charset="-122"/>
              </a:rPr>
              <a:t>初始化</a:t>
            </a:r>
            <a:r>
              <a:rPr lang="en-US" altLang="zh-CN" sz="2400" dirty="0">
                <a:latin typeface="宋体" panose="02010600030101010101" pitchFamily="2" charset="-122"/>
                <a:ea typeface="宋体" panose="02010600030101010101" pitchFamily="2" charset="-122"/>
              </a:rPr>
              <a:t>ELF</a:t>
            </a:r>
            <a:r>
              <a:rPr lang="zh-CN" altLang="en-US" sz="2400" dirty="0">
                <a:latin typeface="宋体" panose="02010600030101010101" pitchFamily="2" charset="-122"/>
                <a:ea typeface="宋体" panose="02010600030101010101" pitchFamily="2" charset="-122"/>
              </a:rPr>
              <a:t>进程环境，在进程堆栈中</a:t>
            </a:r>
            <a:r>
              <a:rPr lang="zh-CN" altLang="en-US" sz="2400" b="1" dirty="0">
                <a:latin typeface="宋体" panose="02010600030101010101" pitchFamily="2" charset="-122"/>
                <a:ea typeface="宋体" panose="02010600030101010101" pitchFamily="2" charset="-122"/>
              </a:rPr>
              <a:t>保存命令行参数，环境变量</a:t>
            </a:r>
            <a:r>
              <a:rPr lang="zh-CN" altLang="en-US" sz="2400" dirty="0">
                <a:latin typeface="宋体" panose="02010600030101010101" pitchFamily="2" charset="-122"/>
                <a:ea typeface="宋体" panose="02010600030101010101" pitchFamily="2" charset="-122"/>
              </a:rPr>
              <a:t>，及</a:t>
            </a:r>
            <a:r>
              <a:rPr lang="zh-CN" altLang="en-US" sz="2400" b="1" dirty="0">
                <a:latin typeface="宋体" panose="02010600030101010101" pitchFamily="2" charset="-122"/>
                <a:ea typeface="宋体" panose="02010600030101010101" pitchFamily="2" charset="-122"/>
              </a:rPr>
              <a:t>辅助信息数组</a:t>
            </a:r>
            <a:r>
              <a:rPr lang="en-US" altLang="zh-CN" sz="2400" b="1" dirty="0">
                <a:latin typeface="宋体" panose="02010600030101010101" pitchFamily="2" charset="-122"/>
                <a:ea typeface="宋体" panose="02010600030101010101" pitchFamily="2" charset="-122"/>
              </a:rPr>
              <a:t>(Auxiliary Vector)</a:t>
            </a:r>
            <a:r>
              <a:rPr lang="zh-CN" altLang="en-US" sz="2400" dirty="0">
                <a:latin typeface="宋体" panose="02010600030101010101" pitchFamily="2" charset="-122"/>
                <a:ea typeface="宋体" panose="02010600030101010101" pitchFamily="2" charset="-122"/>
              </a:rPr>
              <a:t>，辅助信息数组为动态连接器提供可执行文件</a:t>
            </a:r>
            <a:r>
              <a:rPr lang="zh-CN" altLang="en-US" sz="2400" b="1" dirty="0">
                <a:latin typeface="宋体" panose="02010600030101010101" pitchFamily="2" charset="-122"/>
                <a:ea typeface="宋体" panose="02010600030101010101" pitchFamily="2" charset="-122"/>
              </a:rPr>
              <a:t>各个段的信息和程序的入口地址</a:t>
            </a:r>
            <a:endParaRPr lang="zh-CN" altLang="en-US" b="1"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115">
                                            <p:txEl>
                                              <p:pRg st="3" end="3"/>
                                            </p:txEl>
                                          </p:spTgt>
                                        </p:tgtEl>
                                        <p:attrNameLst>
                                          <p:attrName>style.visibility</p:attrName>
                                        </p:attrNameLst>
                                      </p:cBhvr>
                                      <p:to>
                                        <p:strVal val="visible"/>
                                      </p:to>
                                    </p:set>
                                    <p:anim calcmode="lin" valueType="num">
                                      <p:cBhvr additive="base">
                                        <p:cTn id="13" dur="500" fill="hold"/>
                                        <p:tgtEl>
                                          <p:spTgt spid="9011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0115">
                                            <p:txEl>
                                              <p:pRg st="4" end="4"/>
                                            </p:txEl>
                                          </p:spTgt>
                                        </p:tgtEl>
                                        <p:attrNameLst>
                                          <p:attrName>style.visibility</p:attrName>
                                        </p:attrNameLst>
                                      </p:cBhvr>
                                      <p:to>
                                        <p:strVal val="visible"/>
                                      </p:to>
                                    </p:set>
                                    <p:anim calcmode="lin" valueType="num">
                                      <p:cBhvr additive="base">
                                        <p:cTn id="19" dur="500" fill="hold"/>
                                        <p:tgtEl>
                                          <p:spTgt spid="9011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901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792163"/>
            <a:ext cx="8229600" cy="576262"/>
          </a:xfrm>
        </p:spPr>
        <p:txBody>
          <a:bodyPr/>
          <a:lstStyle/>
          <a:p>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4:</a:t>
            </a:r>
            <a:r>
              <a:rPr lang="zh-CN" altLang="en-US" sz="2800">
                <a:latin typeface="Times New Roman" panose="02020603050405020304" pitchFamily="18" charset="0"/>
                <a:ea typeface="宋体" panose="02010600030101010101" pitchFamily="2" charset="-122"/>
                <a:cs typeface="Times New Roman" panose="02020603050405020304" pitchFamily="18" charset="0"/>
              </a:rPr>
              <a:t>一个程序</a:t>
            </a:r>
            <a:r>
              <a:rPr lang="en-US" altLang="zh-CN" sz="2800">
                <a:latin typeface="Times New Roman" panose="02020603050405020304" pitchFamily="18" charset="0"/>
                <a:ea typeface="宋体" panose="02010600030101010101" pitchFamily="2" charset="-122"/>
                <a:cs typeface="Times New Roman" panose="02020603050405020304" pitchFamily="18" charset="0"/>
              </a:rPr>
              <a:t>vs.</a:t>
            </a:r>
            <a:r>
              <a:rPr lang="zh-CN" altLang="en-US" sz="2800">
                <a:latin typeface="Times New Roman" panose="02020603050405020304" pitchFamily="18" charset="0"/>
                <a:ea typeface="宋体" panose="02010600030101010101" pitchFamily="2" charset="-122"/>
                <a:cs typeface="Times New Roman" panose="02020603050405020304" pitchFamily="18" charset="0"/>
              </a:rPr>
              <a:t>多个程序，效率？</a:t>
            </a:r>
          </a:p>
        </p:txBody>
      </p:sp>
      <p:sp>
        <p:nvSpPr>
          <p:cNvPr id="12291" name="Rectangle 4"/>
          <p:cNvSpPr>
            <a:spLocks noChangeArrowheads="1"/>
          </p:cNvSpPr>
          <p:nvPr/>
        </p:nvSpPr>
        <p:spPr bwMode="auto">
          <a:xfrm>
            <a:off x="76200" y="1895475"/>
            <a:ext cx="1790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400" b="1">
                <a:solidFill>
                  <a:srgbClr val="FF0000"/>
                </a:solidFill>
                <a:latin typeface="Arial" panose="020B0604020202020204" pitchFamily="34" charset="0"/>
                <a:ea typeface="宋体" panose="02010600030101010101" pitchFamily="2" charset="-122"/>
              </a:rPr>
              <a:t>一次执行</a:t>
            </a:r>
            <a:br>
              <a:rPr kumimoji="0" lang="zh-CN" altLang="en-US" sz="2400" b="1">
                <a:solidFill>
                  <a:srgbClr val="FF0000"/>
                </a:solidFill>
                <a:latin typeface="Arial" panose="020B0604020202020204" pitchFamily="34" charset="0"/>
                <a:ea typeface="宋体" panose="02010600030101010101" pitchFamily="2" charset="-122"/>
              </a:rPr>
            </a:br>
            <a:r>
              <a:rPr kumimoji="0" lang="zh-CN" altLang="en-US" sz="2400" b="1">
                <a:solidFill>
                  <a:srgbClr val="FF0000"/>
                </a:solidFill>
                <a:latin typeface="Arial" panose="020B0604020202020204" pitchFamily="34" charset="0"/>
                <a:ea typeface="宋体" panose="02010600030101010101" pitchFamily="2" charset="-122"/>
              </a:rPr>
              <a:t>一个程序：</a:t>
            </a:r>
          </a:p>
        </p:txBody>
      </p:sp>
      <p:sp>
        <p:nvSpPr>
          <p:cNvPr id="12292" name="Rectangle 5"/>
          <p:cNvSpPr>
            <a:spLocks noChangeArrowheads="1"/>
          </p:cNvSpPr>
          <p:nvPr/>
        </p:nvSpPr>
        <p:spPr bwMode="auto">
          <a:xfrm>
            <a:off x="1828800" y="3276600"/>
            <a:ext cx="247650" cy="41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2700" b="1">
                <a:latin typeface="Arial" panose="020B0604020202020204" pitchFamily="34" charset="0"/>
                <a:ea typeface="宋体" panose="02010600030101010101" pitchFamily="2" charset="-122"/>
              </a:rPr>
              <a:t>A</a:t>
            </a:r>
            <a:endParaRPr lang="en-US" altLang="zh-CN" sz="2400" b="1">
              <a:latin typeface="Arial" panose="020B0604020202020204" pitchFamily="34" charset="0"/>
              <a:ea typeface="宋体" panose="02010600030101010101" pitchFamily="2" charset="-122"/>
            </a:endParaRPr>
          </a:p>
        </p:txBody>
      </p:sp>
      <p:sp>
        <p:nvSpPr>
          <p:cNvPr id="12293" name="Rectangle 6"/>
          <p:cNvSpPr>
            <a:spLocks noChangeArrowheads="1"/>
          </p:cNvSpPr>
          <p:nvPr/>
        </p:nvSpPr>
        <p:spPr bwMode="auto">
          <a:xfrm>
            <a:off x="1828800" y="4110038"/>
            <a:ext cx="2476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2700" b="1">
                <a:latin typeface="Arial" panose="020B0604020202020204" pitchFamily="34" charset="0"/>
                <a:ea typeface="宋体" panose="02010600030101010101" pitchFamily="2" charset="-122"/>
              </a:rPr>
              <a:t>B</a:t>
            </a:r>
            <a:endParaRPr lang="en-US" altLang="zh-CN" sz="2400" b="1">
              <a:latin typeface="Arial" panose="020B0604020202020204" pitchFamily="34" charset="0"/>
              <a:ea typeface="宋体" panose="02010600030101010101" pitchFamily="2" charset="-122"/>
            </a:endParaRPr>
          </a:p>
        </p:txBody>
      </p:sp>
      <p:sp>
        <p:nvSpPr>
          <p:cNvPr id="12294" name="Line 7"/>
          <p:cNvSpPr>
            <a:spLocks noChangeShapeType="1"/>
          </p:cNvSpPr>
          <p:nvPr/>
        </p:nvSpPr>
        <p:spPr bwMode="auto">
          <a:xfrm flipV="1">
            <a:off x="2057400" y="3873500"/>
            <a:ext cx="6473825" cy="3175"/>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5" name="Freeform 8"/>
          <p:cNvSpPr/>
          <p:nvPr/>
        </p:nvSpPr>
        <p:spPr bwMode="auto">
          <a:xfrm>
            <a:off x="8531225" y="3825875"/>
            <a:ext cx="252413" cy="92075"/>
          </a:xfrm>
          <a:custGeom>
            <a:avLst/>
            <a:gdLst>
              <a:gd name="T0" fmla="*/ 0 w 159"/>
              <a:gd name="T1" fmla="*/ 0 h 58"/>
              <a:gd name="T2" fmla="*/ 2147483647 w 159"/>
              <a:gd name="T3" fmla="*/ 2147483647 h 58"/>
              <a:gd name="T4" fmla="*/ 0 w 159"/>
              <a:gd name="T5" fmla="*/ 2147483647 h 58"/>
              <a:gd name="T6" fmla="*/ 0 w 159"/>
              <a:gd name="T7" fmla="*/ 0 h 5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9" h="58">
                <a:moveTo>
                  <a:pt x="0" y="0"/>
                </a:moveTo>
                <a:lnTo>
                  <a:pt x="159" y="29"/>
                </a:lnTo>
                <a:lnTo>
                  <a:pt x="0" y="58"/>
                </a:lnTo>
                <a:lnTo>
                  <a:pt x="0" y="0"/>
                </a:lnTo>
                <a:close/>
              </a:path>
            </a:pathLst>
          </a:custGeom>
          <a:solidFill>
            <a:srgbClr val="000000"/>
          </a:solidFill>
          <a:ln w="12700">
            <a:solidFill>
              <a:schemeClr val="tx1"/>
            </a:solidFill>
            <a:prstDash val="solid"/>
            <a:round/>
          </a:ln>
        </p:spPr>
        <p:txBody>
          <a:bodyPr/>
          <a:lstStyle/>
          <a:p>
            <a:endParaRPr lang="zh-CN" altLang="en-US"/>
          </a:p>
        </p:txBody>
      </p:sp>
      <p:sp>
        <p:nvSpPr>
          <p:cNvPr id="12296" name="Line 9"/>
          <p:cNvSpPr>
            <a:spLocks noChangeShapeType="1"/>
          </p:cNvSpPr>
          <p:nvPr/>
        </p:nvSpPr>
        <p:spPr bwMode="auto">
          <a:xfrm>
            <a:off x="2057400" y="3800475"/>
            <a:ext cx="1588" cy="13493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7" name="Rectangle 19"/>
          <p:cNvSpPr>
            <a:spLocks noChangeArrowheads="1"/>
          </p:cNvSpPr>
          <p:nvPr/>
        </p:nvSpPr>
        <p:spPr bwMode="auto">
          <a:xfrm>
            <a:off x="3368675" y="38766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500" b="1">
                <a:solidFill>
                  <a:schemeClr val="tx2"/>
                </a:solidFill>
                <a:latin typeface="Arial" panose="020B0604020202020204" pitchFamily="34" charset="0"/>
                <a:ea typeface="宋体" panose="02010600030101010101" pitchFamily="2" charset="-122"/>
              </a:rPr>
              <a:t>10</a:t>
            </a:r>
            <a:endParaRPr lang="en-US" altLang="zh-CN" sz="2400" b="1">
              <a:solidFill>
                <a:schemeClr val="tx2"/>
              </a:solidFill>
              <a:latin typeface="Arial" panose="020B0604020202020204" pitchFamily="34" charset="0"/>
              <a:ea typeface="宋体" panose="02010600030101010101" pitchFamily="2" charset="-122"/>
            </a:endParaRPr>
          </a:p>
        </p:txBody>
      </p:sp>
      <p:sp>
        <p:nvSpPr>
          <p:cNvPr id="12298" name="Rectangle 21"/>
          <p:cNvSpPr>
            <a:spLocks noChangeArrowheads="1"/>
          </p:cNvSpPr>
          <p:nvPr/>
        </p:nvSpPr>
        <p:spPr bwMode="auto">
          <a:xfrm>
            <a:off x="4206875" y="38766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500" b="1">
                <a:solidFill>
                  <a:schemeClr val="tx2"/>
                </a:solidFill>
                <a:latin typeface="Arial" panose="020B0604020202020204" pitchFamily="34" charset="0"/>
                <a:ea typeface="宋体" panose="02010600030101010101" pitchFamily="2" charset="-122"/>
              </a:rPr>
              <a:t>15</a:t>
            </a:r>
            <a:endParaRPr lang="en-US" altLang="zh-CN" sz="2400" b="1">
              <a:solidFill>
                <a:schemeClr val="tx2"/>
              </a:solidFill>
              <a:latin typeface="Arial" panose="020B0604020202020204" pitchFamily="34" charset="0"/>
              <a:ea typeface="宋体" panose="02010600030101010101" pitchFamily="2" charset="-122"/>
            </a:endParaRPr>
          </a:p>
        </p:txBody>
      </p:sp>
      <p:sp>
        <p:nvSpPr>
          <p:cNvPr id="12299" name="Rectangle 23"/>
          <p:cNvSpPr>
            <a:spLocks noChangeArrowheads="1"/>
          </p:cNvSpPr>
          <p:nvPr/>
        </p:nvSpPr>
        <p:spPr bwMode="auto">
          <a:xfrm>
            <a:off x="5045075" y="38766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500" b="1">
                <a:solidFill>
                  <a:schemeClr val="tx2"/>
                </a:solidFill>
                <a:latin typeface="Arial" panose="020B0604020202020204" pitchFamily="34" charset="0"/>
                <a:ea typeface="宋体" panose="02010600030101010101" pitchFamily="2" charset="-122"/>
              </a:rPr>
              <a:t>20</a:t>
            </a:r>
            <a:endParaRPr lang="en-US" altLang="zh-CN" sz="2400" b="1">
              <a:solidFill>
                <a:schemeClr val="tx2"/>
              </a:solidFill>
              <a:latin typeface="Arial" panose="020B0604020202020204" pitchFamily="34" charset="0"/>
              <a:ea typeface="宋体" panose="02010600030101010101" pitchFamily="2" charset="-122"/>
            </a:endParaRPr>
          </a:p>
        </p:txBody>
      </p:sp>
      <p:sp>
        <p:nvSpPr>
          <p:cNvPr id="12300" name="Rectangle 25"/>
          <p:cNvSpPr>
            <a:spLocks noChangeArrowheads="1"/>
          </p:cNvSpPr>
          <p:nvPr/>
        </p:nvSpPr>
        <p:spPr bwMode="auto">
          <a:xfrm>
            <a:off x="6416675" y="38766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500" b="1">
                <a:solidFill>
                  <a:schemeClr val="tx2"/>
                </a:solidFill>
                <a:latin typeface="Arial" panose="020B0604020202020204" pitchFamily="34" charset="0"/>
                <a:ea typeface="宋体" panose="02010600030101010101" pitchFamily="2" charset="-122"/>
              </a:rPr>
              <a:t>30</a:t>
            </a:r>
            <a:endParaRPr lang="en-US" altLang="zh-CN" sz="2400" b="1">
              <a:solidFill>
                <a:schemeClr val="tx2"/>
              </a:solidFill>
              <a:latin typeface="Arial" panose="020B0604020202020204" pitchFamily="34" charset="0"/>
              <a:ea typeface="宋体" panose="02010600030101010101" pitchFamily="2" charset="-122"/>
            </a:endParaRPr>
          </a:p>
        </p:txBody>
      </p:sp>
      <p:sp>
        <p:nvSpPr>
          <p:cNvPr id="12301" name="Rectangle 27"/>
          <p:cNvSpPr>
            <a:spLocks noChangeArrowheads="1"/>
          </p:cNvSpPr>
          <p:nvPr/>
        </p:nvSpPr>
        <p:spPr bwMode="auto">
          <a:xfrm>
            <a:off x="7635875" y="38766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500" b="1">
                <a:solidFill>
                  <a:schemeClr val="tx2"/>
                </a:solidFill>
                <a:latin typeface="Arial" panose="020B0604020202020204" pitchFamily="34" charset="0"/>
                <a:ea typeface="宋体" panose="02010600030101010101" pitchFamily="2" charset="-122"/>
              </a:rPr>
              <a:t>40</a:t>
            </a:r>
            <a:endParaRPr lang="en-US" altLang="zh-CN" sz="2400" b="1">
              <a:solidFill>
                <a:schemeClr val="tx2"/>
              </a:solidFill>
              <a:latin typeface="Arial" panose="020B0604020202020204" pitchFamily="34" charset="0"/>
              <a:ea typeface="宋体" panose="02010600030101010101" pitchFamily="2" charset="-122"/>
            </a:endParaRPr>
          </a:p>
        </p:txBody>
      </p:sp>
      <p:sp>
        <p:nvSpPr>
          <p:cNvPr id="12302" name="Rectangle 29"/>
          <p:cNvSpPr>
            <a:spLocks noChangeArrowheads="1"/>
          </p:cNvSpPr>
          <p:nvPr/>
        </p:nvSpPr>
        <p:spPr bwMode="auto">
          <a:xfrm>
            <a:off x="5730875" y="38766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500" b="1">
                <a:solidFill>
                  <a:schemeClr val="tx2"/>
                </a:solidFill>
                <a:latin typeface="Arial" panose="020B0604020202020204" pitchFamily="34" charset="0"/>
                <a:ea typeface="宋体" panose="02010600030101010101" pitchFamily="2" charset="-122"/>
              </a:rPr>
              <a:t>25</a:t>
            </a:r>
            <a:endParaRPr lang="en-US" altLang="zh-CN" sz="2400" b="1">
              <a:solidFill>
                <a:schemeClr val="tx2"/>
              </a:solidFill>
              <a:latin typeface="Arial" panose="020B0604020202020204" pitchFamily="34" charset="0"/>
              <a:ea typeface="宋体" panose="02010600030101010101" pitchFamily="2" charset="-122"/>
            </a:endParaRPr>
          </a:p>
        </p:txBody>
      </p:sp>
      <p:grpSp>
        <p:nvGrpSpPr>
          <p:cNvPr id="250012" name="Group 156"/>
          <p:cNvGrpSpPr/>
          <p:nvPr/>
        </p:nvGrpSpPr>
        <p:grpSpPr bwMode="auto">
          <a:xfrm>
            <a:off x="2349500" y="3449638"/>
            <a:ext cx="596900" cy="930275"/>
            <a:chOff x="1480" y="2083"/>
            <a:chExt cx="376" cy="586"/>
          </a:xfrm>
        </p:grpSpPr>
        <p:sp>
          <p:nvSpPr>
            <p:cNvPr id="12411" name="Rectangle 11"/>
            <p:cNvSpPr>
              <a:spLocks noChangeArrowheads="1"/>
            </p:cNvSpPr>
            <p:nvPr/>
          </p:nvSpPr>
          <p:spPr bwMode="auto">
            <a:xfrm>
              <a:off x="1490" y="2083"/>
              <a:ext cx="3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12412" name="Rectangle 30"/>
            <p:cNvSpPr>
              <a:spLocks noChangeArrowheads="1"/>
            </p:cNvSpPr>
            <p:nvPr/>
          </p:nvSpPr>
          <p:spPr bwMode="auto">
            <a:xfrm>
              <a:off x="1480" y="2496"/>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latin typeface="Arial" panose="020B0604020202020204" pitchFamily="34" charset="0"/>
                  <a:ea typeface="宋体" panose="02010600030101010101" pitchFamily="2" charset="-122"/>
                </a:rPr>
                <a:t>DEV1</a:t>
              </a:r>
              <a:endParaRPr lang="en-US" altLang="zh-CN" sz="2400" b="1">
                <a:latin typeface="Arial" panose="020B0604020202020204" pitchFamily="34" charset="0"/>
                <a:ea typeface="宋体" panose="02010600030101010101" pitchFamily="2" charset="-122"/>
              </a:endParaRPr>
            </a:p>
          </p:txBody>
        </p:sp>
      </p:grpSp>
      <p:sp>
        <p:nvSpPr>
          <p:cNvPr id="12304" name="Rectangle 32"/>
          <p:cNvSpPr>
            <a:spLocks noChangeArrowheads="1"/>
          </p:cNvSpPr>
          <p:nvPr/>
        </p:nvSpPr>
        <p:spPr bwMode="auto">
          <a:xfrm>
            <a:off x="7026275" y="38766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500" b="1">
                <a:solidFill>
                  <a:schemeClr val="tx2"/>
                </a:solidFill>
                <a:latin typeface="Arial" panose="020B0604020202020204" pitchFamily="34" charset="0"/>
                <a:ea typeface="宋体" panose="02010600030101010101" pitchFamily="2" charset="-122"/>
              </a:rPr>
              <a:t>35</a:t>
            </a:r>
            <a:endParaRPr lang="en-US" altLang="zh-CN" sz="2400" b="1">
              <a:solidFill>
                <a:schemeClr val="tx2"/>
              </a:solidFill>
              <a:latin typeface="Arial" panose="020B0604020202020204" pitchFamily="34" charset="0"/>
              <a:ea typeface="宋体" panose="02010600030101010101" pitchFamily="2" charset="-122"/>
            </a:endParaRPr>
          </a:p>
        </p:txBody>
      </p:sp>
      <p:sp>
        <p:nvSpPr>
          <p:cNvPr id="12305" name="Line 33"/>
          <p:cNvSpPr>
            <a:spLocks noChangeShapeType="1"/>
          </p:cNvSpPr>
          <p:nvPr/>
        </p:nvSpPr>
        <p:spPr bwMode="auto">
          <a:xfrm>
            <a:off x="8307388" y="3802063"/>
            <a:ext cx="1587" cy="139700"/>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06" name="Rectangle 34"/>
          <p:cNvSpPr>
            <a:spLocks noChangeArrowheads="1"/>
          </p:cNvSpPr>
          <p:nvPr/>
        </p:nvSpPr>
        <p:spPr bwMode="auto">
          <a:xfrm>
            <a:off x="8321675" y="38766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500" b="1">
                <a:solidFill>
                  <a:schemeClr val="tx2"/>
                </a:solidFill>
                <a:latin typeface="Arial" panose="020B0604020202020204" pitchFamily="34" charset="0"/>
                <a:ea typeface="宋体" panose="02010600030101010101" pitchFamily="2" charset="-122"/>
              </a:rPr>
              <a:t>45</a:t>
            </a:r>
            <a:endParaRPr lang="en-US" altLang="zh-CN" sz="2400" b="1">
              <a:solidFill>
                <a:schemeClr val="tx2"/>
              </a:solidFill>
              <a:latin typeface="Arial" panose="020B0604020202020204" pitchFamily="34" charset="0"/>
              <a:ea typeface="宋体" panose="02010600030101010101" pitchFamily="2" charset="-122"/>
            </a:endParaRPr>
          </a:p>
        </p:txBody>
      </p:sp>
      <p:grpSp>
        <p:nvGrpSpPr>
          <p:cNvPr id="250013" name="Group 157"/>
          <p:cNvGrpSpPr/>
          <p:nvPr/>
        </p:nvGrpSpPr>
        <p:grpSpPr bwMode="auto">
          <a:xfrm>
            <a:off x="3470275" y="3449638"/>
            <a:ext cx="1330325" cy="930275"/>
            <a:chOff x="2186" y="2083"/>
            <a:chExt cx="838" cy="586"/>
          </a:xfrm>
        </p:grpSpPr>
        <p:sp>
          <p:nvSpPr>
            <p:cNvPr id="12408" name="Rectangle 12"/>
            <p:cNvSpPr>
              <a:spLocks noChangeArrowheads="1"/>
            </p:cNvSpPr>
            <p:nvPr/>
          </p:nvSpPr>
          <p:spPr bwMode="auto">
            <a:xfrm>
              <a:off x="2186" y="2083"/>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latin typeface="Arial" panose="020B0604020202020204" pitchFamily="34" charset="0"/>
                  <a:ea typeface="宋体" panose="02010600030101010101" pitchFamily="2" charset="-122"/>
                </a:rPr>
                <a:t>DEV1</a:t>
              </a:r>
              <a:endParaRPr lang="en-US" altLang="zh-CN" sz="2400" b="1">
                <a:latin typeface="Arial" panose="020B0604020202020204" pitchFamily="34" charset="0"/>
                <a:ea typeface="宋体" panose="02010600030101010101" pitchFamily="2" charset="-122"/>
              </a:endParaRPr>
            </a:p>
          </p:txBody>
        </p:sp>
        <p:sp>
          <p:nvSpPr>
            <p:cNvPr id="12409" name="Rectangle 31"/>
            <p:cNvSpPr>
              <a:spLocks noChangeArrowheads="1"/>
            </p:cNvSpPr>
            <p:nvPr/>
          </p:nvSpPr>
          <p:spPr bwMode="auto">
            <a:xfrm>
              <a:off x="2459" y="2496"/>
              <a:ext cx="3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12410" name="Line 35"/>
            <p:cNvSpPr>
              <a:spLocks noChangeShapeType="1"/>
            </p:cNvSpPr>
            <p:nvPr/>
          </p:nvSpPr>
          <p:spPr bwMode="auto">
            <a:xfrm>
              <a:off x="2736" y="2166"/>
              <a:ext cx="28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grpSp>
      <p:grpSp>
        <p:nvGrpSpPr>
          <p:cNvPr id="250014" name="Group 158"/>
          <p:cNvGrpSpPr/>
          <p:nvPr/>
        </p:nvGrpSpPr>
        <p:grpSpPr bwMode="auto">
          <a:xfrm>
            <a:off x="5008563" y="3449638"/>
            <a:ext cx="596900" cy="930275"/>
            <a:chOff x="3155" y="2083"/>
            <a:chExt cx="376" cy="586"/>
          </a:xfrm>
        </p:grpSpPr>
        <p:sp>
          <p:nvSpPr>
            <p:cNvPr id="12406" name="Rectangle 17"/>
            <p:cNvSpPr>
              <a:spLocks noChangeArrowheads="1"/>
            </p:cNvSpPr>
            <p:nvPr/>
          </p:nvSpPr>
          <p:spPr bwMode="auto">
            <a:xfrm>
              <a:off x="3203" y="2083"/>
              <a:ext cx="3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12407" name="Rectangle 36"/>
            <p:cNvSpPr>
              <a:spLocks noChangeArrowheads="1"/>
            </p:cNvSpPr>
            <p:nvPr/>
          </p:nvSpPr>
          <p:spPr bwMode="auto">
            <a:xfrm>
              <a:off x="3155" y="2496"/>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latin typeface="Arial" panose="020B0604020202020204" pitchFamily="34" charset="0"/>
                  <a:ea typeface="宋体" panose="02010600030101010101" pitchFamily="2" charset="-122"/>
                </a:rPr>
                <a:t>DEV2</a:t>
              </a:r>
              <a:endParaRPr lang="en-US" altLang="zh-CN" sz="2400" b="1">
                <a:latin typeface="Arial" panose="020B0604020202020204" pitchFamily="34" charset="0"/>
                <a:ea typeface="宋体" panose="02010600030101010101" pitchFamily="2" charset="-122"/>
              </a:endParaRPr>
            </a:p>
          </p:txBody>
        </p:sp>
      </p:grpSp>
      <p:grpSp>
        <p:nvGrpSpPr>
          <p:cNvPr id="250016" name="Group 160"/>
          <p:cNvGrpSpPr/>
          <p:nvPr/>
        </p:nvGrpSpPr>
        <p:grpSpPr bwMode="auto">
          <a:xfrm>
            <a:off x="7281863" y="3449638"/>
            <a:ext cx="633412" cy="930275"/>
            <a:chOff x="4587" y="2083"/>
            <a:chExt cx="399" cy="586"/>
          </a:xfrm>
        </p:grpSpPr>
        <p:sp>
          <p:nvSpPr>
            <p:cNvPr id="12404" name="Rectangle 15"/>
            <p:cNvSpPr>
              <a:spLocks noChangeArrowheads="1"/>
            </p:cNvSpPr>
            <p:nvPr/>
          </p:nvSpPr>
          <p:spPr bwMode="auto">
            <a:xfrm>
              <a:off x="4587" y="2083"/>
              <a:ext cx="3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12405" name="Rectangle 38"/>
            <p:cNvSpPr>
              <a:spLocks noChangeArrowheads="1"/>
            </p:cNvSpPr>
            <p:nvPr/>
          </p:nvSpPr>
          <p:spPr bwMode="auto">
            <a:xfrm>
              <a:off x="4610" y="2496"/>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latin typeface="Arial" panose="020B0604020202020204" pitchFamily="34" charset="0"/>
                  <a:ea typeface="宋体" panose="02010600030101010101" pitchFamily="2" charset="-122"/>
                </a:rPr>
                <a:t>DEV2</a:t>
              </a:r>
              <a:endParaRPr lang="en-US" altLang="zh-CN" sz="2400" b="1">
                <a:latin typeface="Arial" panose="020B0604020202020204" pitchFamily="34" charset="0"/>
                <a:ea typeface="宋体" panose="02010600030101010101" pitchFamily="2" charset="-122"/>
              </a:endParaRPr>
            </a:p>
          </p:txBody>
        </p:sp>
      </p:grpSp>
      <p:grpSp>
        <p:nvGrpSpPr>
          <p:cNvPr id="250015" name="Group 159"/>
          <p:cNvGrpSpPr/>
          <p:nvPr/>
        </p:nvGrpSpPr>
        <p:grpSpPr bwMode="auto">
          <a:xfrm>
            <a:off x="5783263" y="3449638"/>
            <a:ext cx="1074737" cy="930275"/>
            <a:chOff x="3643" y="2083"/>
            <a:chExt cx="677" cy="586"/>
          </a:xfrm>
        </p:grpSpPr>
        <p:sp>
          <p:nvSpPr>
            <p:cNvPr id="12401" name="Rectangle 13"/>
            <p:cNvSpPr>
              <a:spLocks noChangeArrowheads="1"/>
            </p:cNvSpPr>
            <p:nvPr/>
          </p:nvSpPr>
          <p:spPr bwMode="auto">
            <a:xfrm>
              <a:off x="3779" y="2083"/>
              <a:ext cx="37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latin typeface="Arial" panose="020B0604020202020204" pitchFamily="34" charset="0"/>
                  <a:ea typeface="宋体" panose="02010600030101010101" pitchFamily="2" charset="-122"/>
                </a:rPr>
                <a:t>DEV2</a:t>
              </a:r>
              <a:endParaRPr lang="en-US" altLang="zh-CN" sz="2400" b="1">
                <a:latin typeface="Arial" panose="020B0604020202020204" pitchFamily="34" charset="0"/>
                <a:ea typeface="宋体" panose="02010600030101010101" pitchFamily="2" charset="-122"/>
              </a:endParaRPr>
            </a:p>
          </p:txBody>
        </p:sp>
        <p:sp>
          <p:nvSpPr>
            <p:cNvPr id="12402" name="Rectangle 37"/>
            <p:cNvSpPr>
              <a:spLocks noChangeArrowheads="1"/>
            </p:cNvSpPr>
            <p:nvPr/>
          </p:nvSpPr>
          <p:spPr bwMode="auto">
            <a:xfrm>
              <a:off x="3643" y="2496"/>
              <a:ext cx="304"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12403" name="Line 39"/>
            <p:cNvSpPr>
              <a:spLocks noChangeShapeType="1"/>
            </p:cNvSpPr>
            <p:nvPr/>
          </p:nvSpPr>
          <p:spPr bwMode="auto">
            <a:xfrm>
              <a:off x="4080" y="2605"/>
              <a:ext cx="24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250052" name="Group 196"/>
          <p:cNvGraphicFramePr>
            <a:graphicFrameLocks noGrp="1"/>
          </p:cNvGraphicFramePr>
          <p:nvPr>
            <p:ph idx="1"/>
          </p:nvPr>
        </p:nvGraphicFramePr>
        <p:xfrm>
          <a:off x="1524000" y="4714875"/>
          <a:ext cx="6488113" cy="1738313"/>
        </p:xfrm>
        <a:graphic>
          <a:graphicData uri="http://schemas.openxmlformats.org/drawingml/2006/table">
            <a:tbl>
              <a:tblPr/>
              <a:tblGrid>
                <a:gridCol w="2162175">
                  <a:extLst>
                    <a:ext uri="{9D8B030D-6E8A-4147-A177-3AD203B41FA5}">
                      <a16:colId xmlns:a16="http://schemas.microsoft.com/office/drawing/2014/main" val="20000"/>
                    </a:ext>
                  </a:extLst>
                </a:gridCol>
                <a:gridCol w="2163763">
                  <a:extLst>
                    <a:ext uri="{9D8B030D-6E8A-4147-A177-3AD203B41FA5}">
                      <a16:colId xmlns:a16="http://schemas.microsoft.com/office/drawing/2014/main" val="20001"/>
                    </a:ext>
                  </a:extLst>
                </a:gridCol>
                <a:gridCol w="2162175">
                  <a:extLst>
                    <a:ext uri="{9D8B030D-6E8A-4147-A177-3AD203B41FA5}">
                      <a16:colId xmlns:a16="http://schemas.microsoft.com/office/drawing/2014/main" val="20002"/>
                    </a:ext>
                  </a:extLst>
                </a:gridCol>
              </a:tblGrid>
              <a:tr h="365719">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endPar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endParaRPr>
                    </a:p>
                  </a:txBody>
                  <a:tcPr marT="45700" marB="4570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800" b="1" i="0" u="none" strike="noStrike" cap="none" normalizeH="0" baseline="0">
                          <a:ln>
                            <a:noFill/>
                          </a:ln>
                          <a:solidFill>
                            <a:srgbClr val="FF0000"/>
                          </a:solidFill>
                          <a:effectLst/>
                          <a:latin typeface="宋体" panose="02010600030101010101" pitchFamily="2" charset="-122"/>
                          <a:ea typeface="宋体" panose="02010600030101010101" pitchFamily="2" charset="-122"/>
                        </a:rPr>
                        <a:t>一次一个程序</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zh-CN" altLang="en-US" sz="1800" b="1" i="0" u="none" strike="noStrike" cap="none" normalizeH="0" baseline="0">
                          <a:ln>
                            <a:noFill/>
                          </a:ln>
                          <a:solidFill>
                            <a:srgbClr val="FF0000"/>
                          </a:solidFill>
                          <a:effectLst/>
                          <a:latin typeface="宋体" panose="02010600030101010101" pitchFamily="2" charset="-122"/>
                          <a:ea typeface="宋体" panose="02010600030101010101" pitchFamily="2" charset="-122"/>
                        </a:rPr>
                        <a:t>多个程序</a:t>
                      </a:r>
                    </a:p>
                  </a:txBody>
                  <a:tcPr marT="45700" marB="4570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002">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CPU</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利用率</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40/80=50%</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40/45=89%</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589">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DEV1</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利用率</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15/80=18.75%</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15/45=33%</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002">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DEV2</a:t>
                      </a:r>
                      <a:r>
                        <a:rPr kumimoji="1" lang="zh-CN" altLang="en-US"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利用率</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800" b="1" i="0" u="none" strike="noStrike" cap="none" normalizeH="0" baseline="0">
                          <a:ln>
                            <a:noFill/>
                          </a:ln>
                          <a:solidFill>
                            <a:schemeClr val="tx1"/>
                          </a:solidFill>
                          <a:effectLst/>
                          <a:latin typeface="宋体" panose="02010600030101010101" pitchFamily="2" charset="-122"/>
                          <a:ea typeface="宋体" panose="02010600030101010101" pitchFamily="2" charset="-122"/>
                        </a:rPr>
                        <a:t>25/80=31.25%</a:t>
                      </a:r>
                    </a:p>
                  </a:txBody>
                  <a:tcPr marT="45700" marB="457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35000"/>
                        </a:spcBef>
                        <a:buClr>
                          <a:srgbClr val="993300"/>
                        </a:buClr>
                        <a:buSzPct val="90000"/>
                        <a:buFont typeface="Monotype Sorts" charset="2"/>
                        <a:defRPr kumimoji="1" sz="1600">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defRPr kumimoji="1" sz="1600">
                          <a:solidFill>
                            <a:schemeClr val="tx1"/>
                          </a:solidFill>
                          <a:latin typeface="Helvetica" pitchFamily="34" charset="0"/>
                          <a:ea typeface="MS PGothic" panose="020B0600070205080204" pitchFamily="34" charset="-128"/>
                        </a:defRPr>
                      </a:lvl2pPr>
                      <a:lvl3pPr>
                        <a:spcBef>
                          <a:spcPct val="35000"/>
                        </a:spcBef>
                        <a:buClr>
                          <a:srgbClr val="009900"/>
                        </a:buClr>
                        <a:buSzPct val="75000"/>
                        <a:buFont typeface="Webdings" panose="05030102010509060703" pitchFamily="18" charset="2"/>
                        <a:defRPr kumimoji="1" sz="1600">
                          <a:solidFill>
                            <a:schemeClr val="tx1"/>
                          </a:solidFill>
                          <a:latin typeface="Helvetica" pitchFamily="34" charset="0"/>
                          <a:ea typeface="MS PGothic" panose="020B0600070205080204" pitchFamily="34" charset="-128"/>
                        </a:defRPr>
                      </a:lvl3pPr>
                      <a:lvl4pPr>
                        <a:spcBef>
                          <a:spcPct val="35000"/>
                        </a:spcBef>
                        <a:buClr>
                          <a:schemeClr val="hlink"/>
                        </a:buClr>
                        <a:buSzPct val="75000"/>
                        <a:defRPr kumimoji="1" sz="1600">
                          <a:solidFill>
                            <a:schemeClr val="tx1"/>
                          </a:solidFill>
                          <a:latin typeface="Helvetica" pitchFamily="34" charset="0"/>
                          <a:ea typeface="MS PGothic" panose="020B0600070205080204" pitchFamily="34" charset="-128"/>
                        </a:defRPr>
                      </a:lvl4pPr>
                      <a:lvl5pPr>
                        <a:spcBef>
                          <a:spcPct val="35000"/>
                        </a:spcBef>
                        <a:buClr>
                          <a:srgbClr val="FF0066"/>
                        </a:buClr>
                        <a:buSzPct val="75000"/>
                        <a:defRPr kumimoji="1" sz="1600">
                          <a:solidFill>
                            <a:schemeClr val="tx1"/>
                          </a:solidFill>
                          <a:latin typeface="Helvetica" pitchFamily="34" charset="0"/>
                          <a:ea typeface="MS PGothic" panose="020B0600070205080204" pitchFamily="34" charset="-128"/>
                        </a:defRPr>
                      </a:lvl5pPr>
                      <a:lvl6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6pPr>
                      <a:lvl7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7pPr>
                      <a:lvl8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8pPr>
                      <a:lvl9pPr eaLnBrk="0" fontAlgn="base" hangingPunct="0">
                        <a:spcBef>
                          <a:spcPct val="35000"/>
                        </a:spcBef>
                        <a:spcAft>
                          <a:spcPct val="0"/>
                        </a:spcAft>
                        <a:buClr>
                          <a:srgbClr val="FF0066"/>
                        </a:buClr>
                        <a:buSzPct val="75000"/>
                        <a:defRPr kumimoji="1" sz="1600">
                          <a:solidFill>
                            <a:schemeClr val="tx1"/>
                          </a:solidFill>
                          <a:latin typeface="Helvetica" pitchFamily="34" charset="0"/>
                          <a:ea typeface="MS PGothic" panose="020B0600070205080204" pitchFamily="34" charset="-128"/>
                        </a:defRPr>
                      </a:lvl9pPr>
                    </a:lstStyle>
                    <a:p>
                      <a:pPr marL="0" marR="0" lvl="0" indent="0" algn="ctr" defTabSz="914400" rtl="0" eaLnBrk="0" fontAlgn="base" latinLnBrk="0" hangingPunct="0">
                        <a:lnSpc>
                          <a:spcPct val="100000"/>
                        </a:lnSpc>
                        <a:spcBef>
                          <a:spcPct val="35000"/>
                        </a:spcBef>
                        <a:spcAft>
                          <a:spcPct val="0"/>
                        </a:spcAft>
                        <a:buClr>
                          <a:srgbClr val="993300"/>
                        </a:buClr>
                        <a:buSzPct val="90000"/>
                        <a:buFont typeface="Monotype Sorts" charset="2"/>
                        <a:buNone/>
                      </a:pPr>
                      <a:r>
                        <a:rPr kumimoji="1" lang="en-US" altLang="zh-CN" sz="1800" b="1" i="0" u="none" strike="noStrike" cap="none" normalizeH="0" baseline="0" dirty="0">
                          <a:ln>
                            <a:noFill/>
                          </a:ln>
                          <a:solidFill>
                            <a:schemeClr val="tx1"/>
                          </a:solidFill>
                          <a:effectLst/>
                          <a:latin typeface="宋体" panose="02010600030101010101" pitchFamily="2" charset="-122"/>
                          <a:ea typeface="宋体" panose="02010600030101010101" pitchFamily="2" charset="-122"/>
                        </a:rPr>
                        <a:t>25/45=56%</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2331" name="Rectangle 62"/>
          <p:cNvSpPr>
            <a:spLocks noChangeArrowheads="1"/>
          </p:cNvSpPr>
          <p:nvPr/>
        </p:nvSpPr>
        <p:spPr bwMode="auto">
          <a:xfrm>
            <a:off x="1462088" y="2465388"/>
            <a:ext cx="55245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b="1">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B</a:t>
            </a:r>
            <a:endParaRPr lang="en-US" altLang="zh-CN" sz="2400" b="1">
              <a:latin typeface="Arial" panose="020B0604020202020204" pitchFamily="34" charset="0"/>
              <a:ea typeface="宋体" panose="02010600030101010101" pitchFamily="2" charset="-122"/>
            </a:endParaRPr>
          </a:p>
        </p:txBody>
      </p:sp>
      <p:sp>
        <p:nvSpPr>
          <p:cNvPr id="249920" name="Rectangle 64"/>
          <p:cNvSpPr>
            <a:spLocks noChangeArrowheads="1"/>
          </p:cNvSpPr>
          <p:nvPr/>
        </p:nvSpPr>
        <p:spPr bwMode="auto">
          <a:xfrm>
            <a:off x="6615113" y="2327275"/>
            <a:ext cx="7239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latin typeface="Arial" panose="020B0604020202020204" pitchFamily="34" charset="0"/>
                <a:ea typeface="宋体" panose="02010600030101010101" pitchFamily="2" charset="-122"/>
              </a:rPr>
              <a:t>  </a:t>
            </a:r>
            <a:r>
              <a:rPr lang="en-US" altLang="zh-CN" sz="1800" b="1">
                <a:latin typeface="Arial" panose="020B0604020202020204" pitchFamily="34" charset="0"/>
                <a:ea typeface="宋体" panose="02010600030101010101" pitchFamily="2" charset="-122"/>
              </a:rPr>
              <a:t>DEV2</a:t>
            </a:r>
            <a:endParaRPr lang="en-US" altLang="zh-CN" sz="2400" b="1">
              <a:latin typeface="Arial" panose="020B0604020202020204" pitchFamily="34" charset="0"/>
              <a:ea typeface="宋体" panose="02010600030101010101" pitchFamily="2" charset="-122"/>
            </a:endParaRPr>
          </a:p>
        </p:txBody>
      </p:sp>
      <p:sp>
        <p:nvSpPr>
          <p:cNvPr id="12333" name="Line 66"/>
          <p:cNvSpPr>
            <a:spLocks noChangeShapeType="1"/>
          </p:cNvSpPr>
          <p:nvPr/>
        </p:nvSpPr>
        <p:spPr bwMode="auto">
          <a:xfrm>
            <a:off x="2076450" y="2654300"/>
            <a:ext cx="6689725" cy="1588"/>
          </a:xfrm>
          <a:prstGeom prst="line">
            <a:avLst/>
          </a:prstGeom>
          <a:noFill/>
          <a:ln w="14288">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34" name="Freeform 67"/>
          <p:cNvSpPr/>
          <p:nvPr/>
        </p:nvSpPr>
        <p:spPr bwMode="auto">
          <a:xfrm>
            <a:off x="8534400" y="2609850"/>
            <a:ext cx="254000" cy="88900"/>
          </a:xfrm>
          <a:custGeom>
            <a:avLst/>
            <a:gdLst>
              <a:gd name="T0" fmla="*/ 0 w 160"/>
              <a:gd name="T1" fmla="*/ 0 h 56"/>
              <a:gd name="T2" fmla="*/ 2147483647 w 160"/>
              <a:gd name="T3" fmla="*/ 2147483647 h 56"/>
              <a:gd name="T4" fmla="*/ 0 w 160"/>
              <a:gd name="T5" fmla="*/ 2147483647 h 56"/>
              <a:gd name="T6" fmla="*/ 0 w 160"/>
              <a:gd name="T7" fmla="*/ 0 h 5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56">
                <a:moveTo>
                  <a:pt x="0" y="0"/>
                </a:moveTo>
                <a:lnTo>
                  <a:pt x="160" y="28"/>
                </a:lnTo>
                <a:lnTo>
                  <a:pt x="0" y="56"/>
                </a:lnTo>
                <a:lnTo>
                  <a:pt x="0" y="0"/>
                </a:lnTo>
                <a:close/>
              </a:path>
            </a:pathLst>
          </a:custGeom>
          <a:solidFill>
            <a:schemeClr val="tx1"/>
          </a:solidFill>
          <a:ln w="14288">
            <a:solidFill>
              <a:schemeClr val="tx1"/>
            </a:solidFill>
            <a:prstDash val="solid"/>
            <a:round/>
          </a:ln>
        </p:spPr>
        <p:txBody>
          <a:bodyPr/>
          <a:lstStyle/>
          <a:p>
            <a:endParaRPr lang="zh-CN" altLang="en-US"/>
          </a:p>
        </p:txBody>
      </p:sp>
      <p:sp>
        <p:nvSpPr>
          <p:cNvPr id="12335" name="Line 68"/>
          <p:cNvSpPr>
            <a:spLocks noChangeShapeType="1"/>
          </p:cNvSpPr>
          <p:nvPr/>
        </p:nvSpPr>
        <p:spPr bwMode="auto">
          <a:xfrm>
            <a:off x="2068513" y="2587625"/>
            <a:ext cx="1587" cy="139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14:hiddenLine>
            </a:ext>
          </a:extLst>
        </p:spPr>
        <p:txBody>
          <a:bodyPr/>
          <a:lstStyle/>
          <a:p>
            <a:endParaRPr lang="zh-CN" altLang="en-US"/>
          </a:p>
        </p:txBody>
      </p:sp>
      <p:sp>
        <p:nvSpPr>
          <p:cNvPr id="12336" name="Line 69"/>
          <p:cNvSpPr>
            <a:spLocks noChangeShapeType="1"/>
          </p:cNvSpPr>
          <p:nvPr/>
        </p:nvSpPr>
        <p:spPr bwMode="auto">
          <a:xfrm>
            <a:off x="5624513" y="2593975"/>
            <a:ext cx="1587" cy="1381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14:hiddenLine>
            </a:ext>
          </a:extLst>
        </p:spPr>
        <p:txBody>
          <a:bodyPr/>
          <a:lstStyle/>
          <a:p>
            <a:endParaRPr lang="zh-CN" altLang="en-US"/>
          </a:p>
        </p:txBody>
      </p:sp>
      <p:sp>
        <p:nvSpPr>
          <p:cNvPr id="12337" name="Line 70"/>
          <p:cNvSpPr>
            <a:spLocks noChangeShapeType="1"/>
          </p:cNvSpPr>
          <p:nvPr/>
        </p:nvSpPr>
        <p:spPr bwMode="auto">
          <a:xfrm>
            <a:off x="6499225" y="2582863"/>
            <a:ext cx="1588" cy="13811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14:hiddenLine>
            </a:ext>
          </a:extLst>
        </p:spPr>
        <p:txBody>
          <a:bodyPr/>
          <a:lstStyle/>
          <a:p>
            <a:endParaRPr lang="zh-CN" altLang="en-US"/>
          </a:p>
        </p:txBody>
      </p:sp>
      <p:sp>
        <p:nvSpPr>
          <p:cNvPr id="12338" name="Line 71"/>
          <p:cNvSpPr>
            <a:spLocks noChangeShapeType="1"/>
          </p:cNvSpPr>
          <p:nvPr/>
        </p:nvSpPr>
        <p:spPr bwMode="auto">
          <a:xfrm>
            <a:off x="7620000" y="2593975"/>
            <a:ext cx="1588" cy="1381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14:hiddenLine>
            </a:ext>
          </a:extLst>
        </p:spPr>
        <p:txBody>
          <a:bodyPr/>
          <a:lstStyle/>
          <a:p>
            <a:endParaRPr lang="zh-CN" altLang="en-US"/>
          </a:p>
        </p:txBody>
      </p:sp>
      <p:sp>
        <p:nvSpPr>
          <p:cNvPr id="12339" name="Line 72"/>
          <p:cNvSpPr>
            <a:spLocks noChangeShapeType="1"/>
          </p:cNvSpPr>
          <p:nvPr/>
        </p:nvSpPr>
        <p:spPr bwMode="auto">
          <a:xfrm>
            <a:off x="4829175" y="2593975"/>
            <a:ext cx="1588" cy="138113"/>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14:hiddenLine>
            </a:ext>
          </a:extLst>
        </p:spPr>
        <p:txBody>
          <a:bodyPr/>
          <a:lstStyle/>
          <a:p>
            <a:endParaRPr lang="zh-CN" altLang="en-US"/>
          </a:p>
        </p:txBody>
      </p:sp>
      <p:sp>
        <p:nvSpPr>
          <p:cNvPr id="12340" name="Line 73"/>
          <p:cNvSpPr>
            <a:spLocks noChangeShapeType="1"/>
          </p:cNvSpPr>
          <p:nvPr/>
        </p:nvSpPr>
        <p:spPr bwMode="auto">
          <a:xfrm>
            <a:off x="3367088" y="2587625"/>
            <a:ext cx="1587" cy="139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14:hiddenLine>
            </a:ext>
          </a:extLst>
        </p:spPr>
        <p:txBody>
          <a:bodyPr/>
          <a:lstStyle/>
          <a:p>
            <a:endParaRPr lang="zh-CN" altLang="en-US"/>
          </a:p>
        </p:txBody>
      </p:sp>
      <p:sp>
        <p:nvSpPr>
          <p:cNvPr id="12341" name="Rectangle 74"/>
          <p:cNvSpPr>
            <a:spLocks noChangeArrowheads="1"/>
          </p:cNvSpPr>
          <p:nvPr/>
        </p:nvSpPr>
        <p:spPr bwMode="auto">
          <a:xfrm>
            <a:off x="3644900" y="2332038"/>
            <a:ext cx="7810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9931" name="Rectangle 75"/>
          <p:cNvSpPr>
            <a:spLocks noChangeArrowheads="1"/>
          </p:cNvSpPr>
          <p:nvPr/>
        </p:nvSpPr>
        <p:spPr bwMode="auto">
          <a:xfrm>
            <a:off x="3852863" y="2343150"/>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12343" name="Rectangle 76"/>
          <p:cNvSpPr>
            <a:spLocks noChangeArrowheads="1"/>
          </p:cNvSpPr>
          <p:nvPr/>
        </p:nvSpPr>
        <p:spPr bwMode="auto">
          <a:xfrm>
            <a:off x="4430713" y="2343150"/>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latin typeface="Arial" panose="020B0604020202020204" pitchFamily="34" charset="0"/>
                <a:ea typeface="宋体" panose="02010600030101010101" pitchFamily="2" charset="-122"/>
              </a:rPr>
              <a:t> </a:t>
            </a:r>
            <a:endParaRPr lang="zh-CN" altLang="en-US" sz="2400" b="1">
              <a:latin typeface="Arial" panose="020B0604020202020204" pitchFamily="34" charset="0"/>
              <a:ea typeface="宋体" panose="02010600030101010101" pitchFamily="2" charset="-122"/>
            </a:endParaRPr>
          </a:p>
        </p:txBody>
      </p:sp>
      <p:sp>
        <p:nvSpPr>
          <p:cNvPr id="12344" name="Rectangle 77"/>
          <p:cNvSpPr>
            <a:spLocks noChangeArrowheads="1"/>
          </p:cNvSpPr>
          <p:nvPr/>
        </p:nvSpPr>
        <p:spPr bwMode="auto">
          <a:xfrm>
            <a:off x="2600325" y="2327275"/>
            <a:ext cx="774700" cy="27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9934" name="Rectangle 78"/>
          <p:cNvSpPr>
            <a:spLocks noChangeArrowheads="1"/>
          </p:cNvSpPr>
          <p:nvPr/>
        </p:nvSpPr>
        <p:spPr bwMode="auto">
          <a:xfrm>
            <a:off x="2438400" y="2338388"/>
            <a:ext cx="660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en-US" altLang="zh-CN" sz="1800" b="1">
                <a:latin typeface="Arial" panose="020B0604020202020204" pitchFamily="34" charset="0"/>
                <a:ea typeface="宋体" panose="02010600030101010101" pitchFamily="2" charset="-122"/>
              </a:rPr>
              <a:t>DEV 1</a:t>
            </a:r>
          </a:p>
        </p:txBody>
      </p:sp>
      <p:sp>
        <p:nvSpPr>
          <p:cNvPr id="249937" name="Rectangle 81"/>
          <p:cNvSpPr>
            <a:spLocks noChangeArrowheads="1"/>
          </p:cNvSpPr>
          <p:nvPr/>
        </p:nvSpPr>
        <p:spPr bwMode="auto">
          <a:xfrm>
            <a:off x="4914900" y="2338388"/>
            <a:ext cx="723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latin typeface="Arial" panose="020B0604020202020204" pitchFamily="34" charset="0"/>
                <a:ea typeface="宋体" panose="02010600030101010101" pitchFamily="2" charset="-122"/>
              </a:rPr>
              <a:t>  </a:t>
            </a:r>
            <a:r>
              <a:rPr lang="en-US" altLang="zh-CN" sz="1800" b="1">
                <a:latin typeface="Arial" panose="020B0604020202020204" pitchFamily="34" charset="0"/>
                <a:ea typeface="宋体" panose="02010600030101010101" pitchFamily="2" charset="-122"/>
              </a:rPr>
              <a:t>DEV2</a:t>
            </a:r>
            <a:endParaRPr lang="en-US" altLang="zh-CN" sz="2400" b="1">
              <a:latin typeface="Arial" panose="020B0604020202020204" pitchFamily="34" charset="0"/>
              <a:ea typeface="宋体" panose="02010600030101010101" pitchFamily="2" charset="-122"/>
            </a:endParaRPr>
          </a:p>
        </p:txBody>
      </p:sp>
      <p:sp>
        <p:nvSpPr>
          <p:cNvPr id="12347" name="Rectangle 82"/>
          <p:cNvSpPr>
            <a:spLocks noChangeArrowheads="1"/>
          </p:cNvSpPr>
          <p:nvPr/>
        </p:nvSpPr>
        <p:spPr bwMode="auto">
          <a:xfrm>
            <a:off x="5002213" y="2616200"/>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latin typeface="Arial" panose="020B0604020202020204" pitchFamily="34" charset="0"/>
                <a:ea typeface="宋体" panose="02010600030101010101" pitchFamily="2" charset="-122"/>
              </a:rPr>
              <a:t> </a:t>
            </a:r>
            <a:endParaRPr lang="zh-CN" altLang="en-US" sz="2400" b="1">
              <a:latin typeface="Arial" panose="020B0604020202020204" pitchFamily="34" charset="0"/>
              <a:ea typeface="宋体" panose="02010600030101010101" pitchFamily="2" charset="-122"/>
            </a:endParaRPr>
          </a:p>
        </p:txBody>
      </p:sp>
      <p:sp>
        <p:nvSpPr>
          <p:cNvPr id="249940" name="Rectangle 84"/>
          <p:cNvSpPr>
            <a:spLocks noChangeArrowheads="1"/>
          </p:cNvSpPr>
          <p:nvPr/>
        </p:nvSpPr>
        <p:spPr bwMode="auto">
          <a:xfrm>
            <a:off x="5692775" y="2343150"/>
            <a:ext cx="6731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solidFill>
                  <a:srgbClr val="CC0000"/>
                </a:solidFill>
                <a:latin typeface="Arial" panose="020B0604020202020204" pitchFamily="34" charset="0"/>
                <a:ea typeface="宋体" panose="02010600030101010101" pitchFamily="2" charset="-122"/>
              </a:rPr>
              <a:t>   </a:t>
            </a: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12349" name="Rectangle 85"/>
          <p:cNvSpPr>
            <a:spLocks noChangeArrowheads="1"/>
          </p:cNvSpPr>
          <p:nvPr/>
        </p:nvSpPr>
        <p:spPr bwMode="auto">
          <a:xfrm>
            <a:off x="6238875" y="2343150"/>
            <a:ext cx="635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latin typeface="Arial" panose="020B0604020202020204" pitchFamily="34" charset="0"/>
                <a:ea typeface="宋体" panose="02010600030101010101" pitchFamily="2" charset="-122"/>
              </a:rPr>
              <a:t> </a:t>
            </a:r>
            <a:endParaRPr lang="zh-CN" altLang="en-US" sz="2400" b="1">
              <a:latin typeface="Arial" panose="020B0604020202020204" pitchFamily="34" charset="0"/>
              <a:ea typeface="宋体" panose="02010600030101010101" pitchFamily="2" charset="-122"/>
            </a:endParaRPr>
          </a:p>
        </p:txBody>
      </p:sp>
      <p:sp>
        <p:nvSpPr>
          <p:cNvPr id="12350" name="Rectangle 87"/>
          <p:cNvSpPr>
            <a:spLocks noChangeArrowheads="1"/>
          </p:cNvSpPr>
          <p:nvPr/>
        </p:nvSpPr>
        <p:spPr bwMode="auto">
          <a:xfrm>
            <a:off x="3124200" y="2752725"/>
            <a:ext cx="461963" cy="24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2351" name="Rectangle 88"/>
          <p:cNvSpPr>
            <a:spLocks noChangeArrowheads="1"/>
          </p:cNvSpPr>
          <p:nvPr/>
        </p:nvSpPr>
        <p:spPr bwMode="auto">
          <a:xfrm>
            <a:off x="3402013" y="26574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en-US" altLang="zh-CN" sz="1500" b="1">
                <a:latin typeface="Arial" panose="020B0604020202020204" pitchFamily="34" charset="0"/>
                <a:ea typeface="宋体" panose="02010600030101010101" pitchFamily="2" charset="-122"/>
              </a:rPr>
              <a:t>50</a:t>
            </a:r>
            <a:endParaRPr lang="en-US" altLang="zh-CN" sz="2400" b="1">
              <a:latin typeface="Arial" panose="020B0604020202020204" pitchFamily="34" charset="0"/>
              <a:ea typeface="宋体" panose="02010600030101010101" pitchFamily="2" charset="-122"/>
            </a:endParaRPr>
          </a:p>
        </p:txBody>
      </p:sp>
      <p:sp>
        <p:nvSpPr>
          <p:cNvPr id="12352" name="Rectangle 89"/>
          <p:cNvSpPr>
            <a:spLocks noChangeArrowheads="1"/>
          </p:cNvSpPr>
          <p:nvPr/>
        </p:nvSpPr>
        <p:spPr bwMode="auto">
          <a:xfrm>
            <a:off x="4584700" y="2754313"/>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2353" name="Rectangle 90"/>
          <p:cNvSpPr>
            <a:spLocks noChangeArrowheads="1"/>
          </p:cNvSpPr>
          <p:nvPr/>
        </p:nvSpPr>
        <p:spPr bwMode="auto">
          <a:xfrm>
            <a:off x="4968875" y="2657475"/>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en-US" altLang="zh-CN" sz="1500" b="1">
                <a:latin typeface="Arial" panose="020B0604020202020204" pitchFamily="34" charset="0"/>
                <a:ea typeface="宋体" panose="02010600030101010101" pitchFamily="2" charset="-122"/>
              </a:rPr>
              <a:t>60</a:t>
            </a:r>
            <a:endParaRPr lang="en-US" altLang="zh-CN" sz="2400" b="1">
              <a:latin typeface="Arial" panose="020B0604020202020204" pitchFamily="34" charset="0"/>
              <a:ea typeface="宋体" panose="02010600030101010101" pitchFamily="2" charset="-122"/>
            </a:endParaRPr>
          </a:p>
        </p:txBody>
      </p:sp>
      <p:sp>
        <p:nvSpPr>
          <p:cNvPr id="12354" name="Rectangle 91"/>
          <p:cNvSpPr>
            <a:spLocks noChangeArrowheads="1"/>
          </p:cNvSpPr>
          <p:nvPr/>
        </p:nvSpPr>
        <p:spPr bwMode="auto">
          <a:xfrm>
            <a:off x="5137150" y="26416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500" b="1">
                <a:latin typeface="Arial" panose="020B0604020202020204" pitchFamily="34" charset="0"/>
                <a:ea typeface="宋体" panose="02010600030101010101" pitchFamily="2" charset="-122"/>
              </a:rPr>
              <a:t> </a:t>
            </a:r>
            <a:endParaRPr lang="zh-CN" altLang="en-US" sz="2400" b="1">
              <a:latin typeface="Arial" panose="020B0604020202020204" pitchFamily="34" charset="0"/>
              <a:ea typeface="宋体" panose="02010600030101010101" pitchFamily="2" charset="-122"/>
            </a:endParaRPr>
          </a:p>
        </p:txBody>
      </p:sp>
      <p:sp>
        <p:nvSpPr>
          <p:cNvPr id="12355" name="Rectangle 92"/>
          <p:cNvSpPr>
            <a:spLocks noChangeArrowheads="1"/>
          </p:cNvSpPr>
          <p:nvPr/>
        </p:nvSpPr>
        <p:spPr bwMode="auto">
          <a:xfrm>
            <a:off x="6248400" y="2754313"/>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2356" name="Rectangle 93"/>
          <p:cNvSpPr>
            <a:spLocks noChangeArrowheads="1"/>
          </p:cNvSpPr>
          <p:nvPr/>
        </p:nvSpPr>
        <p:spPr bwMode="auto">
          <a:xfrm>
            <a:off x="6283325" y="2657475"/>
            <a:ext cx="422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500" b="1">
                <a:latin typeface="Arial" panose="020B0604020202020204" pitchFamily="34" charset="0"/>
                <a:ea typeface="宋体" panose="02010600030101010101" pitchFamily="2" charset="-122"/>
              </a:rPr>
              <a:t>    </a:t>
            </a:r>
            <a:r>
              <a:rPr lang="en-US" altLang="zh-CN" sz="1500" b="1">
                <a:latin typeface="Arial" panose="020B0604020202020204" pitchFamily="34" charset="0"/>
                <a:ea typeface="宋体" panose="02010600030101010101" pitchFamily="2" charset="-122"/>
              </a:rPr>
              <a:t>70</a:t>
            </a:r>
            <a:endParaRPr lang="en-US" altLang="zh-CN" sz="2400" b="1">
              <a:latin typeface="Arial" panose="020B0604020202020204" pitchFamily="34" charset="0"/>
              <a:ea typeface="宋体" panose="02010600030101010101" pitchFamily="2" charset="-122"/>
            </a:endParaRPr>
          </a:p>
        </p:txBody>
      </p:sp>
      <p:sp>
        <p:nvSpPr>
          <p:cNvPr id="12357" name="Rectangle 94"/>
          <p:cNvSpPr>
            <a:spLocks noChangeArrowheads="1"/>
          </p:cNvSpPr>
          <p:nvPr/>
        </p:nvSpPr>
        <p:spPr bwMode="auto">
          <a:xfrm>
            <a:off x="6591300" y="2641600"/>
            <a:ext cx="52388"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500" b="1">
                <a:latin typeface="Arial" panose="020B0604020202020204" pitchFamily="34" charset="0"/>
                <a:ea typeface="宋体" panose="02010600030101010101" pitchFamily="2" charset="-122"/>
              </a:rPr>
              <a:t> </a:t>
            </a:r>
            <a:endParaRPr lang="zh-CN" altLang="en-US" sz="2400" b="1">
              <a:latin typeface="Arial" panose="020B0604020202020204" pitchFamily="34" charset="0"/>
              <a:ea typeface="宋体" panose="02010600030101010101" pitchFamily="2" charset="-122"/>
            </a:endParaRPr>
          </a:p>
        </p:txBody>
      </p:sp>
      <p:sp>
        <p:nvSpPr>
          <p:cNvPr id="12358" name="Rectangle 95"/>
          <p:cNvSpPr>
            <a:spLocks noChangeArrowheads="1"/>
          </p:cNvSpPr>
          <p:nvPr/>
        </p:nvSpPr>
        <p:spPr bwMode="auto">
          <a:xfrm>
            <a:off x="7413625" y="2747963"/>
            <a:ext cx="463550"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2359" name="Rectangle 96"/>
          <p:cNvSpPr>
            <a:spLocks noChangeArrowheads="1"/>
          </p:cNvSpPr>
          <p:nvPr/>
        </p:nvSpPr>
        <p:spPr bwMode="auto">
          <a:xfrm>
            <a:off x="7712075" y="2641600"/>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en-US" altLang="zh-CN" sz="1500" b="1">
                <a:latin typeface="Arial" panose="020B0604020202020204" pitchFamily="34" charset="0"/>
                <a:ea typeface="宋体" panose="02010600030101010101" pitchFamily="2" charset="-122"/>
              </a:rPr>
              <a:t>80</a:t>
            </a:r>
            <a:endParaRPr lang="en-US" altLang="zh-CN" sz="2400" b="1">
              <a:latin typeface="Arial" panose="020B0604020202020204" pitchFamily="34" charset="0"/>
              <a:ea typeface="宋体" panose="02010600030101010101" pitchFamily="2" charset="-122"/>
            </a:endParaRPr>
          </a:p>
        </p:txBody>
      </p:sp>
      <p:sp>
        <p:nvSpPr>
          <p:cNvPr id="12360" name="Rectangle 97"/>
          <p:cNvSpPr>
            <a:spLocks noChangeArrowheads="1"/>
          </p:cNvSpPr>
          <p:nvPr/>
        </p:nvSpPr>
        <p:spPr bwMode="auto">
          <a:xfrm>
            <a:off x="5397500" y="2760663"/>
            <a:ext cx="457200"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2361" name="Rectangle 98"/>
          <p:cNvSpPr>
            <a:spLocks noChangeArrowheads="1"/>
          </p:cNvSpPr>
          <p:nvPr/>
        </p:nvSpPr>
        <p:spPr bwMode="auto">
          <a:xfrm>
            <a:off x="5699125" y="2646363"/>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500" b="1">
                <a:latin typeface="Arial" panose="020B0604020202020204" pitchFamily="34" charset="0"/>
                <a:ea typeface="宋体" panose="02010600030101010101" pitchFamily="2" charset="-122"/>
              </a:rPr>
              <a:t>  </a:t>
            </a:r>
            <a:r>
              <a:rPr lang="en-US" altLang="zh-CN" sz="1500" b="1">
                <a:latin typeface="Arial" panose="020B0604020202020204" pitchFamily="34" charset="0"/>
                <a:ea typeface="宋体" panose="02010600030101010101" pitchFamily="2" charset="-122"/>
              </a:rPr>
              <a:t>65</a:t>
            </a:r>
            <a:endParaRPr lang="en-US" altLang="zh-CN" sz="2400" b="1">
              <a:latin typeface="Arial" panose="020B0604020202020204" pitchFamily="34" charset="0"/>
              <a:ea typeface="宋体" panose="02010600030101010101" pitchFamily="2" charset="-122"/>
            </a:endParaRPr>
          </a:p>
        </p:txBody>
      </p:sp>
      <p:sp>
        <p:nvSpPr>
          <p:cNvPr id="12362" name="Line 99"/>
          <p:cNvSpPr>
            <a:spLocks noChangeShapeType="1"/>
          </p:cNvSpPr>
          <p:nvPr/>
        </p:nvSpPr>
        <p:spPr bwMode="auto">
          <a:xfrm>
            <a:off x="4953000" y="2352675"/>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63" name="Line 101"/>
          <p:cNvSpPr>
            <a:spLocks noChangeShapeType="1"/>
          </p:cNvSpPr>
          <p:nvPr/>
        </p:nvSpPr>
        <p:spPr bwMode="auto">
          <a:xfrm>
            <a:off x="2047875" y="1827213"/>
            <a:ext cx="6689725" cy="1587"/>
          </a:xfrm>
          <a:prstGeom prst="line">
            <a:avLst/>
          </a:prstGeom>
          <a:noFill/>
          <a:ln w="14288">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64" name="Freeform 102"/>
          <p:cNvSpPr/>
          <p:nvPr/>
        </p:nvSpPr>
        <p:spPr bwMode="auto">
          <a:xfrm>
            <a:off x="8585200" y="1782763"/>
            <a:ext cx="254000" cy="95250"/>
          </a:xfrm>
          <a:custGeom>
            <a:avLst/>
            <a:gdLst>
              <a:gd name="T0" fmla="*/ 0 w 160"/>
              <a:gd name="T1" fmla="*/ 0 h 60"/>
              <a:gd name="T2" fmla="*/ 2147483647 w 160"/>
              <a:gd name="T3" fmla="*/ 2147483647 h 60"/>
              <a:gd name="T4" fmla="*/ 0 w 160"/>
              <a:gd name="T5" fmla="*/ 2147483647 h 60"/>
              <a:gd name="T6" fmla="*/ 0 w 160"/>
              <a:gd name="T7" fmla="*/ 0 h 6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60" h="60">
                <a:moveTo>
                  <a:pt x="0" y="0"/>
                </a:moveTo>
                <a:lnTo>
                  <a:pt x="160" y="32"/>
                </a:lnTo>
                <a:lnTo>
                  <a:pt x="0" y="60"/>
                </a:lnTo>
                <a:lnTo>
                  <a:pt x="0" y="0"/>
                </a:lnTo>
                <a:close/>
              </a:path>
            </a:pathLst>
          </a:custGeom>
          <a:solidFill>
            <a:schemeClr val="tx1"/>
          </a:solidFill>
          <a:ln w="14288">
            <a:solidFill>
              <a:schemeClr val="tx1"/>
            </a:solidFill>
            <a:prstDash val="solid"/>
            <a:round/>
          </a:ln>
        </p:spPr>
        <p:txBody>
          <a:bodyPr/>
          <a:lstStyle/>
          <a:p>
            <a:endParaRPr lang="zh-CN" altLang="en-US"/>
          </a:p>
        </p:txBody>
      </p:sp>
      <p:sp>
        <p:nvSpPr>
          <p:cNvPr id="12365" name="Line 103"/>
          <p:cNvSpPr>
            <a:spLocks noChangeShapeType="1"/>
          </p:cNvSpPr>
          <p:nvPr/>
        </p:nvSpPr>
        <p:spPr bwMode="auto">
          <a:xfrm>
            <a:off x="2041525" y="1766888"/>
            <a:ext cx="1588" cy="138112"/>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14:hiddenLine>
            </a:ext>
          </a:extLst>
        </p:spPr>
        <p:txBody>
          <a:bodyPr/>
          <a:lstStyle/>
          <a:p>
            <a:endParaRPr lang="zh-CN" altLang="en-US"/>
          </a:p>
        </p:txBody>
      </p:sp>
      <p:sp>
        <p:nvSpPr>
          <p:cNvPr id="12366" name="Line 104"/>
          <p:cNvSpPr>
            <a:spLocks noChangeShapeType="1"/>
          </p:cNvSpPr>
          <p:nvPr/>
        </p:nvSpPr>
        <p:spPr bwMode="auto">
          <a:xfrm>
            <a:off x="3482975" y="1760538"/>
            <a:ext cx="1588" cy="13970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4288">
                <a:solidFill>
                  <a:schemeClr val="tx1"/>
                </a:solidFill>
                <a:round/>
              </a14:hiddenLine>
            </a:ext>
          </a:extLst>
        </p:spPr>
        <p:txBody>
          <a:bodyPr/>
          <a:lstStyle/>
          <a:p>
            <a:endParaRPr lang="zh-CN" altLang="en-US"/>
          </a:p>
        </p:txBody>
      </p:sp>
      <p:sp>
        <p:nvSpPr>
          <p:cNvPr id="12367" name="Rectangle 105"/>
          <p:cNvSpPr>
            <a:spLocks noChangeArrowheads="1"/>
          </p:cNvSpPr>
          <p:nvPr/>
        </p:nvSpPr>
        <p:spPr bwMode="auto">
          <a:xfrm>
            <a:off x="2689225" y="1522413"/>
            <a:ext cx="773113"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9962" name="Rectangle 106"/>
          <p:cNvSpPr>
            <a:spLocks noChangeArrowheads="1"/>
          </p:cNvSpPr>
          <p:nvPr/>
        </p:nvSpPr>
        <p:spPr bwMode="auto">
          <a:xfrm>
            <a:off x="2514600" y="1533525"/>
            <a:ext cx="482600" cy="27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249965" name="Rectangle 109"/>
          <p:cNvSpPr>
            <a:spLocks noChangeArrowheads="1"/>
          </p:cNvSpPr>
          <p:nvPr/>
        </p:nvSpPr>
        <p:spPr bwMode="auto">
          <a:xfrm>
            <a:off x="3505200" y="1516063"/>
            <a:ext cx="660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latin typeface="Arial" panose="020B0604020202020204" pitchFamily="34" charset="0"/>
                <a:ea typeface="宋体" panose="02010600030101010101" pitchFamily="2" charset="-122"/>
              </a:rPr>
              <a:t> </a:t>
            </a:r>
            <a:r>
              <a:rPr lang="en-US" altLang="zh-CN" sz="1800" b="1">
                <a:latin typeface="Arial" panose="020B0604020202020204" pitchFamily="34" charset="0"/>
                <a:ea typeface="宋体" panose="02010600030101010101" pitchFamily="2" charset="-122"/>
              </a:rPr>
              <a:t>DEV1</a:t>
            </a:r>
            <a:endParaRPr lang="en-US" altLang="zh-CN" sz="2400" b="1">
              <a:latin typeface="Arial" panose="020B0604020202020204" pitchFamily="34" charset="0"/>
              <a:ea typeface="宋体" panose="02010600030101010101" pitchFamily="2" charset="-122"/>
            </a:endParaRPr>
          </a:p>
        </p:txBody>
      </p:sp>
      <p:sp>
        <p:nvSpPr>
          <p:cNvPr id="249968" name="Rectangle 112"/>
          <p:cNvSpPr>
            <a:spLocks noChangeArrowheads="1"/>
          </p:cNvSpPr>
          <p:nvPr/>
        </p:nvSpPr>
        <p:spPr bwMode="auto">
          <a:xfrm>
            <a:off x="5376863" y="1516063"/>
            <a:ext cx="7239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latin typeface="Arial" panose="020B0604020202020204" pitchFamily="34" charset="0"/>
                <a:ea typeface="宋体" panose="02010600030101010101" pitchFamily="2" charset="-122"/>
              </a:rPr>
              <a:t>  </a:t>
            </a:r>
            <a:r>
              <a:rPr lang="en-US" altLang="zh-CN" sz="1800" b="1">
                <a:latin typeface="Arial" panose="020B0604020202020204" pitchFamily="34" charset="0"/>
                <a:ea typeface="宋体" panose="02010600030101010101" pitchFamily="2" charset="-122"/>
              </a:rPr>
              <a:t>DEV2</a:t>
            </a:r>
            <a:endParaRPr lang="en-US" altLang="zh-CN" sz="2400" b="1">
              <a:latin typeface="Arial" panose="020B0604020202020204" pitchFamily="34" charset="0"/>
              <a:ea typeface="宋体" panose="02010600030101010101" pitchFamily="2" charset="-122"/>
            </a:endParaRPr>
          </a:p>
        </p:txBody>
      </p:sp>
      <p:sp>
        <p:nvSpPr>
          <p:cNvPr id="249971" name="Rectangle 115"/>
          <p:cNvSpPr>
            <a:spLocks noChangeArrowheads="1"/>
          </p:cNvSpPr>
          <p:nvPr/>
        </p:nvSpPr>
        <p:spPr bwMode="auto">
          <a:xfrm>
            <a:off x="6650038" y="1522413"/>
            <a:ext cx="6731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solidFill>
                  <a:srgbClr val="CC0000"/>
                </a:solidFill>
                <a:latin typeface="Arial" panose="020B0604020202020204" pitchFamily="34" charset="0"/>
                <a:ea typeface="宋体" panose="02010600030101010101" pitchFamily="2" charset="-122"/>
              </a:rPr>
              <a:t>   </a:t>
            </a: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249974" name="Rectangle 118"/>
          <p:cNvSpPr>
            <a:spLocks noChangeArrowheads="1"/>
          </p:cNvSpPr>
          <p:nvPr/>
        </p:nvSpPr>
        <p:spPr bwMode="auto">
          <a:xfrm>
            <a:off x="4267200" y="1522413"/>
            <a:ext cx="6096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800" b="1">
                <a:solidFill>
                  <a:srgbClr val="CC0000"/>
                </a:solidFill>
                <a:latin typeface="Arial" panose="020B0604020202020204" pitchFamily="34" charset="0"/>
                <a:ea typeface="宋体" panose="02010600030101010101" pitchFamily="2" charset="-122"/>
              </a:rPr>
              <a:t>  </a:t>
            </a:r>
            <a:r>
              <a:rPr lang="en-US" altLang="zh-CN" sz="1800" b="1">
                <a:solidFill>
                  <a:srgbClr val="CC0000"/>
                </a:solidFill>
                <a:latin typeface="Arial" panose="020B0604020202020204" pitchFamily="34" charset="0"/>
                <a:ea typeface="宋体" panose="02010600030101010101" pitchFamily="2" charset="-122"/>
              </a:rPr>
              <a:t>CPU</a:t>
            </a:r>
            <a:endParaRPr lang="en-US" altLang="zh-CN" sz="2400" b="1">
              <a:solidFill>
                <a:srgbClr val="CC0000"/>
              </a:solidFill>
              <a:latin typeface="Arial" panose="020B0604020202020204" pitchFamily="34" charset="0"/>
              <a:ea typeface="宋体" panose="02010600030101010101" pitchFamily="2" charset="-122"/>
            </a:endParaRPr>
          </a:p>
        </p:txBody>
      </p:sp>
      <p:sp>
        <p:nvSpPr>
          <p:cNvPr id="12373" name="Rectangle 121"/>
          <p:cNvSpPr>
            <a:spLocks noChangeArrowheads="1"/>
          </p:cNvSpPr>
          <p:nvPr/>
        </p:nvSpPr>
        <p:spPr bwMode="auto">
          <a:xfrm>
            <a:off x="1562100" y="1590675"/>
            <a:ext cx="454025"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b="1">
                <a:latin typeface="Arial" panose="020B0604020202020204" pitchFamily="34" charset="0"/>
                <a:ea typeface="宋体" panose="02010600030101010101" pitchFamily="2" charset="-122"/>
              </a:rPr>
              <a:t>  </a:t>
            </a:r>
            <a:r>
              <a:rPr lang="en-US" altLang="zh-CN" b="1">
                <a:latin typeface="Arial" panose="020B0604020202020204" pitchFamily="34" charset="0"/>
                <a:ea typeface="宋体" panose="02010600030101010101" pitchFamily="2" charset="-122"/>
              </a:rPr>
              <a:t>A</a:t>
            </a:r>
            <a:endParaRPr lang="en-US" altLang="zh-CN" sz="2400" b="1">
              <a:latin typeface="Arial" panose="020B0604020202020204" pitchFamily="34" charset="0"/>
              <a:ea typeface="宋体" panose="02010600030101010101" pitchFamily="2" charset="-122"/>
            </a:endParaRPr>
          </a:p>
        </p:txBody>
      </p:sp>
      <p:sp>
        <p:nvSpPr>
          <p:cNvPr id="12374" name="Rectangle 124"/>
          <p:cNvSpPr>
            <a:spLocks noChangeArrowheads="1"/>
          </p:cNvSpPr>
          <p:nvPr/>
        </p:nvSpPr>
        <p:spPr bwMode="auto">
          <a:xfrm>
            <a:off x="3429000" y="1871663"/>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en-US" altLang="zh-CN" sz="1500" b="1">
                <a:latin typeface="Arial" panose="020B0604020202020204" pitchFamily="34" charset="0"/>
                <a:ea typeface="宋体" panose="02010600030101010101" pitchFamily="2" charset="-122"/>
              </a:rPr>
              <a:t>10</a:t>
            </a:r>
            <a:endParaRPr lang="en-US" altLang="zh-CN" sz="2400" b="1">
              <a:latin typeface="Arial" panose="020B0604020202020204" pitchFamily="34" charset="0"/>
              <a:ea typeface="宋体" panose="02010600030101010101" pitchFamily="2" charset="-122"/>
            </a:endParaRPr>
          </a:p>
        </p:txBody>
      </p:sp>
      <p:sp>
        <p:nvSpPr>
          <p:cNvPr id="12375" name="Rectangle 126"/>
          <p:cNvSpPr>
            <a:spLocks noChangeArrowheads="1"/>
          </p:cNvSpPr>
          <p:nvPr/>
        </p:nvSpPr>
        <p:spPr bwMode="auto">
          <a:xfrm>
            <a:off x="4178300" y="1871663"/>
            <a:ext cx="3175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500" b="1">
                <a:latin typeface="Arial" panose="020B0604020202020204" pitchFamily="34" charset="0"/>
                <a:ea typeface="宋体" panose="02010600030101010101" pitchFamily="2" charset="-122"/>
              </a:rPr>
              <a:t>  </a:t>
            </a:r>
            <a:r>
              <a:rPr lang="en-US" altLang="zh-CN" sz="1500" b="1">
                <a:latin typeface="Arial" panose="020B0604020202020204" pitchFamily="34" charset="0"/>
                <a:ea typeface="宋体" panose="02010600030101010101" pitchFamily="2" charset="-122"/>
              </a:rPr>
              <a:t>15</a:t>
            </a:r>
            <a:endParaRPr lang="en-US" altLang="zh-CN" sz="2400" b="1">
              <a:latin typeface="Arial" panose="020B0604020202020204" pitchFamily="34" charset="0"/>
              <a:ea typeface="宋体" panose="02010600030101010101" pitchFamily="2" charset="-122"/>
            </a:endParaRPr>
          </a:p>
        </p:txBody>
      </p:sp>
      <p:sp>
        <p:nvSpPr>
          <p:cNvPr id="12376" name="Rectangle 129"/>
          <p:cNvSpPr>
            <a:spLocks noChangeArrowheads="1"/>
          </p:cNvSpPr>
          <p:nvPr/>
        </p:nvSpPr>
        <p:spPr bwMode="auto">
          <a:xfrm>
            <a:off x="4800600" y="1849438"/>
            <a:ext cx="42227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500" b="1">
                <a:latin typeface="Arial" panose="020B0604020202020204" pitchFamily="34" charset="0"/>
                <a:ea typeface="宋体" panose="02010600030101010101" pitchFamily="2" charset="-122"/>
              </a:rPr>
              <a:t>    </a:t>
            </a:r>
            <a:r>
              <a:rPr lang="en-US" altLang="zh-CN" sz="1500" b="1">
                <a:latin typeface="Arial" panose="020B0604020202020204" pitchFamily="34" charset="0"/>
                <a:ea typeface="宋体" panose="02010600030101010101" pitchFamily="2" charset="-122"/>
              </a:rPr>
              <a:t>20</a:t>
            </a:r>
            <a:endParaRPr lang="en-US" altLang="zh-CN" sz="2400" b="1">
              <a:latin typeface="Arial" panose="020B0604020202020204" pitchFamily="34" charset="0"/>
              <a:ea typeface="宋体" panose="02010600030101010101" pitchFamily="2" charset="-122"/>
            </a:endParaRPr>
          </a:p>
        </p:txBody>
      </p:sp>
      <p:sp>
        <p:nvSpPr>
          <p:cNvPr id="12377" name="Rectangle 131"/>
          <p:cNvSpPr>
            <a:spLocks noChangeArrowheads="1"/>
          </p:cNvSpPr>
          <p:nvPr/>
        </p:nvSpPr>
        <p:spPr bwMode="auto">
          <a:xfrm>
            <a:off x="6335713" y="1849438"/>
            <a:ext cx="3698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zh-CN" altLang="en-US" sz="1500" b="1">
                <a:latin typeface="Arial" panose="020B0604020202020204" pitchFamily="34" charset="0"/>
                <a:ea typeface="宋体" panose="02010600030101010101" pitchFamily="2" charset="-122"/>
              </a:rPr>
              <a:t>   </a:t>
            </a:r>
            <a:r>
              <a:rPr lang="en-US" altLang="zh-CN" sz="1500" b="1">
                <a:latin typeface="Arial" panose="020B0604020202020204" pitchFamily="34" charset="0"/>
                <a:ea typeface="宋体" panose="02010600030101010101" pitchFamily="2" charset="-122"/>
              </a:rPr>
              <a:t>30</a:t>
            </a:r>
            <a:endParaRPr lang="en-US" altLang="zh-CN" sz="2400" b="1">
              <a:latin typeface="Arial" panose="020B0604020202020204" pitchFamily="34" charset="0"/>
              <a:ea typeface="宋体" panose="02010600030101010101" pitchFamily="2" charset="-122"/>
            </a:endParaRPr>
          </a:p>
        </p:txBody>
      </p:sp>
      <p:sp>
        <p:nvSpPr>
          <p:cNvPr id="12378" name="Rectangle 133"/>
          <p:cNvSpPr>
            <a:spLocks noChangeArrowheads="1"/>
          </p:cNvSpPr>
          <p:nvPr/>
        </p:nvSpPr>
        <p:spPr bwMode="auto">
          <a:xfrm>
            <a:off x="7699375" y="1849438"/>
            <a:ext cx="212725"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lang="en-US" altLang="zh-CN" sz="1500" b="1">
                <a:latin typeface="Arial" panose="020B0604020202020204" pitchFamily="34" charset="0"/>
                <a:ea typeface="宋体" panose="02010600030101010101" pitchFamily="2" charset="-122"/>
              </a:rPr>
              <a:t>40</a:t>
            </a:r>
            <a:endParaRPr lang="en-US" altLang="zh-CN" sz="2400" b="1">
              <a:latin typeface="Arial" panose="020B0604020202020204" pitchFamily="34" charset="0"/>
              <a:ea typeface="宋体" panose="02010600030101010101" pitchFamily="2" charset="-122"/>
            </a:endParaRPr>
          </a:p>
        </p:txBody>
      </p:sp>
      <p:sp>
        <p:nvSpPr>
          <p:cNvPr id="12379" name="AutoShape 134"/>
          <p:cNvSpPr/>
          <p:nvPr/>
        </p:nvSpPr>
        <p:spPr bwMode="auto">
          <a:xfrm>
            <a:off x="1524000" y="1666875"/>
            <a:ext cx="228600" cy="1143000"/>
          </a:xfrm>
          <a:prstGeom prst="leftBrace">
            <a:avLst>
              <a:gd name="adj1" fmla="val 416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2380" name="Line 135"/>
          <p:cNvSpPr>
            <a:spLocks noChangeShapeType="1"/>
          </p:cNvSpPr>
          <p:nvPr/>
        </p:nvSpPr>
        <p:spPr bwMode="auto">
          <a:xfrm>
            <a:off x="2089150" y="2581275"/>
            <a:ext cx="1588" cy="13493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81" name="Line 136"/>
          <p:cNvSpPr>
            <a:spLocks noChangeShapeType="1"/>
          </p:cNvSpPr>
          <p:nvPr/>
        </p:nvSpPr>
        <p:spPr bwMode="auto">
          <a:xfrm>
            <a:off x="2057400" y="1736725"/>
            <a:ext cx="1588" cy="134938"/>
          </a:xfrm>
          <a:prstGeom prst="line">
            <a:avLst/>
          </a:prstGeom>
          <a:noFill/>
          <a:ln w="127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382" name="Line 137"/>
          <p:cNvSpPr>
            <a:spLocks noChangeShapeType="1"/>
          </p:cNvSpPr>
          <p:nvPr/>
        </p:nvSpPr>
        <p:spPr bwMode="auto">
          <a:xfrm>
            <a:off x="3352800" y="2352675"/>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3" name="Line 138"/>
          <p:cNvSpPr>
            <a:spLocks noChangeShapeType="1"/>
          </p:cNvSpPr>
          <p:nvPr/>
        </p:nvSpPr>
        <p:spPr bwMode="auto">
          <a:xfrm>
            <a:off x="6477000" y="2352675"/>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4" name="Line 139"/>
          <p:cNvSpPr>
            <a:spLocks noChangeShapeType="1"/>
          </p:cNvSpPr>
          <p:nvPr/>
        </p:nvSpPr>
        <p:spPr bwMode="auto">
          <a:xfrm>
            <a:off x="5715000" y="2352675"/>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5" name="Line 140"/>
          <p:cNvSpPr>
            <a:spLocks noChangeShapeType="1"/>
          </p:cNvSpPr>
          <p:nvPr/>
        </p:nvSpPr>
        <p:spPr bwMode="auto">
          <a:xfrm>
            <a:off x="7620000" y="2352675"/>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6" name="Rectangle 141"/>
          <p:cNvSpPr>
            <a:spLocks noChangeArrowheads="1"/>
          </p:cNvSpPr>
          <p:nvPr/>
        </p:nvSpPr>
        <p:spPr bwMode="auto">
          <a:xfrm>
            <a:off x="152400" y="3511550"/>
            <a:ext cx="1790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400" b="1">
                <a:solidFill>
                  <a:srgbClr val="FF0000"/>
                </a:solidFill>
                <a:latin typeface="Arial" panose="020B0604020202020204" pitchFamily="34" charset="0"/>
                <a:ea typeface="宋体" panose="02010600030101010101" pitchFamily="2" charset="-122"/>
              </a:rPr>
              <a:t>多个程序</a:t>
            </a:r>
            <a:br>
              <a:rPr kumimoji="0" lang="zh-CN" altLang="en-US" sz="2400" b="1">
                <a:solidFill>
                  <a:srgbClr val="FF0000"/>
                </a:solidFill>
                <a:latin typeface="Arial" panose="020B0604020202020204" pitchFamily="34" charset="0"/>
                <a:ea typeface="宋体" panose="02010600030101010101" pitchFamily="2" charset="-122"/>
              </a:rPr>
            </a:br>
            <a:r>
              <a:rPr kumimoji="0" lang="zh-CN" altLang="en-US" sz="2400" b="1">
                <a:solidFill>
                  <a:srgbClr val="FF0000"/>
                </a:solidFill>
                <a:latin typeface="Arial" panose="020B0604020202020204" pitchFamily="34" charset="0"/>
                <a:ea typeface="宋体" panose="02010600030101010101" pitchFamily="2" charset="-122"/>
              </a:rPr>
              <a:t>并发执行：</a:t>
            </a:r>
          </a:p>
        </p:txBody>
      </p:sp>
      <p:sp>
        <p:nvSpPr>
          <p:cNvPr id="12387" name="AutoShape 142"/>
          <p:cNvSpPr/>
          <p:nvPr/>
        </p:nvSpPr>
        <p:spPr bwMode="auto">
          <a:xfrm>
            <a:off x="1600200" y="3343275"/>
            <a:ext cx="228600" cy="1143000"/>
          </a:xfrm>
          <a:prstGeom prst="leftBrace">
            <a:avLst>
              <a:gd name="adj1" fmla="val 4166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2388" name="Line 143"/>
          <p:cNvSpPr>
            <a:spLocks noChangeShapeType="1"/>
          </p:cNvSpPr>
          <p:nvPr/>
        </p:nvSpPr>
        <p:spPr bwMode="auto">
          <a:xfrm>
            <a:off x="3352800" y="1538288"/>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89" name="Line 144"/>
          <p:cNvSpPr>
            <a:spLocks noChangeShapeType="1"/>
          </p:cNvSpPr>
          <p:nvPr/>
        </p:nvSpPr>
        <p:spPr bwMode="auto">
          <a:xfrm>
            <a:off x="4233863" y="1524000"/>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0" name="Line 145"/>
          <p:cNvSpPr>
            <a:spLocks noChangeShapeType="1"/>
          </p:cNvSpPr>
          <p:nvPr/>
        </p:nvSpPr>
        <p:spPr bwMode="auto">
          <a:xfrm>
            <a:off x="4953000" y="1533525"/>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1" name="Line 146"/>
          <p:cNvSpPr>
            <a:spLocks noChangeShapeType="1"/>
          </p:cNvSpPr>
          <p:nvPr/>
        </p:nvSpPr>
        <p:spPr bwMode="auto">
          <a:xfrm>
            <a:off x="6477000" y="1519238"/>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2" name="Line 147"/>
          <p:cNvSpPr>
            <a:spLocks noChangeShapeType="1"/>
          </p:cNvSpPr>
          <p:nvPr/>
        </p:nvSpPr>
        <p:spPr bwMode="auto">
          <a:xfrm>
            <a:off x="7620000" y="1519238"/>
            <a:ext cx="0" cy="3810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3" name="Line 148"/>
          <p:cNvSpPr>
            <a:spLocks noChangeShapeType="1"/>
          </p:cNvSpPr>
          <p:nvPr/>
        </p:nvSpPr>
        <p:spPr bwMode="auto">
          <a:xfrm>
            <a:off x="3324225" y="3419475"/>
            <a:ext cx="0" cy="914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4" name="Line 149"/>
          <p:cNvSpPr>
            <a:spLocks noChangeShapeType="1"/>
          </p:cNvSpPr>
          <p:nvPr/>
        </p:nvSpPr>
        <p:spPr bwMode="auto">
          <a:xfrm>
            <a:off x="4129056" y="3431587"/>
            <a:ext cx="0" cy="609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dirty="0"/>
          </a:p>
        </p:txBody>
      </p:sp>
      <p:sp>
        <p:nvSpPr>
          <p:cNvPr id="12395" name="Line 150"/>
          <p:cNvSpPr>
            <a:spLocks noChangeShapeType="1"/>
          </p:cNvSpPr>
          <p:nvPr/>
        </p:nvSpPr>
        <p:spPr bwMode="auto">
          <a:xfrm>
            <a:off x="4953000" y="3419475"/>
            <a:ext cx="0" cy="914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6" name="Line 151"/>
          <p:cNvSpPr>
            <a:spLocks noChangeShapeType="1"/>
          </p:cNvSpPr>
          <p:nvPr/>
        </p:nvSpPr>
        <p:spPr bwMode="auto">
          <a:xfrm>
            <a:off x="5681663" y="3419475"/>
            <a:ext cx="0" cy="914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7" name="Line 152"/>
          <p:cNvSpPr>
            <a:spLocks noChangeShapeType="1"/>
          </p:cNvSpPr>
          <p:nvPr/>
        </p:nvSpPr>
        <p:spPr bwMode="auto">
          <a:xfrm>
            <a:off x="6372225" y="3724275"/>
            <a:ext cx="0" cy="6096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8" name="Line 153"/>
          <p:cNvSpPr>
            <a:spLocks noChangeShapeType="1"/>
          </p:cNvSpPr>
          <p:nvPr/>
        </p:nvSpPr>
        <p:spPr bwMode="auto">
          <a:xfrm>
            <a:off x="6991350" y="3419475"/>
            <a:ext cx="0" cy="914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99" name="Line 154"/>
          <p:cNvSpPr>
            <a:spLocks noChangeShapeType="1"/>
          </p:cNvSpPr>
          <p:nvPr/>
        </p:nvSpPr>
        <p:spPr bwMode="auto">
          <a:xfrm>
            <a:off x="8305800" y="3419475"/>
            <a:ext cx="0" cy="9144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00"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9962"/>
                                        </p:tgtEl>
                                        <p:attrNameLst>
                                          <p:attrName>style.visibility</p:attrName>
                                        </p:attrNameLst>
                                      </p:cBhvr>
                                      <p:to>
                                        <p:strVal val="visible"/>
                                      </p:to>
                                    </p:set>
                                    <p:animEffect transition="in" filter="wipe(left)">
                                      <p:cBhvr>
                                        <p:cTn id="7" dur="500"/>
                                        <p:tgtEl>
                                          <p:spTgt spid="249962"/>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249965"/>
                                        </p:tgtEl>
                                        <p:attrNameLst>
                                          <p:attrName>style.visibility</p:attrName>
                                        </p:attrNameLst>
                                      </p:cBhvr>
                                      <p:to>
                                        <p:strVal val="visible"/>
                                      </p:to>
                                    </p:set>
                                    <p:animEffect transition="in" filter="wipe(left)">
                                      <p:cBhvr>
                                        <p:cTn id="11" dur="500"/>
                                        <p:tgtEl>
                                          <p:spTgt spid="249965"/>
                                        </p:tgtEl>
                                      </p:cBhvr>
                                    </p:animEffect>
                                  </p:childTnLst>
                                </p:cTn>
                              </p:par>
                            </p:childTnLst>
                          </p:cTn>
                        </p:par>
                        <p:par>
                          <p:cTn id="12" fill="hold">
                            <p:stCondLst>
                              <p:cond delay="1500"/>
                            </p:stCondLst>
                            <p:childTnLst>
                              <p:par>
                                <p:cTn id="13" presetID="22" presetClass="entr" presetSubtype="8" fill="hold" grpId="0" nodeType="afterEffect">
                                  <p:stCondLst>
                                    <p:cond delay="500"/>
                                  </p:stCondLst>
                                  <p:childTnLst>
                                    <p:set>
                                      <p:cBhvr>
                                        <p:cTn id="14" dur="1" fill="hold">
                                          <p:stCondLst>
                                            <p:cond delay="0"/>
                                          </p:stCondLst>
                                        </p:cTn>
                                        <p:tgtEl>
                                          <p:spTgt spid="249974"/>
                                        </p:tgtEl>
                                        <p:attrNameLst>
                                          <p:attrName>style.visibility</p:attrName>
                                        </p:attrNameLst>
                                      </p:cBhvr>
                                      <p:to>
                                        <p:strVal val="visible"/>
                                      </p:to>
                                    </p:set>
                                    <p:animEffect transition="in" filter="wipe(left)">
                                      <p:cBhvr>
                                        <p:cTn id="15" dur="500"/>
                                        <p:tgtEl>
                                          <p:spTgt spid="249974"/>
                                        </p:tgtEl>
                                      </p:cBhvr>
                                    </p:animEffect>
                                  </p:childTnLst>
                                </p:cTn>
                              </p:par>
                            </p:childTnLst>
                          </p:cTn>
                        </p:par>
                        <p:par>
                          <p:cTn id="16" fill="hold">
                            <p:stCondLst>
                              <p:cond delay="2500"/>
                            </p:stCondLst>
                            <p:childTnLst>
                              <p:par>
                                <p:cTn id="17" presetID="22" presetClass="entr" presetSubtype="8" fill="hold" grpId="0" nodeType="afterEffect">
                                  <p:stCondLst>
                                    <p:cond delay="500"/>
                                  </p:stCondLst>
                                  <p:childTnLst>
                                    <p:set>
                                      <p:cBhvr>
                                        <p:cTn id="18" dur="1" fill="hold">
                                          <p:stCondLst>
                                            <p:cond delay="0"/>
                                          </p:stCondLst>
                                        </p:cTn>
                                        <p:tgtEl>
                                          <p:spTgt spid="249968"/>
                                        </p:tgtEl>
                                        <p:attrNameLst>
                                          <p:attrName>style.visibility</p:attrName>
                                        </p:attrNameLst>
                                      </p:cBhvr>
                                      <p:to>
                                        <p:strVal val="visible"/>
                                      </p:to>
                                    </p:set>
                                    <p:animEffect transition="in" filter="wipe(left)">
                                      <p:cBhvr>
                                        <p:cTn id="19" dur="500"/>
                                        <p:tgtEl>
                                          <p:spTgt spid="249968"/>
                                        </p:tgtEl>
                                      </p:cBhvr>
                                    </p:animEffect>
                                  </p:childTnLst>
                                </p:cTn>
                              </p:par>
                            </p:childTnLst>
                          </p:cTn>
                        </p:par>
                        <p:par>
                          <p:cTn id="20" fill="hold">
                            <p:stCondLst>
                              <p:cond delay="3500"/>
                            </p:stCondLst>
                            <p:childTnLst>
                              <p:par>
                                <p:cTn id="21" presetID="22" presetClass="entr" presetSubtype="8" fill="hold" grpId="0" nodeType="afterEffect">
                                  <p:stCondLst>
                                    <p:cond delay="500"/>
                                  </p:stCondLst>
                                  <p:childTnLst>
                                    <p:set>
                                      <p:cBhvr>
                                        <p:cTn id="22" dur="1" fill="hold">
                                          <p:stCondLst>
                                            <p:cond delay="0"/>
                                          </p:stCondLst>
                                        </p:cTn>
                                        <p:tgtEl>
                                          <p:spTgt spid="249971"/>
                                        </p:tgtEl>
                                        <p:attrNameLst>
                                          <p:attrName>style.visibility</p:attrName>
                                        </p:attrNameLst>
                                      </p:cBhvr>
                                      <p:to>
                                        <p:strVal val="visible"/>
                                      </p:to>
                                    </p:set>
                                    <p:animEffect transition="in" filter="wipe(left)">
                                      <p:cBhvr>
                                        <p:cTn id="23" dur="500"/>
                                        <p:tgtEl>
                                          <p:spTgt spid="249971"/>
                                        </p:tgtEl>
                                      </p:cBhvr>
                                    </p:animEffect>
                                  </p:childTnLst>
                                </p:cTn>
                              </p:par>
                            </p:childTnLst>
                          </p:cTn>
                        </p:par>
                        <p:par>
                          <p:cTn id="24" fill="hold">
                            <p:stCondLst>
                              <p:cond delay="4500"/>
                            </p:stCondLst>
                            <p:childTnLst>
                              <p:par>
                                <p:cTn id="25" presetID="22" presetClass="entr" presetSubtype="8" fill="hold" grpId="0" nodeType="afterEffect">
                                  <p:stCondLst>
                                    <p:cond delay="500"/>
                                  </p:stCondLst>
                                  <p:childTnLst>
                                    <p:set>
                                      <p:cBhvr>
                                        <p:cTn id="26" dur="1" fill="hold">
                                          <p:stCondLst>
                                            <p:cond delay="0"/>
                                          </p:stCondLst>
                                        </p:cTn>
                                        <p:tgtEl>
                                          <p:spTgt spid="249934"/>
                                        </p:tgtEl>
                                        <p:attrNameLst>
                                          <p:attrName>style.visibility</p:attrName>
                                        </p:attrNameLst>
                                      </p:cBhvr>
                                      <p:to>
                                        <p:strVal val="visible"/>
                                      </p:to>
                                    </p:set>
                                    <p:animEffect transition="in" filter="wipe(left)">
                                      <p:cBhvr>
                                        <p:cTn id="27" dur="500"/>
                                        <p:tgtEl>
                                          <p:spTgt spid="249934"/>
                                        </p:tgtEl>
                                      </p:cBhvr>
                                    </p:animEffect>
                                  </p:childTnLst>
                                </p:cTn>
                              </p:par>
                            </p:childTnLst>
                          </p:cTn>
                        </p:par>
                        <p:par>
                          <p:cTn id="28" fill="hold">
                            <p:stCondLst>
                              <p:cond delay="5500"/>
                            </p:stCondLst>
                            <p:childTnLst>
                              <p:par>
                                <p:cTn id="29" presetID="22" presetClass="entr" presetSubtype="8" fill="hold" grpId="0" nodeType="afterEffect">
                                  <p:stCondLst>
                                    <p:cond delay="500"/>
                                  </p:stCondLst>
                                  <p:childTnLst>
                                    <p:set>
                                      <p:cBhvr>
                                        <p:cTn id="30" dur="1" fill="hold">
                                          <p:stCondLst>
                                            <p:cond delay="0"/>
                                          </p:stCondLst>
                                        </p:cTn>
                                        <p:tgtEl>
                                          <p:spTgt spid="249931"/>
                                        </p:tgtEl>
                                        <p:attrNameLst>
                                          <p:attrName>style.visibility</p:attrName>
                                        </p:attrNameLst>
                                      </p:cBhvr>
                                      <p:to>
                                        <p:strVal val="visible"/>
                                      </p:to>
                                    </p:set>
                                    <p:animEffect transition="in" filter="wipe(left)">
                                      <p:cBhvr>
                                        <p:cTn id="31" dur="500"/>
                                        <p:tgtEl>
                                          <p:spTgt spid="249931"/>
                                        </p:tgtEl>
                                      </p:cBhvr>
                                    </p:animEffect>
                                  </p:childTnLst>
                                </p:cTn>
                              </p:par>
                            </p:childTnLst>
                          </p:cTn>
                        </p:par>
                        <p:par>
                          <p:cTn id="32" fill="hold">
                            <p:stCondLst>
                              <p:cond delay="6500"/>
                            </p:stCondLst>
                            <p:childTnLst>
                              <p:par>
                                <p:cTn id="33" presetID="22" presetClass="entr" presetSubtype="8" fill="hold" grpId="0" nodeType="afterEffect">
                                  <p:stCondLst>
                                    <p:cond delay="500"/>
                                  </p:stCondLst>
                                  <p:childTnLst>
                                    <p:set>
                                      <p:cBhvr>
                                        <p:cTn id="34" dur="1" fill="hold">
                                          <p:stCondLst>
                                            <p:cond delay="0"/>
                                          </p:stCondLst>
                                        </p:cTn>
                                        <p:tgtEl>
                                          <p:spTgt spid="249937"/>
                                        </p:tgtEl>
                                        <p:attrNameLst>
                                          <p:attrName>style.visibility</p:attrName>
                                        </p:attrNameLst>
                                      </p:cBhvr>
                                      <p:to>
                                        <p:strVal val="visible"/>
                                      </p:to>
                                    </p:set>
                                    <p:animEffect transition="in" filter="wipe(left)">
                                      <p:cBhvr>
                                        <p:cTn id="35" dur="500"/>
                                        <p:tgtEl>
                                          <p:spTgt spid="249937"/>
                                        </p:tgtEl>
                                      </p:cBhvr>
                                    </p:animEffect>
                                  </p:childTnLst>
                                </p:cTn>
                              </p:par>
                            </p:childTnLst>
                          </p:cTn>
                        </p:par>
                        <p:par>
                          <p:cTn id="36" fill="hold">
                            <p:stCondLst>
                              <p:cond delay="7500"/>
                            </p:stCondLst>
                            <p:childTnLst>
                              <p:par>
                                <p:cTn id="37" presetID="22" presetClass="entr" presetSubtype="8" fill="hold" grpId="0" nodeType="afterEffect">
                                  <p:stCondLst>
                                    <p:cond delay="500"/>
                                  </p:stCondLst>
                                  <p:childTnLst>
                                    <p:set>
                                      <p:cBhvr>
                                        <p:cTn id="38" dur="1" fill="hold">
                                          <p:stCondLst>
                                            <p:cond delay="0"/>
                                          </p:stCondLst>
                                        </p:cTn>
                                        <p:tgtEl>
                                          <p:spTgt spid="249940"/>
                                        </p:tgtEl>
                                        <p:attrNameLst>
                                          <p:attrName>style.visibility</p:attrName>
                                        </p:attrNameLst>
                                      </p:cBhvr>
                                      <p:to>
                                        <p:strVal val="visible"/>
                                      </p:to>
                                    </p:set>
                                    <p:animEffect transition="in" filter="wipe(left)">
                                      <p:cBhvr>
                                        <p:cTn id="39" dur="500"/>
                                        <p:tgtEl>
                                          <p:spTgt spid="249940"/>
                                        </p:tgtEl>
                                      </p:cBhvr>
                                    </p:animEffect>
                                  </p:childTnLst>
                                </p:cTn>
                              </p:par>
                            </p:childTnLst>
                          </p:cTn>
                        </p:par>
                        <p:par>
                          <p:cTn id="40" fill="hold">
                            <p:stCondLst>
                              <p:cond delay="8500"/>
                            </p:stCondLst>
                            <p:childTnLst>
                              <p:par>
                                <p:cTn id="41" presetID="22" presetClass="entr" presetSubtype="8" fill="hold" grpId="0" nodeType="afterEffect">
                                  <p:stCondLst>
                                    <p:cond delay="500"/>
                                  </p:stCondLst>
                                  <p:childTnLst>
                                    <p:set>
                                      <p:cBhvr>
                                        <p:cTn id="42" dur="1" fill="hold">
                                          <p:stCondLst>
                                            <p:cond delay="0"/>
                                          </p:stCondLst>
                                        </p:cTn>
                                        <p:tgtEl>
                                          <p:spTgt spid="249920"/>
                                        </p:tgtEl>
                                        <p:attrNameLst>
                                          <p:attrName>style.visibility</p:attrName>
                                        </p:attrNameLst>
                                      </p:cBhvr>
                                      <p:to>
                                        <p:strVal val="visible"/>
                                      </p:to>
                                    </p:set>
                                    <p:animEffect transition="in" filter="wipe(left)">
                                      <p:cBhvr>
                                        <p:cTn id="43" dur="500"/>
                                        <p:tgtEl>
                                          <p:spTgt spid="249920"/>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500"/>
                                  </p:stCondLst>
                                  <p:childTnLst>
                                    <p:set>
                                      <p:cBhvr>
                                        <p:cTn id="47" dur="1" fill="hold">
                                          <p:stCondLst>
                                            <p:cond delay="0"/>
                                          </p:stCondLst>
                                        </p:cTn>
                                        <p:tgtEl>
                                          <p:spTgt spid="250012"/>
                                        </p:tgtEl>
                                        <p:attrNameLst>
                                          <p:attrName>style.visibility</p:attrName>
                                        </p:attrNameLst>
                                      </p:cBhvr>
                                      <p:to>
                                        <p:strVal val="visible"/>
                                      </p:to>
                                    </p:set>
                                    <p:animEffect transition="in" filter="wipe(left)">
                                      <p:cBhvr>
                                        <p:cTn id="48" dur="500"/>
                                        <p:tgtEl>
                                          <p:spTgt spid="250012"/>
                                        </p:tgtEl>
                                      </p:cBhvr>
                                    </p:animEffect>
                                  </p:childTnLst>
                                </p:cTn>
                              </p:par>
                            </p:childTnLst>
                          </p:cTn>
                        </p:par>
                        <p:par>
                          <p:cTn id="49" fill="hold">
                            <p:stCondLst>
                              <p:cond delay="1000"/>
                            </p:stCondLst>
                            <p:childTnLst>
                              <p:par>
                                <p:cTn id="50" presetID="22" presetClass="entr" presetSubtype="8" fill="hold" nodeType="afterEffect">
                                  <p:stCondLst>
                                    <p:cond delay="500"/>
                                  </p:stCondLst>
                                  <p:childTnLst>
                                    <p:set>
                                      <p:cBhvr>
                                        <p:cTn id="51" dur="1" fill="hold">
                                          <p:stCondLst>
                                            <p:cond delay="0"/>
                                          </p:stCondLst>
                                        </p:cTn>
                                        <p:tgtEl>
                                          <p:spTgt spid="250013"/>
                                        </p:tgtEl>
                                        <p:attrNameLst>
                                          <p:attrName>style.visibility</p:attrName>
                                        </p:attrNameLst>
                                      </p:cBhvr>
                                      <p:to>
                                        <p:strVal val="visible"/>
                                      </p:to>
                                    </p:set>
                                    <p:animEffect transition="in" filter="wipe(left)">
                                      <p:cBhvr>
                                        <p:cTn id="52" dur="500"/>
                                        <p:tgtEl>
                                          <p:spTgt spid="250013"/>
                                        </p:tgtEl>
                                      </p:cBhvr>
                                    </p:animEffect>
                                  </p:childTnLst>
                                </p:cTn>
                              </p:par>
                            </p:childTnLst>
                          </p:cTn>
                        </p:par>
                        <p:par>
                          <p:cTn id="53" fill="hold">
                            <p:stCondLst>
                              <p:cond delay="2000"/>
                            </p:stCondLst>
                            <p:childTnLst>
                              <p:par>
                                <p:cTn id="54" presetID="22" presetClass="entr" presetSubtype="8" fill="hold" nodeType="afterEffect">
                                  <p:stCondLst>
                                    <p:cond delay="500"/>
                                  </p:stCondLst>
                                  <p:childTnLst>
                                    <p:set>
                                      <p:cBhvr>
                                        <p:cTn id="55" dur="1" fill="hold">
                                          <p:stCondLst>
                                            <p:cond delay="0"/>
                                          </p:stCondLst>
                                        </p:cTn>
                                        <p:tgtEl>
                                          <p:spTgt spid="250014"/>
                                        </p:tgtEl>
                                        <p:attrNameLst>
                                          <p:attrName>style.visibility</p:attrName>
                                        </p:attrNameLst>
                                      </p:cBhvr>
                                      <p:to>
                                        <p:strVal val="visible"/>
                                      </p:to>
                                    </p:set>
                                    <p:animEffect transition="in" filter="wipe(left)">
                                      <p:cBhvr>
                                        <p:cTn id="56" dur="500"/>
                                        <p:tgtEl>
                                          <p:spTgt spid="250014"/>
                                        </p:tgtEl>
                                      </p:cBhvr>
                                    </p:animEffect>
                                  </p:childTnLst>
                                </p:cTn>
                              </p:par>
                            </p:childTnLst>
                          </p:cTn>
                        </p:par>
                        <p:par>
                          <p:cTn id="57" fill="hold">
                            <p:stCondLst>
                              <p:cond delay="3000"/>
                            </p:stCondLst>
                            <p:childTnLst>
                              <p:par>
                                <p:cTn id="58" presetID="22" presetClass="entr" presetSubtype="8" fill="hold" nodeType="afterEffect">
                                  <p:stCondLst>
                                    <p:cond delay="500"/>
                                  </p:stCondLst>
                                  <p:childTnLst>
                                    <p:set>
                                      <p:cBhvr>
                                        <p:cTn id="59" dur="1" fill="hold">
                                          <p:stCondLst>
                                            <p:cond delay="0"/>
                                          </p:stCondLst>
                                        </p:cTn>
                                        <p:tgtEl>
                                          <p:spTgt spid="250015"/>
                                        </p:tgtEl>
                                        <p:attrNameLst>
                                          <p:attrName>style.visibility</p:attrName>
                                        </p:attrNameLst>
                                      </p:cBhvr>
                                      <p:to>
                                        <p:strVal val="visible"/>
                                      </p:to>
                                    </p:set>
                                    <p:animEffect transition="in" filter="wipe(left)">
                                      <p:cBhvr>
                                        <p:cTn id="60" dur="500"/>
                                        <p:tgtEl>
                                          <p:spTgt spid="250015"/>
                                        </p:tgtEl>
                                      </p:cBhvr>
                                    </p:animEffect>
                                  </p:childTnLst>
                                </p:cTn>
                              </p:par>
                            </p:childTnLst>
                          </p:cTn>
                        </p:par>
                        <p:par>
                          <p:cTn id="61" fill="hold">
                            <p:stCondLst>
                              <p:cond delay="4000"/>
                            </p:stCondLst>
                            <p:childTnLst>
                              <p:par>
                                <p:cTn id="62" presetID="22" presetClass="entr" presetSubtype="8" fill="hold" nodeType="afterEffect">
                                  <p:stCondLst>
                                    <p:cond delay="500"/>
                                  </p:stCondLst>
                                  <p:childTnLst>
                                    <p:set>
                                      <p:cBhvr>
                                        <p:cTn id="63" dur="1" fill="hold">
                                          <p:stCondLst>
                                            <p:cond delay="0"/>
                                          </p:stCondLst>
                                        </p:cTn>
                                        <p:tgtEl>
                                          <p:spTgt spid="250016"/>
                                        </p:tgtEl>
                                        <p:attrNameLst>
                                          <p:attrName>style.visibility</p:attrName>
                                        </p:attrNameLst>
                                      </p:cBhvr>
                                      <p:to>
                                        <p:strVal val="visible"/>
                                      </p:to>
                                    </p:set>
                                    <p:animEffect transition="in" filter="wipe(left)">
                                      <p:cBhvr>
                                        <p:cTn id="64" dur="500"/>
                                        <p:tgtEl>
                                          <p:spTgt spid="25001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50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20" grpId="0"/>
      <p:bldP spid="249931" grpId="0"/>
      <p:bldP spid="249934" grpId="0"/>
      <p:bldP spid="249937" grpId="0"/>
      <p:bldP spid="249940" grpId="0"/>
      <p:bldP spid="249962" grpId="0"/>
      <p:bldP spid="249965" grpId="0"/>
      <p:bldP spid="249968" grpId="0"/>
      <p:bldP spid="249971" grpId="0"/>
      <p:bldP spid="249974"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164286"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5742668"/>
          </a:xfrm>
        </p:spPr>
        <p:txBody>
          <a:bodyPr/>
          <a:lstStyle/>
          <a:p>
            <a:pPr marL="0" indent="0">
              <a:buNone/>
            </a:pPr>
            <a:r>
              <a:rPr lang="en-US" altLang="zh-CN" sz="2800" b="1" dirty="0">
                <a:latin typeface="宋体" panose="02010600030101010101" pitchFamily="2" charset="-122"/>
                <a:ea typeface="宋体" panose="02010600030101010101" pitchFamily="2" charset="-122"/>
              </a:rPr>
              <a:t>ELF</a:t>
            </a:r>
            <a:r>
              <a:rPr lang="zh-CN" altLang="en-US" sz="2800" b="1" dirty="0">
                <a:latin typeface="宋体" panose="02010600030101010101" pitchFamily="2" charset="-122"/>
                <a:ea typeface="宋体" panose="02010600030101010101" pitchFamily="2" charset="-122"/>
              </a:rPr>
              <a:t>文件的加载</a:t>
            </a:r>
            <a:endParaRPr lang="en-US" altLang="zh-CN"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(5) </a:t>
            </a:r>
            <a:r>
              <a:rPr lang="zh-CN" altLang="en-US" sz="2400" dirty="0">
                <a:latin typeface="宋体" panose="02010600030101010101" pitchFamily="2" charset="-122"/>
                <a:ea typeface="宋体" panose="02010600030101010101" pitchFamily="2" charset="-122"/>
              </a:rPr>
              <a:t>将系统调用的返回地址改成</a:t>
            </a:r>
            <a:r>
              <a:rPr lang="en-US" altLang="zh-CN" sz="2400" dirty="0">
                <a:latin typeface="宋体" panose="02010600030101010101" pitchFamily="2" charset="-122"/>
                <a:ea typeface="宋体" panose="02010600030101010101" pitchFamily="2" charset="-122"/>
              </a:rPr>
              <a:t>ELF</a:t>
            </a:r>
            <a:r>
              <a:rPr lang="zh-CN" altLang="en-US" sz="2400" dirty="0">
                <a:latin typeface="宋体" panose="02010600030101010101" pitchFamily="2" charset="-122"/>
                <a:ea typeface="宋体" panose="02010600030101010101" pitchFamily="2" charset="-122"/>
              </a:rPr>
              <a:t>可执行文件的入口点，这个入口点取决于程序的链接方式。对于</a:t>
            </a:r>
            <a:r>
              <a:rPr lang="zh-CN" altLang="en-US" sz="2400" b="1" dirty="0">
                <a:solidFill>
                  <a:srgbClr val="C00000"/>
                </a:solidFill>
                <a:latin typeface="宋体" panose="02010600030101010101" pitchFamily="2" charset="-122"/>
                <a:ea typeface="宋体" panose="02010600030101010101" pitchFamily="2" charset="-122"/>
              </a:rPr>
              <a:t>静态链接的</a:t>
            </a:r>
            <a:r>
              <a:rPr lang="en-US" altLang="zh-CN" sz="2400" b="1" dirty="0">
                <a:solidFill>
                  <a:srgbClr val="C00000"/>
                </a:solidFill>
                <a:latin typeface="宋体" panose="02010600030101010101" pitchFamily="2" charset="-122"/>
                <a:ea typeface="宋体" panose="02010600030101010101" pitchFamily="2" charset="-122"/>
              </a:rPr>
              <a:t>ELF</a:t>
            </a:r>
            <a:r>
              <a:rPr lang="zh-CN" altLang="en-US" sz="2400" b="1" dirty="0">
                <a:solidFill>
                  <a:srgbClr val="C00000"/>
                </a:solidFill>
                <a:latin typeface="宋体" panose="02010600030101010101" pitchFamily="2" charset="-122"/>
                <a:ea typeface="宋体" panose="02010600030101010101" pitchFamily="2" charset="-122"/>
              </a:rPr>
              <a:t>可执行文件，这个程序入口就是</a:t>
            </a:r>
            <a:r>
              <a:rPr lang="en-US" altLang="zh-CN" sz="2400" b="1" dirty="0">
                <a:solidFill>
                  <a:srgbClr val="C00000"/>
                </a:solidFill>
                <a:latin typeface="宋体" panose="02010600030101010101" pitchFamily="2" charset="-122"/>
                <a:ea typeface="宋体" panose="02010600030101010101" pitchFamily="2" charset="-122"/>
              </a:rPr>
              <a:t>ELF</a:t>
            </a:r>
            <a:r>
              <a:rPr lang="zh-CN" altLang="en-US" sz="2400" b="1" dirty="0">
                <a:solidFill>
                  <a:srgbClr val="C00000"/>
                </a:solidFill>
                <a:latin typeface="宋体" panose="02010600030101010101" pitchFamily="2" charset="-122"/>
                <a:ea typeface="宋体" panose="02010600030101010101" pitchFamily="2" charset="-122"/>
              </a:rPr>
              <a:t>文件的文件头中的</a:t>
            </a:r>
            <a:r>
              <a:rPr lang="en-US" altLang="zh-CN" sz="2400" b="1" dirty="0" err="1">
                <a:solidFill>
                  <a:srgbClr val="C00000"/>
                </a:solidFill>
                <a:latin typeface="宋体" panose="02010600030101010101" pitchFamily="2" charset="-122"/>
                <a:ea typeface="宋体" panose="02010600030101010101" pitchFamily="2" charset="-122"/>
              </a:rPr>
              <a:t>e_entry</a:t>
            </a:r>
            <a:r>
              <a:rPr lang="zh-CN" altLang="en-US" sz="2400" b="1" dirty="0">
                <a:solidFill>
                  <a:srgbClr val="C00000"/>
                </a:solidFill>
                <a:latin typeface="宋体" panose="02010600030101010101" pitchFamily="2" charset="-122"/>
                <a:ea typeface="宋体" panose="02010600030101010101" pitchFamily="2" charset="-122"/>
              </a:rPr>
              <a:t>所指的地址</a:t>
            </a:r>
            <a:r>
              <a:rPr lang="zh-CN" altLang="en-US" sz="2400" dirty="0">
                <a:latin typeface="宋体" panose="02010600030101010101" pitchFamily="2" charset="-122"/>
                <a:ea typeface="宋体" panose="02010600030101010101" pitchFamily="2" charset="-122"/>
              </a:rPr>
              <a:t>，对于</a:t>
            </a:r>
            <a:r>
              <a:rPr lang="zh-CN" altLang="en-US" sz="2400" b="1" dirty="0">
                <a:solidFill>
                  <a:srgbClr val="C00000"/>
                </a:solidFill>
                <a:latin typeface="宋体" panose="02010600030101010101" pitchFamily="2" charset="-122"/>
                <a:ea typeface="宋体" panose="02010600030101010101" pitchFamily="2" charset="-122"/>
              </a:rPr>
              <a:t>动态链接的</a:t>
            </a:r>
            <a:r>
              <a:rPr lang="en-US" altLang="zh-CN" sz="2400" b="1" dirty="0">
                <a:solidFill>
                  <a:srgbClr val="C00000"/>
                </a:solidFill>
                <a:latin typeface="宋体" panose="02010600030101010101" pitchFamily="2" charset="-122"/>
                <a:ea typeface="宋体" panose="02010600030101010101" pitchFamily="2" charset="-122"/>
              </a:rPr>
              <a:t>ELF</a:t>
            </a:r>
            <a:r>
              <a:rPr lang="zh-CN" altLang="en-US" sz="2400" b="1" dirty="0">
                <a:solidFill>
                  <a:srgbClr val="C00000"/>
                </a:solidFill>
                <a:latin typeface="宋体" panose="02010600030101010101" pitchFamily="2" charset="-122"/>
                <a:ea typeface="宋体" panose="02010600030101010101" pitchFamily="2" charset="-122"/>
              </a:rPr>
              <a:t>可执行文件，程序的入口点是动态链接器，动态链接器会被加载</a:t>
            </a:r>
            <a:r>
              <a:rPr lang="zh-CN" altLang="en-US" sz="2400" b="1" dirty="0">
                <a:latin typeface="宋体" panose="02010600030101010101" pitchFamily="2" charset="-122"/>
                <a:ea typeface="宋体" panose="02010600030101010101" pitchFamily="2" charset="-122"/>
              </a:rPr>
              <a:t>。</a:t>
            </a:r>
          </a:p>
          <a:p>
            <a:pPr algn="just"/>
            <a:r>
              <a:rPr lang="en-US" altLang="zh-CN" sz="2400" dirty="0">
                <a:latin typeface="宋体" panose="02010600030101010101" pitchFamily="2" charset="-122"/>
                <a:ea typeface="宋体" panose="02010600030101010101" pitchFamily="2" charset="-122"/>
              </a:rPr>
              <a:t>(6) </a:t>
            </a:r>
            <a:r>
              <a:rPr lang="zh-CN" altLang="en-US" sz="2400" dirty="0">
                <a:latin typeface="宋体" panose="02010600030101010101" pitchFamily="2" charset="-122"/>
                <a:ea typeface="宋体" panose="02010600030101010101" pitchFamily="2" charset="-122"/>
              </a:rPr>
              <a:t>当</a:t>
            </a:r>
            <a:r>
              <a:rPr lang="en-US" altLang="zh-CN" sz="2400" dirty="0" err="1">
                <a:latin typeface="宋体" panose="02010600030101010101" pitchFamily="2" charset="-122"/>
                <a:ea typeface="宋体" panose="02010600030101010101" pitchFamily="2" charset="-122"/>
              </a:rPr>
              <a:t>load_elf_binary</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执行完毕，返回至</a:t>
            </a:r>
            <a:r>
              <a:rPr lang="en-US" altLang="zh-CN" sz="2400" dirty="0" err="1">
                <a:latin typeface="宋体" panose="02010600030101010101" pitchFamily="2" charset="-122"/>
                <a:ea typeface="宋体" panose="02010600030101010101" pitchFamily="2" charset="-122"/>
              </a:rPr>
              <a:t>do_execve</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再返回至</a:t>
            </a:r>
            <a:r>
              <a:rPr lang="en-US" altLang="zh-CN" sz="2400" dirty="0" err="1">
                <a:latin typeface="宋体" panose="02010600030101010101" pitchFamily="2" charset="-122"/>
                <a:ea typeface="宋体" panose="02010600030101010101" pitchFamily="2" charset="-122"/>
              </a:rPr>
              <a:t>sys_execve</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时，上面第</a:t>
            </a:r>
            <a:r>
              <a:rPr lang="en-US" altLang="zh-CN" sz="2400" dirty="0">
                <a:latin typeface="宋体" panose="02010600030101010101" pitchFamily="2" charset="-122"/>
                <a:ea typeface="宋体" panose="02010600030101010101" pitchFamily="2" charset="-122"/>
              </a:rPr>
              <a:t>5</a:t>
            </a:r>
            <a:r>
              <a:rPr lang="zh-CN" altLang="en-US" sz="2400" dirty="0">
                <a:latin typeface="宋体" panose="02010600030101010101" pitchFamily="2" charset="-122"/>
                <a:ea typeface="宋体" panose="02010600030101010101" pitchFamily="2" charset="-122"/>
              </a:rPr>
              <a:t>步中</a:t>
            </a:r>
            <a:r>
              <a:rPr lang="zh-CN" altLang="en-US" sz="2400" b="1" dirty="0">
                <a:latin typeface="宋体" panose="02010600030101010101" pitchFamily="2" charset="-122"/>
                <a:ea typeface="宋体" panose="02010600030101010101" pitchFamily="2" charset="-122"/>
              </a:rPr>
              <a:t>已经把系统调用的返回地址改成了被装载的</a:t>
            </a:r>
            <a:r>
              <a:rPr lang="en-US" altLang="zh-CN" sz="2400" b="1" dirty="0">
                <a:latin typeface="宋体" panose="02010600030101010101" pitchFamily="2" charset="-122"/>
                <a:ea typeface="宋体" panose="02010600030101010101" pitchFamily="2" charset="-122"/>
              </a:rPr>
              <a:t>ELF</a:t>
            </a:r>
            <a:r>
              <a:rPr lang="zh-CN" altLang="en-US" sz="2400" b="1" dirty="0">
                <a:latin typeface="宋体" panose="02010600030101010101" pitchFamily="2" charset="-122"/>
                <a:ea typeface="宋体" panose="02010600030101010101" pitchFamily="2" charset="-122"/>
              </a:rPr>
              <a:t>程序的入口地址</a:t>
            </a:r>
            <a:r>
              <a:rPr lang="zh-CN" altLang="en-US" sz="2400" dirty="0">
                <a:latin typeface="宋体" panose="02010600030101010101" pitchFamily="2" charset="-122"/>
                <a:ea typeface="宋体" panose="02010600030101010101" pitchFamily="2" charset="-122"/>
              </a:rPr>
              <a:t>了，所以当</a:t>
            </a:r>
            <a:r>
              <a:rPr lang="en-US" altLang="zh-CN" sz="2400" dirty="0" err="1">
                <a:latin typeface="宋体" panose="02010600030101010101" pitchFamily="2" charset="-122"/>
                <a:ea typeface="宋体" panose="02010600030101010101" pitchFamily="2" charset="-122"/>
              </a:rPr>
              <a:t>sys_execve</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系统调用从内核态返回用户态时，</a:t>
            </a:r>
            <a:r>
              <a:rPr lang="en-US" altLang="zh-CN" sz="2400" b="1" dirty="0" err="1">
                <a:latin typeface="宋体" panose="02010600030101010101" pitchFamily="2" charset="-122"/>
                <a:ea typeface="宋体" panose="02010600030101010101" pitchFamily="2" charset="-122"/>
              </a:rPr>
              <a:t>EIP</a:t>
            </a:r>
            <a:r>
              <a:rPr lang="zh-CN" altLang="en-US" sz="2400" b="1" dirty="0">
                <a:latin typeface="宋体" panose="02010600030101010101" pitchFamily="2" charset="-122"/>
                <a:ea typeface="宋体" panose="02010600030101010101" pitchFamily="2" charset="-122"/>
              </a:rPr>
              <a:t>寄存器直接跳转到</a:t>
            </a:r>
            <a:r>
              <a:rPr lang="en-US" altLang="zh-CN" sz="2400" b="1" dirty="0">
                <a:latin typeface="宋体" panose="02010600030101010101" pitchFamily="2" charset="-122"/>
                <a:ea typeface="宋体" panose="02010600030101010101" pitchFamily="2" charset="-122"/>
              </a:rPr>
              <a:t>ELF</a:t>
            </a:r>
            <a:r>
              <a:rPr lang="zh-CN" altLang="en-US" sz="2400" b="1" dirty="0">
                <a:latin typeface="宋体" panose="02010600030101010101" pitchFamily="2" charset="-122"/>
                <a:ea typeface="宋体" panose="02010600030101010101" pitchFamily="2" charset="-122"/>
              </a:rPr>
              <a:t>程序的入口地址</a:t>
            </a:r>
            <a:r>
              <a:rPr lang="zh-CN" altLang="en-US" sz="2400" dirty="0">
                <a:latin typeface="宋体" panose="02010600030101010101" pitchFamily="2" charset="-122"/>
                <a:ea typeface="宋体" panose="02010600030101010101" pitchFamily="2" charset="-122"/>
              </a:rPr>
              <a:t>，于是新的程序开始执行，</a:t>
            </a:r>
            <a:r>
              <a:rPr lang="en-US" altLang="zh-CN" sz="2400" dirty="0">
                <a:latin typeface="宋体" panose="02010600030101010101" pitchFamily="2" charset="-122"/>
                <a:ea typeface="宋体" panose="02010600030101010101" pitchFamily="2" charset="-122"/>
              </a:rPr>
              <a:t>ELF</a:t>
            </a:r>
            <a:r>
              <a:rPr lang="zh-CN" altLang="en-US" sz="2400" dirty="0">
                <a:latin typeface="宋体" panose="02010600030101010101" pitchFamily="2" charset="-122"/>
                <a:ea typeface="宋体" panose="02010600030101010101" pitchFamily="2" charset="-122"/>
              </a:rPr>
              <a:t>可执行文件装载完成。</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112034"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5742668"/>
          </a:xfrm>
        </p:spPr>
        <p:txBody>
          <a:bodyPr/>
          <a:lstStyle/>
          <a:p>
            <a:r>
              <a:rPr lang="zh-CN" altLang="en-US" sz="2800" b="1" dirty="0">
                <a:latin typeface="宋体" panose="02010600030101010101" pitchFamily="2" charset="-122"/>
                <a:ea typeface="宋体" panose="02010600030101010101" pitchFamily="2" charset="-122"/>
              </a:rPr>
              <a:t>动态链接的步骤</a:t>
            </a:r>
            <a:endParaRPr lang="en-US" altLang="zh-CN" sz="2800" b="1" dirty="0">
              <a:latin typeface="宋体" panose="02010600030101010101" pitchFamily="2" charset="-122"/>
              <a:ea typeface="宋体" panose="02010600030101010101" pitchFamily="2" charset="-122"/>
            </a:endParaRPr>
          </a:p>
          <a:p>
            <a:r>
              <a:rPr lang="en-US" altLang="zh-CN" sz="2000" dirty="0">
                <a:solidFill>
                  <a:schemeClr val="bg1">
                    <a:lumMod val="65000"/>
                  </a:schemeClr>
                </a:solidFill>
                <a:latin typeface="宋体" panose="02010600030101010101" pitchFamily="2" charset="-122"/>
                <a:ea typeface="宋体" panose="02010600030101010101" pitchFamily="2" charset="-122"/>
              </a:rPr>
              <a:t>(1) </a:t>
            </a:r>
            <a:r>
              <a:rPr lang="zh-CN" altLang="en-US" sz="2000" dirty="0">
                <a:solidFill>
                  <a:schemeClr val="bg1">
                    <a:lumMod val="65000"/>
                  </a:schemeClr>
                </a:solidFill>
                <a:latin typeface="宋体" panose="02010600030101010101" pitchFamily="2" charset="-122"/>
                <a:ea typeface="宋体" panose="02010600030101010101" pitchFamily="2" charset="-122"/>
              </a:rPr>
              <a:t>动态链接器的自举：</a:t>
            </a:r>
            <a:r>
              <a:rPr lang="zh-CN" altLang="en-US" sz="2000" b="1" dirty="0">
                <a:solidFill>
                  <a:srgbClr val="FF0000"/>
                </a:solidFill>
                <a:latin typeface="宋体" panose="02010600030101010101" pitchFamily="2" charset="-122"/>
                <a:ea typeface="宋体" panose="02010600030101010101" pitchFamily="2" charset="-122"/>
              </a:rPr>
              <a:t>动态链接器是一个特殊的共享对象</a:t>
            </a:r>
            <a:r>
              <a:rPr lang="zh-CN" altLang="en-US" sz="2000" dirty="0">
                <a:solidFill>
                  <a:schemeClr val="bg1">
                    <a:lumMod val="65000"/>
                  </a:schemeClr>
                </a:solidFill>
                <a:latin typeface="宋体" panose="02010600030101010101" pitchFamily="2" charset="-122"/>
                <a:ea typeface="宋体" panose="02010600030101010101" pitchFamily="2" charset="-122"/>
              </a:rPr>
              <a:t>。首先，它是静态链接的，不依赖其他任何共享对象；其次，动态链接器本身所需要的静态和全局变量的重定位工作都由它本身完成。对于第二个条件，动态链接器在启动时，有一段非常精巧的代码可以完成这项艰巨的工作，同时又不用到静态和全局变量，这样一段启动代码叫做自举。</a:t>
            </a:r>
            <a:r>
              <a:rPr lang="zh-CN" altLang="en-US" sz="2000" dirty="0">
                <a:latin typeface="宋体" panose="02010600030101010101" pitchFamily="2" charset="-122"/>
                <a:ea typeface="宋体" panose="02010600030101010101" pitchFamily="2" charset="-122"/>
              </a:rPr>
              <a:t>动态链接器的入口即为自举代码的入口</a:t>
            </a:r>
            <a:r>
              <a:rPr lang="zh-CN" altLang="en-US" sz="2000" dirty="0">
                <a:solidFill>
                  <a:schemeClr val="bg1">
                    <a:lumMod val="65000"/>
                  </a:schemeClr>
                </a:solidFill>
                <a:latin typeface="宋体" panose="02010600030101010101" pitchFamily="2" charset="-122"/>
                <a:ea typeface="宋体" panose="02010600030101010101" pitchFamily="2" charset="-122"/>
              </a:rPr>
              <a:t>。</a:t>
            </a:r>
          </a:p>
          <a:p>
            <a:r>
              <a:rPr lang="en-US" altLang="zh-CN" sz="2000" b="1" dirty="0">
                <a:latin typeface="宋体" panose="02010600030101010101" pitchFamily="2" charset="-122"/>
                <a:ea typeface="宋体" panose="02010600030101010101" pitchFamily="2" charset="-122"/>
              </a:rPr>
              <a:t>(2) </a:t>
            </a:r>
            <a:r>
              <a:rPr lang="zh-CN" altLang="en-US" sz="2000" b="1" dirty="0">
                <a:latin typeface="宋体" panose="02010600030101010101" pitchFamily="2" charset="-122"/>
                <a:ea typeface="宋体" panose="02010600030101010101" pitchFamily="2" charset="-122"/>
              </a:rPr>
              <a:t>装载共享对象：</a:t>
            </a:r>
            <a:endParaRPr lang="en-US" altLang="zh-CN" sz="2000" b="1"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完成自举后，动态链接器将可执行文件和其</a:t>
            </a:r>
            <a:r>
              <a:rPr lang="zh-CN" altLang="en-US" sz="2000" b="1" dirty="0">
                <a:latin typeface="宋体" panose="02010600030101010101" pitchFamily="2" charset="-122"/>
                <a:ea typeface="宋体" panose="02010600030101010101" pitchFamily="2" charset="-122"/>
              </a:rPr>
              <a:t>本身的符号表</a:t>
            </a:r>
            <a:r>
              <a:rPr lang="zh-CN" altLang="en-US" sz="2000" dirty="0">
                <a:latin typeface="宋体" panose="02010600030101010101" pitchFamily="2" charset="-122"/>
                <a:ea typeface="宋体" panose="02010600030101010101" pitchFamily="2" charset="-122"/>
              </a:rPr>
              <a:t>都合并到</a:t>
            </a:r>
            <a:r>
              <a:rPr lang="zh-CN" altLang="en-US" sz="2000" b="1" dirty="0">
                <a:latin typeface="宋体" panose="02010600030101010101" pitchFamily="2" charset="-122"/>
                <a:ea typeface="宋体" panose="02010600030101010101" pitchFamily="2" charset="-122"/>
              </a:rPr>
              <a:t>全局符号表</a:t>
            </a:r>
            <a:r>
              <a:rPr lang="zh-CN" altLang="en-US" sz="2000" dirty="0">
                <a:latin typeface="宋体" panose="02010600030101010101" pitchFamily="2" charset="-122"/>
                <a:ea typeface="宋体" panose="02010600030101010101" pitchFamily="2" charset="-122"/>
              </a:rPr>
              <a:t>中，然后开始</a:t>
            </a:r>
            <a:r>
              <a:rPr lang="zh-CN" altLang="en-US" sz="2000" b="1" dirty="0">
                <a:latin typeface="宋体" panose="02010600030101010101" pitchFamily="2" charset="-122"/>
                <a:ea typeface="宋体" panose="02010600030101010101" pitchFamily="2" charset="-122"/>
              </a:rPr>
              <a:t>寻找可执行文件所依赖的共享对象</a:t>
            </a:r>
            <a:r>
              <a:rPr lang="zh-CN" altLang="en-US" sz="2000" dirty="0">
                <a:latin typeface="宋体" panose="02010600030101010101" pitchFamily="2" charset="-122"/>
                <a:ea typeface="宋体" panose="02010600030101010101" pitchFamily="2" charset="-122"/>
              </a:rPr>
              <a:t>。</a:t>
            </a:r>
            <a:r>
              <a:rPr lang="zh-CN" altLang="en-US" sz="2000" b="1" dirty="0">
                <a:solidFill>
                  <a:srgbClr val="C00000"/>
                </a:solidFill>
                <a:latin typeface="宋体" panose="02010600030101010101" pitchFamily="2" charset="-122"/>
                <a:ea typeface="宋体" panose="02010600030101010101" pitchFamily="2" charset="-122"/>
              </a:rPr>
              <a:t>可执行文件的</a:t>
            </a:r>
            <a:r>
              <a:rPr lang="en-US" altLang="zh-CN" sz="2000" b="1" dirty="0">
                <a:solidFill>
                  <a:srgbClr val="C00000"/>
                </a:solidFill>
                <a:latin typeface="宋体" panose="02010600030101010101" pitchFamily="2" charset="-122"/>
                <a:ea typeface="宋体" panose="02010600030101010101" pitchFamily="2" charset="-122"/>
              </a:rPr>
              <a:t>.dynamic</a:t>
            </a:r>
            <a:r>
              <a:rPr lang="zh-CN" altLang="en-US" sz="2000" b="1" dirty="0">
                <a:solidFill>
                  <a:srgbClr val="C00000"/>
                </a:solidFill>
                <a:latin typeface="宋体" panose="02010600030101010101" pitchFamily="2" charset="-122"/>
                <a:ea typeface="宋体" panose="02010600030101010101" pitchFamily="2" charset="-122"/>
              </a:rPr>
              <a:t>段中的</a:t>
            </a:r>
            <a:r>
              <a:rPr lang="en-US" altLang="zh-CN" sz="2000" b="1" dirty="0" err="1">
                <a:solidFill>
                  <a:srgbClr val="C00000"/>
                </a:solidFill>
                <a:latin typeface="宋体" panose="02010600030101010101" pitchFamily="2" charset="-122"/>
                <a:ea typeface="宋体" panose="02010600030101010101" pitchFamily="2" charset="-122"/>
              </a:rPr>
              <a:t>DT_NEEDED</a:t>
            </a:r>
            <a:r>
              <a:rPr lang="zh-CN" altLang="en-US" sz="2000" b="1" dirty="0">
                <a:solidFill>
                  <a:srgbClr val="C00000"/>
                </a:solidFill>
                <a:latin typeface="宋体" panose="02010600030101010101" pitchFamily="2" charset="-122"/>
                <a:ea typeface="宋体" panose="02010600030101010101" pitchFamily="2" charset="-122"/>
              </a:rPr>
              <a:t>入口下，记录了该可执行文件所依赖的共享对象。</a:t>
            </a:r>
            <a:endParaRPr lang="en-US" altLang="zh-CN" sz="2000" b="1" dirty="0">
              <a:solidFill>
                <a:srgbClr val="C00000"/>
              </a:solidFill>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动态链接器将所有依赖的</a:t>
            </a:r>
            <a:r>
              <a:rPr lang="zh-CN" altLang="en-US" sz="2000" b="1" dirty="0">
                <a:latin typeface="宋体" panose="02010600030101010101" pitchFamily="2" charset="-122"/>
                <a:ea typeface="宋体" panose="02010600030101010101" pitchFamily="2" charset="-122"/>
              </a:rPr>
              <a:t>共享对象装载到内存，并将符号表合并到全局符号表中</a:t>
            </a:r>
            <a:r>
              <a:rPr lang="zh-CN" altLang="en-US" sz="2000" dirty="0">
                <a:latin typeface="宋体" panose="02010600030101010101" pitchFamily="2" charset="-122"/>
                <a:ea typeface="宋体" panose="02010600030101010101" pitchFamily="2" charset="-122"/>
              </a:rPr>
              <a:t>，所以当所有的共享对象都被装载进来的时候，全局符号表中包含了进程中所有动态链接所需要的符号。</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072846"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5742668"/>
          </a:xfrm>
        </p:spPr>
        <p:txBody>
          <a:bodyPr/>
          <a:lstStyle/>
          <a:p>
            <a:r>
              <a:rPr lang="zh-CN" altLang="en-US" sz="2800" b="1" dirty="0">
                <a:latin typeface="宋体" panose="02010600030101010101" pitchFamily="2" charset="-122"/>
                <a:ea typeface="宋体" panose="02010600030101010101" pitchFamily="2" charset="-122"/>
              </a:rPr>
              <a:t>动态链接的步骤</a:t>
            </a:r>
            <a:endParaRPr lang="en-US" altLang="zh-CN" sz="2800" b="1"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重定位和初始化：链接器遍历可执行文件和共享对象的重定位表，将它们的</a:t>
            </a:r>
            <a:r>
              <a:rPr lang="en-US" altLang="zh-CN" sz="2400" b="1" dirty="0">
                <a:latin typeface="宋体" panose="02010600030101010101" pitchFamily="2" charset="-122"/>
                <a:ea typeface="宋体" panose="02010600030101010101" pitchFamily="2" charset="-122"/>
              </a:rPr>
              <a:t>GOT/</a:t>
            </a:r>
            <a:r>
              <a:rPr lang="en-US" altLang="zh-CN" sz="2400" b="1" dirty="0" err="1">
                <a:latin typeface="宋体" panose="02010600030101010101" pitchFamily="2" charset="-122"/>
                <a:ea typeface="宋体" panose="02010600030101010101" pitchFamily="2" charset="-122"/>
              </a:rPr>
              <a:t>PLT</a:t>
            </a:r>
            <a:r>
              <a:rPr lang="zh-CN" altLang="en-US" sz="2400" b="1" dirty="0">
                <a:latin typeface="宋体" panose="02010600030101010101" pitchFamily="2" charset="-122"/>
                <a:ea typeface="宋体" panose="02010600030101010101" pitchFamily="2" charset="-122"/>
              </a:rPr>
              <a:t>中的每个需要重定位的位置进行修正</a:t>
            </a:r>
            <a:r>
              <a:rPr lang="zh-CN" altLang="en-US" sz="2400" dirty="0">
                <a:latin typeface="宋体" panose="02010600030101010101" pitchFamily="2" charset="-122"/>
                <a:ea typeface="宋体" panose="02010600030101010101" pitchFamily="2" charset="-122"/>
              </a:rPr>
              <a:t>。因为动态链接器已经拥有了进程的全局符号表，所以这个修正过程比较容易。</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重定位完成之后，如果共享对象有</a:t>
            </a:r>
            <a:r>
              <a:rPr lang="en-US" altLang="zh-CN"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init</a:t>
            </a:r>
            <a:r>
              <a:rPr lang="zh-CN" altLang="en-US" sz="2400" dirty="0">
                <a:latin typeface="宋体" panose="02010600030101010101" pitchFamily="2" charset="-122"/>
                <a:ea typeface="宋体" panose="02010600030101010101" pitchFamily="2" charset="-122"/>
              </a:rPr>
              <a:t>段，</a:t>
            </a:r>
            <a:r>
              <a:rPr lang="zh-CN" altLang="en-US" sz="2400" b="1" dirty="0">
                <a:latin typeface="宋体" panose="02010600030101010101" pitchFamily="2" charset="-122"/>
                <a:ea typeface="宋体" panose="02010600030101010101" pitchFamily="2" charset="-122"/>
              </a:rPr>
              <a:t>那么动态链接器会执行</a:t>
            </a:r>
            <a:r>
              <a:rPr lang="en-US" altLang="zh-CN" sz="2400" b="1" dirty="0">
                <a:latin typeface="宋体" panose="02010600030101010101" pitchFamily="2" charset="-122"/>
                <a:ea typeface="宋体" panose="02010600030101010101" pitchFamily="2" charset="-122"/>
              </a:rPr>
              <a:t>.</a:t>
            </a:r>
            <a:r>
              <a:rPr lang="en-US" altLang="zh-CN" sz="2400" b="1" dirty="0" err="1">
                <a:latin typeface="宋体" panose="02010600030101010101" pitchFamily="2" charset="-122"/>
                <a:ea typeface="宋体" panose="02010600030101010101" pitchFamily="2" charset="-122"/>
              </a:rPr>
              <a:t>init</a:t>
            </a:r>
            <a:r>
              <a:rPr lang="zh-CN" altLang="en-US" sz="2400" b="1" dirty="0">
                <a:latin typeface="宋体" panose="02010600030101010101" pitchFamily="2" charset="-122"/>
                <a:ea typeface="宋体" panose="02010600030101010101" pitchFamily="2" charset="-122"/>
              </a:rPr>
              <a:t>段中的代码</a:t>
            </a:r>
            <a:r>
              <a:rPr lang="zh-CN" altLang="en-US" sz="2400" dirty="0">
                <a:latin typeface="宋体" panose="02010600030101010101" pitchFamily="2" charset="-122"/>
                <a:ea typeface="宋体" panose="02010600030101010101" pitchFamily="2" charset="-122"/>
              </a:rPr>
              <a:t>，用以实现共享对象特有的初始化过程。之后动态链接器将进程的控制权转交给程序入口并开始执行。</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112034"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5742668"/>
          </a:xfrm>
        </p:spPr>
        <p:txBody>
          <a:bodyPr/>
          <a:lstStyle/>
          <a:p>
            <a:r>
              <a:rPr lang="zh-CN" altLang="en-US" sz="2800" b="1" dirty="0">
                <a:latin typeface="宋体" panose="02010600030101010101" pitchFamily="2" charset="-122"/>
                <a:ea typeface="宋体" panose="02010600030101010101" pitchFamily="2" charset="-122"/>
              </a:rPr>
              <a:t>关于</a:t>
            </a:r>
            <a:r>
              <a:rPr lang="en-US" altLang="zh-CN" sz="2800" b="1" dirty="0">
                <a:latin typeface="宋体" panose="02010600030101010101" pitchFamily="2" charset="-122"/>
                <a:ea typeface="宋体" panose="02010600030101010101" pitchFamily="2" charset="-122"/>
              </a:rPr>
              <a:t>.got</a:t>
            </a:r>
            <a:r>
              <a:rPr lang="zh-CN" altLang="en-US" sz="2800" b="1" dirty="0">
                <a:latin typeface="宋体" panose="02010600030101010101" pitchFamily="2" charset="-122"/>
                <a:ea typeface="宋体" panose="02010600030101010101" pitchFamily="2" charset="-122"/>
              </a:rPr>
              <a:t>段</a:t>
            </a:r>
            <a:endParaRPr lang="zh-CN" altLang="en-US"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由于</a:t>
            </a:r>
            <a:r>
              <a:rPr lang="zh-CN" altLang="en-US" sz="2000" b="1" dirty="0">
                <a:latin typeface="宋体" panose="02010600030101010101" pitchFamily="2" charset="-122"/>
                <a:ea typeface="宋体" panose="02010600030101010101" pitchFamily="2" charset="-122"/>
              </a:rPr>
              <a:t>共享库的装载地址是不固定的</a:t>
            </a:r>
            <a:r>
              <a:rPr lang="zh-CN" altLang="en-US" sz="2000" dirty="0">
                <a:latin typeface="宋体" panose="02010600030101010101" pitchFamily="2" charset="-122"/>
                <a:ea typeface="宋体" panose="02010600030101010101" pitchFamily="2" charset="-122"/>
              </a:rPr>
              <a:t>，为了保持代码段的地址无关性，</a:t>
            </a:r>
            <a:r>
              <a:rPr lang="zh-CN" altLang="en-US" sz="2000" b="1" dirty="0">
                <a:solidFill>
                  <a:srgbClr val="FF0000"/>
                </a:solidFill>
                <a:latin typeface="宋体" panose="02010600030101010101" pitchFamily="2" charset="-122"/>
                <a:ea typeface="宋体" panose="02010600030101010101" pitchFamily="2" charset="-122"/>
              </a:rPr>
              <a:t>代码段中对静态和全局变量的访问都通过</a:t>
            </a:r>
            <a:r>
              <a:rPr lang="en-US" altLang="zh-CN" sz="2000" b="1" dirty="0">
                <a:solidFill>
                  <a:srgbClr val="FF0000"/>
                </a:solidFill>
                <a:latin typeface="宋体" panose="02010600030101010101" pitchFamily="2" charset="-122"/>
                <a:ea typeface="宋体" panose="02010600030101010101" pitchFamily="2" charset="-122"/>
              </a:rPr>
              <a:t>got</a:t>
            </a:r>
            <a:r>
              <a:rPr lang="zh-CN" altLang="en-US" sz="2000" b="1" dirty="0">
                <a:solidFill>
                  <a:srgbClr val="FF0000"/>
                </a:solidFill>
                <a:latin typeface="宋体" panose="02010600030101010101" pitchFamily="2" charset="-122"/>
                <a:ea typeface="宋体" panose="02010600030101010101" pitchFamily="2" charset="-122"/>
              </a:rPr>
              <a:t>段来周转</a:t>
            </a:r>
            <a:r>
              <a:rPr lang="zh-CN" altLang="en-US" sz="2000" dirty="0">
                <a:latin typeface="宋体" panose="02010600030101010101" pitchFamily="2" charset="-122"/>
                <a:ea typeface="宋体" panose="02010600030101010101" pitchFamily="2" charset="-122"/>
              </a:rPr>
              <a:t>，当要对变量进行操作时，从</a:t>
            </a:r>
            <a:r>
              <a:rPr lang="en-US" altLang="zh-CN" sz="2000" dirty="0">
                <a:latin typeface="宋体" panose="02010600030101010101" pitchFamily="2" charset="-122"/>
                <a:ea typeface="宋体" panose="02010600030101010101" pitchFamily="2" charset="-122"/>
              </a:rPr>
              <a:t>got</a:t>
            </a:r>
            <a:r>
              <a:rPr lang="zh-CN" altLang="en-US" sz="2000" dirty="0">
                <a:latin typeface="宋体" panose="02010600030101010101" pitchFamily="2" charset="-122"/>
                <a:ea typeface="宋体" panose="02010600030101010101" pitchFamily="2" charset="-122"/>
              </a:rPr>
              <a:t>段相应入口下读取该变量的地址。</a:t>
            </a:r>
            <a:r>
              <a:rPr lang="zh-CN" altLang="en-US" sz="2000" b="1" dirty="0">
                <a:latin typeface="宋体" panose="02010600030101010101" pitchFamily="2" charset="-122"/>
                <a:ea typeface="宋体" panose="02010600030101010101" pitchFamily="2" charset="-122"/>
              </a:rPr>
              <a:t>每个变量的地址对应</a:t>
            </a:r>
            <a:r>
              <a:rPr lang="en-US" altLang="zh-CN" sz="2000" b="1" dirty="0">
                <a:latin typeface="宋体" panose="02010600030101010101" pitchFamily="2" charset="-122"/>
                <a:ea typeface="宋体" panose="02010600030101010101" pitchFamily="2" charset="-122"/>
              </a:rPr>
              <a:t>got</a:t>
            </a:r>
            <a:r>
              <a:rPr lang="zh-CN" altLang="en-US" sz="2000" b="1" dirty="0">
                <a:latin typeface="宋体" panose="02010600030101010101" pitchFamily="2" charset="-122"/>
                <a:ea typeface="宋体" panose="02010600030101010101" pitchFamily="2" charset="-122"/>
              </a:rPr>
              <a:t>段的一个入口，共享库被装载前，</a:t>
            </a:r>
            <a:r>
              <a:rPr lang="en-US" altLang="zh-CN" sz="2000" b="1" dirty="0">
                <a:latin typeface="宋体" panose="02010600030101010101" pitchFamily="2" charset="-122"/>
                <a:ea typeface="宋体" panose="02010600030101010101" pitchFamily="2" charset="-122"/>
              </a:rPr>
              <a:t>got</a:t>
            </a:r>
            <a:r>
              <a:rPr lang="zh-CN" altLang="en-US" sz="2000" b="1" dirty="0">
                <a:latin typeface="宋体" panose="02010600030101010101" pitchFamily="2" charset="-122"/>
                <a:ea typeface="宋体" panose="02010600030101010101" pitchFamily="2" charset="-122"/>
              </a:rPr>
              <a:t>为全</a:t>
            </a:r>
            <a:r>
              <a:rPr lang="en-US" altLang="zh-CN" sz="2000" b="1" dirty="0">
                <a:latin typeface="宋体" panose="02010600030101010101" pitchFamily="2" charset="-122"/>
                <a:ea typeface="宋体" panose="02010600030101010101" pitchFamily="2" charset="-122"/>
              </a:rPr>
              <a:t>0</a:t>
            </a:r>
            <a:r>
              <a:rPr lang="zh-CN" altLang="en-US" sz="2000" b="1" dirty="0">
                <a:latin typeface="宋体" panose="02010600030101010101" pitchFamily="2" charset="-122"/>
                <a:ea typeface="宋体" panose="02010600030101010101" pitchFamily="2" charset="-122"/>
              </a:rPr>
              <a:t>，当动态链接器将该共享库装载进内存时，会将每个变量的绝对地址写入</a:t>
            </a:r>
            <a:r>
              <a:rPr lang="en-US" altLang="zh-CN" sz="2000" b="1" dirty="0">
                <a:latin typeface="宋体" panose="02010600030101010101" pitchFamily="2" charset="-122"/>
                <a:ea typeface="宋体" panose="02010600030101010101" pitchFamily="2" charset="-122"/>
              </a:rPr>
              <a:t>got</a:t>
            </a:r>
            <a:r>
              <a:rPr lang="zh-CN" altLang="en-US" sz="2000" b="1" dirty="0">
                <a:latin typeface="宋体" panose="02010600030101010101" pitchFamily="2" charset="-122"/>
                <a:ea typeface="宋体" panose="02010600030101010101" pitchFamily="2" charset="-122"/>
              </a:rPr>
              <a:t>段。</a:t>
            </a:r>
          </a:p>
          <a:p>
            <a:r>
              <a:rPr lang="zh-CN" altLang="en-US" sz="2000" dirty="0">
                <a:latin typeface="宋体" panose="02010600030101010101" pitchFamily="2" charset="-122"/>
                <a:ea typeface="宋体" panose="02010600030101010101" pitchFamily="2" charset="-122"/>
              </a:rPr>
              <a:t>对于共享库中定义的全局变量，链接时，连接器会在可执行文件的</a:t>
            </a:r>
            <a:r>
              <a:rPr lang="en-US" altLang="zh-CN" sz="2000" dirty="0" err="1">
                <a:latin typeface="宋体" panose="02010600030101010101" pitchFamily="2" charset="-122"/>
                <a:ea typeface="宋体" panose="02010600030101010101" pitchFamily="2" charset="-122"/>
              </a:rPr>
              <a:t>bss</a:t>
            </a:r>
            <a:r>
              <a:rPr lang="zh-CN" altLang="en-US" sz="2000" dirty="0">
                <a:latin typeface="宋体" panose="02010600030101010101" pitchFamily="2" charset="-122"/>
                <a:ea typeface="宋体" panose="02010600030101010101" pitchFamily="2" charset="-122"/>
              </a:rPr>
              <a:t>段中创建该变量的副本，当共享模块被装载时，</a:t>
            </a:r>
            <a:r>
              <a:rPr lang="zh-CN" altLang="en-US" sz="2000" b="1" dirty="0">
                <a:latin typeface="宋体" panose="02010600030101010101" pitchFamily="2" charset="-122"/>
                <a:ea typeface="宋体" panose="02010600030101010101" pitchFamily="2" charset="-122"/>
              </a:rPr>
              <a:t>如果某个全局变量在可执行文件中拥有副本，那么动态链接器会把</a:t>
            </a:r>
            <a:r>
              <a:rPr lang="en-US" altLang="zh-CN" sz="2000" b="1" dirty="0">
                <a:latin typeface="宋体" panose="02010600030101010101" pitchFamily="2" charset="-122"/>
                <a:ea typeface="宋体" panose="02010600030101010101" pitchFamily="2" charset="-122"/>
              </a:rPr>
              <a:t>got</a:t>
            </a:r>
            <a:r>
              <a:rPr lang="zh-CN" altLang="en-US" sz="2000" b="1" dirty="0">
                <a:latin typeface="宋体" panose="02010600030101010101" pitchFamily="2" charset="-122"/>
                <a:ea typeface="宋体" panose="02010600030101010101" pitchFamily="2" charset="-122"/>
              </a:rPr>
              <a:t>中的地址指向该副本，这样该变量在运行时的实例只有一个。</a:t>
            </a:r>
            <a:endParaRPr lang="en-US" altLang="zh-CN" sz="2000" b="1"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如果变量在共享模块中被初始化，那么动态链接器还要将该初始化的值复制到可执行文件的副本中，如果该全局变量在可执行文件中没有副本，那么</a:t>
            </a:r>
            <a:r>
              <a:rPr lang="en-US" altLang="zh-CN" sz="2000" dirty="0">
                <a:latin typeface="宋体" panose="02010600030101010101" pitchFamily="2" charset="-122"/>
                <a:ea typeface="宋体" panose="02010600030101010101" pitchFamily="2" charset="-122"/>
              </a:rPr>
              <a:t>got</a:t>
            </a:r>
            <a:r>
              <a:rPr lang="zh-CN" altLang="en-US" sz="2000" dirty="0">
                <a:latin typeface="宋体" panose="02010600030101010101" pitchFamily="2" charset="-122"/>
                <a:ea typeface="宋体" panose="02010600030101010101" pitchFamily="2" charset="-122"/>
              </a:rPr>
              <a:t>中相应地址就指向模块内部的该变量的副本。因为</a:t>
            </a:r>
            <a:r>
              <a:rPr lang="zh-CN" altLang="en-US" sz="2000" b="1" dirty="0">
                <a:latin typeface="宋体" panose="02010600030101010101" pitchFamily="2" charset="-122"/>
                <a:ea typeface="宋体" panose="02010600030101010101" pitchFamily="2" charset="-122"/>
              </a:rPr>
              <a:t>共享库中的全局变量在每个进程中都拥有一个副本，所以多个进程对该全局变量的操作不会相互干扰。</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115">
                                            <p:txEl>
                                              <p:pRg st="3" end="3"/>
                                            </p:txEl>
                                          </p:spTgt>
                                        </p:tgtEl>
                                        <p:attrNameLst>
                                          <p:attrName>style.visibility</p:attrName>
                                        </p:attrNameLst>
                                      </p:cBhvr>
                                      <p:to>
                                        <p:strVal val="visible"/>
                                      </p:to>
                                    </p:set>
                                    <p:anim calcmode="lin" valueType="num">
                                      <p:cBhvr additive="base">
                                        <p:cTn id="13" dur="500" fill="hold"/>
                                        <p:tgtEl>
                                          <p:spTgt spid="9011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085909"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3" y="854075"/>
            <a:ext cx="8841377" cy="5742668"/>
          </a:xfrm>
        </p:spPr>
        <p:txBody>
          <a:bodyPr/>
          <a:lstStyle/>
          <a:p>
            <a:r>
              <a:rPr lang="zh-CN" altLang="en-US" sz="2800" b="1" dirty="0">
                <a:latin typeface="宋体" panose="02010600030101010101" pitchFamily="2" charset="-122"/>
                <a:ea typeface="宋体" panose="02010600030101010101" pitchFamily="2" charset="-122"/>
              </a:rPr>
              <a:t>关于</a:t>
            </a:r>
            <a:r>
              <a:rPr lang="en-US" altLang="zh-CN" sz="2800" b="1" dirty="0">
                <a:latin typeface="宋体" panose="02010600030101010101" pitchFamily="2" charset="-122"/>
                <a:ea typeface="宋体" panose="02010600030101010101" pitchFamily="2" charset="-122"/>
              </a:rPr>
              <a:t>.</a:t>
            </a:r>
            <a:r>
              <a:rPr lang="en-US" altLang="zh-CN" sz="2800" b="1" dirty="0" err="1">
                <a:latin typeface="宋体" panose="02010600030101010101" pitchFamily="2" charset="-122"/>
                <a:ea typeface="宋体" panose="02010600030101010101" pitchFamily="2" charset="-122"/>
              </a:rPr>
              <a:t>plt</a:t>
            </a:r>
            <a:r>
              <a:rPr lang="zh-CN" altLang="en-US" sz="2800" b="1" dirty="0">
                <a:latin typeface="宋体" panose="02010600030101010101" pitchFamily="2" charset="-122"/>
                <a:ea typeface="宋体" panose="02010600030101010101" pitchFamily="2" charset="-122"/>
              </a:rPr>
              <a:t>段</a:t>
            </a:r>
            <a:endParaRPr lang="en-US" altLang="zh-CN" sz="2800" b="1" dirty="0">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动态链接相比静态链接，虽然节约了内存空间，但是</a:t>
            </a:r>
            <a:r>
              <a:rPr lang="zh-CN" altLang="en-US" sz="2000" b="1" dirty="0">
                <a:latin typeface="宋体" panose="02010600030101010101" pitchFamily="2" charset="-122"/>
                <a:ea typeface="宋体" panose="02010600030101010101" pitchFamily="2" charset="-122"/>
              </a:rPr>
              <a:t>使用动态链接的程序却没有使用静态链接的程序速度快</a:t>
            </a:r>
            <a:r>
              <a:rPr lang="zh-CN" altLang="en-US" sz="2000" dirty="0">
                <a:latin typeface="宋体" panose="02010600030101010101" pitchFamily="2" charset="-122"/>
                <a:ea typeface="宋体" panose="02010600030101010101" pitchFamily="2" charset="-122"/>
              </a:rPr>
              <a:t>，这是因为</a:t>
            </a:r>
            <a:r>
              <a:rPr lang="zh-CN" altLang="en-US" sz="2000" b="1" dirty="0">
                <a:solidFill>
                  <a:srgbClr val="0070C0"/>
                </a:solidFill>
                <a:latin typeface="宋体" panose="02010600030101010101" pitchFamily="2" charset="-122"/>
                <a:ea typeface="宋体" panose="02010600030101010101" pitchFamily="2" charset="-122"/>
              </a:rPr>
              <a:t>动态链接下，全局变量，静态变量，函数调用都是通过</a:t>
            </a:r>
            <a:r>
              <a:rPr lang="en-US" altLang="zh-CN" sz="2000" b="1" dirty="0">
                <a:solidFill>
                  <a:srgbClr val="0070C0"/>
                </a:solidFill>
                <a:latin typeface="宋体" panose="02010600030101010101" pitchFamily="2" charset="-122"/>
                <a:ea typeface="宋体" panose="02010600030101010101" pitchFamily="2" charset="-122"/>
              </a:rPr>
              <a:t>got</a:t>
            </a:r>
            <a:r>
              <a:rPr lang="zh-CN" altLang="en-US" sz="2000" b="1" dirty="0">
                <a:solidFill>
                  <a:srgbClr val="0070C0"/>
                </a:solidFill>
                <a:latin typeface="宋体" panose="02010600030101010101" pitchFamily="2" charset="-122"/>
                <a:ea typeface="宋体" panose="02010600030101010101" pitchFamily="2" charset="-122"/>
              </a:rPr>
              <a:t>来间接跳转，运行速度必定会变慢</a:t>
            </a:r>
            <a:r>
              <a:rPr lang="zh-CN" altLang="en-US" sz="2000" dirty="0">
                <a:solidFill>
                  <a:srgbClr val="0070C0"/>
                </a:solidFill>
                <a:latin typeface="宋体" panose="02010600030101010101" pitchFamily="2" charset="-122"/>
                <a:ea typeface="宋体" panose="02010600030101010101" pitchFamily="2" charset="-122"/>
              </a:rPr>
              <a:t>；</a:t>
            </a:r>
            <a:endParaRPr lang="en-US" altLang="zh-CN" sz="2000" dirty="0">
              <a:solidFill>
                <a:srgbClr val="0070C0"/>
              </a:solidFill>
              <a:latin typeface="宋体" panose="02010600030101010101" pitchFamily="2" charset="-122"/>
              <a:ea typeface="宋体" panose="02010600030101010101" pitchFamily="2" charset="-122"/>
            </a:endParaRPr>
          </a:p>
          <a:p>
            <a:r>
              <a:rPr lang="zh-CN" altLang="en-US" sz="2000" dirty="0">
                <a:latin typeface="宋体" panose="02010600030101010101" pitchFamily="2" charset="-122"/>
                <a:ea typeface="宋体" panose="02010600030101010101" pitchFamily="2" charset="-122"/>
              </a:rPr>
              <a:t>其次</a:t>
            </a:r>
            <a:r>
              <a:rPr lang="zh-CN" altLang="en-US" sz="2000" b="1" dirty="0">
                <a:latin typeface="宋体" panose="02010600030101010101" pitchFamily="2" charset="-122"/>
                <a:ea typeface="宋体" panose="02010600030101010101" pitchFamily="2" charset="-122"/>
              </a:rPr>
              <a:t>动态链接是运行时链接，即程序运行时，连接器会加载共享库，进行重定位工作，而在程序的运行过程中，很多函数根本不会用到，如果一开是就把所有的函数链接好显然是一种是一种浪费，所以便催生了</a:t>
            </a:r>
            <a:r>
              <a:rPr lang="zh-CN" altLang="en-US" sz="2000" b="1" dirty="0">
                <a:solidFill>
                  <a:srgbClr val="C00000"/>
                </a:solidFill>
                <a:latin typeface="宋体" panose="02010600030101010101" pitchFamily="2" charset="-122"/>
                <a:ea typeface="宋体" panose="02010600030101010101" pitchFamily="2" charset="-122"/>
              </a:rPr>
              <a:t>延迟绑定技术</a:t>
            </a:r>
            <a:r>
              <a:rPr lang="en-US" altLang="zh-CN" sz="2000" b="1" dirty="0">
                <a:solidFill>
                  <a:srgbClr val="C00000"/>
                </a:solidFill>
                <a:latin typeface="宋体" panose="02010600030101010101" pitchFamily="2" charset="-122"/>
                <a:ea typeface="宋体" panose="02010600030101010101" pitchFamily="2" charset="-122"/>
              </a:rPr>
              <a:t>(Lazy Binding)</a:t>
            </a:r>
            <a:r>
              <a:rPr lang="zh-CN" altLang="en-US" sz="2000" dirty="0">
                <a:latin typeface="宋体" panose="02010600030101010101" pitchFamily="2" charset="-122"/>
                <a:ea typeface="宋体" panose="02010600030101010101" pitchFamily="2" charset="-122"/>
              </a:rPr>
              <a:t>，基本思想是，</a:t>
            </a:r>
            <a:r>
              <a:rPr lang="zh-CN" altLang="en-US" sz="2000" b="1" dirty="0">
                <a:solidFill>
                  <a:srgbClr val="C00000"/>
                </a:solidFill>
                <a:latin typeface="宋体" panose="02010600030101010101" pitchFamily="2" charset="-122"/>
                <a:ea typeface="宋体" panose="02010600030101010101" pitchFamily="2" charset="-122"/>
              </a:rPr>
              <a:t>函数第一次使用时才进行重定位，否则不为其重定位。</a:t>
            </a:r>
          </a:p>
          <a:p>
            <a:r>
              <a:rPr lang="en-US" altLang="zh-CN" sz="2000" dirty="0" err="1">
                <a:latin typeface="宋体" panose="02010600030101010101" pitchFamily="2" charset="-122"/>
                <a:ea typeface="宋体" panose="02010600030101010101" pitchFamily="2" charset="-122"/>
              </a:rPr>
              <a:t>plt</a:t>
            </a:r>
            <a:r>
              <a:rPr lang="en-US" altLang="zh-CN" sz="2000" dirty="0">
                <a:latin typeface="宋体" panose="02010600030101010101" pitchFamily="2" charset="-122"/>
                <a:ea typeface="宋体" panose="02010600030101010101" pitchFamily="2" charset="-122"/>
              </a:rPr>
              <a:t>(procedure linkage table)</a:t>
            </a:r>
            <a:r>
              <a:rPr lang="zh-CN" altLang="en-US" sz="2000" dirty="0">
                <a:latin typeface="宋体" panose="02010600030101010101" pitchFamily="2" charset="-122"/>
                <a:ea typeface="宋体" panose="02010600030101010101" pitchFamily="2" charset="-122"/>
              </a:rPr>
              <a:t>是实现延迟绑定技术的一段精巧指令序列，当函数第一次执行时，会调用</a:t>
            </a:r>
            <a:r>
              <a:rPr lang="en-US" altLang="zh-CN" sz="2000" dirty="0">
                <a:latin typeface="宋体" panose="02010600030101010101" pitchFamily="2" charset="-122"/>
                <a:ea typeface="宋体" panose="02010600030101010101" pitchFamily="2" charset="-122"/>
              </a:rPr>
              <a:t>_</a:t>
            </a:r>
            <a:r>
              <a:rPr lang="en-US" altLang="zh-CN" sz="2000" dirty="0" err="1">
                <a:latin typeface="宋体" panose="02010600030101010101" pitchFamily="2" charset="-122"/>
                <a:ea typeface="宋体" panose="02010600030101010101" pitchFamily="2" charset="-122"/>
              </a:rPr>
              <a:t>dl_runtime_resolve</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函数来为函数符号进行重定位，</a:t>
            </a:r>
            <a:r>
              <a:rPr lang="zh-CN" altLang="en-US" sz="2000" b="1" dirty="0">
                <a:solidFill>
                  <a:srgbClr val="C00000"/>
                </a:solidFill>
                <a:latin typeface="宋体" panose="02010600030101010101" pitchFamily="2" charset="-122"/>
                <a:ea typeface="宋体" panose="02010600030101010101" pitchFamily="2" charset="-122"/>
              </a:rPr>
              <a:t>每个函数的地址在</a:t>
            </a:r>
            <a:r>
              <a:rPr lang="en-US" altLang="zh-CN" sz="2000" b="1" dirty="0">
                <a:solidFill>
                  <a:srgbClr val="C00000"/>
                </a:solidFill>
                <a:latin typeface="宋体" panose="02010600030101010101" pitchFamily="2" charset="-122"/>
                <a:ea typeface="宋体" panose="02010600030101010101" pitchFamily="2" charset="-122"/>
              </a:rPr>
              <a:t>.</a:t>
            </a:r>
            <a:r>
              <a:rPr lang="en-US" altLang="zh-CN" sz="2000" b="1" dirty="0" err="1">
                <a:solidFill>
                  <a:srgbClr val="C00000"/>
                </a:solidFill>
                <a:latin typeface="宋体" panose="02010600030101010101" pitchFamily="2" charset="-122"/>
                <a:ea typeface="宋体" panose="02010600030101010101" pitchFamily="2" charset="-122"/>
              </a:rPr>
              <a:t>got.plt</a:t>
            </a:r>
            <a:r>
              <a:rPr lang="zh-CN" altLang="en-US" sz="2000" b="1" dirty="0">
                <a:solidFill>
                  <a:srgbClr val="C00000"/>
                </a:solidFill>
                <a:latin typeface="宋体" panose="02010600030101010101" pitchFamily="2" charset="-122"/>
                <a:ea typeface="宋体" panose="02010600030101010101" pitchFamily="2" charset="-122"/>
              </a:rPr>
              <a:t>下对应一个入口。当函数第二次执行时，只需从</a:t>
            </a:r>
            <a:r>
              <a:rPr lang="en-US" altLang="zh-CN" sz="2000" b="1" dirty="0">
                <a:solidFill>
                  <a:srgbClr val="C00000"/>
                </a:solidFill>
                <a:latin typeface="宋体" panose="02010600030101010101" pitchFamily="2" charset="-122"/>
                <a:ea typeface="宋体" panose="02010600030101010101" pitchFamily="2" charset="-122"/>
              </a:rPr>
              <a:t>.</a:t>
            </a:r>
            <a:r>
              <a:rPr lang="en-US" altLang="zh-CN" sz="2000" b="1" dirty="0" err="1">
                <a:solidFill>
                  <a:srgbClr val="C00000"/>
                </a:solidFill>
                <a:latin typeface="宋体" panose="02010600030101010101" pitchFamily="2" charset="-122"/>
                <a:ea typeface="宋体" panose="02010600030101010101" pitchFamily="2" charset="-122"/>
              </a:rPr>
              <a:t>got.plt</a:t>
            </a:r>
            <a:r>
              <a:rPr lang="zh-CN" altLang="en-US" sz="2000" b="1" dirty="0">
                <a:solidFill>
                  <a:srgbClr val="C00000"/>
                </a:solidFill>
                <a:latin typeface="宋体" panose="02010600030101010101" pitchFamily="2" charset="-122"/>
                <a:ea typeface="宋体" panose="02010600030101010101" pitchFamily="2" charset="-122"/>
              </a:rPr>
              <a:t>相应的入口获取该函数的地址即可。</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115">
                                            <p:txEl>
                                              <p:pRg st="3" end="3"/>
                                            </p:txEl>
                                          </p:spTgt>
                                        </p:tgtEl>
                                        <p:attrNameLst>
                                          <p:attrName>style.visibility</p:attrName>
                                        </p:attrNameLst>
                                      </p:cBhvr>
                                      <p:to>
                                        <p:strVal val="visible"/>
                                      </p:to>
                                    </p:set>
                                    <p:anim calcmode="lin" valueType="num">
                                      <p:cBhvr additive="base">
                                        <p:cTn id="13" dur="500" fill="hold"/>
                                        <p:tgtEl>
                                          <p:spTgt spid="9011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125097"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4" y="854075"/>
            <a:ext cx="8462554" cy="5742668"/>
          </a:xfrm>
        </p:spPr>
        <p:txBody>
          <a:bodyPr/>
          <a:lstStyle/>
          <a:p>
            <a:pPr latinLnBrk="1"/>
            <a:r>
              <a:rPr lang="en-US" altLang="zh-CN" sz="2800" b="1" dirty="0">
                <a:latin typeface="宋体" panose="02010600030101010101" pitchFamily="2" charset="-122"/>
                <a:ea typeface="宋体" panose="02010600030101010101" pitchFamily="2" charset="-122"/>
              </a:rPr>
              <a:t>ELF</a:t>
            </a:r>
            <a:r>
              <a:rPr lang="zh-CN" altLang="en-US" sz="2800" b="1" dirty="0">
                <a:latin typeface="宋体" panose="02010600030101010101" pitchFamily="2" charset="-122"/>
                <a:ea typeface="宋体" panose="02010600030101010101" pitchFamily="2" charset="-122"/>
              </a:rPr>
              <a:t>中与动态链接相关的段</a:t>
            </a:r>
          </a:p>
          <a:p>
            <a:r>
              <a:rPr lang="en-US" altLang="zh-CN" sz="2000" dirty="0">
                <a:latin typeface="宋体" panose="02010600030101010101" pitchFamily="2" charset="-122"/>
                <a:ea typeface="宋体" panose="02010600030101010101" pitchFamily="2" charset="-122"/>
              </a:rPr>
              <a:t>1 .</a:t>
            </a:r>
            <a:r>
              <a:rPr lang="en-US" altLang="zh-CN" sz="2000" dirty="0" err="1">
                <a:latin typeface="宋体" panose="02010600030101010101" pitchFamily="2" charset="-122"/>
                <a:ea typeface="宋体" panose="02010600030101010101" pitchFamily="2" charset="-122"/>
              </a:rPr>
              <a:t>interp</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动态链接器在操作系统中的存储位置</a:t>
            </a:r>
            <a:r>
              <a:rPr lang="zh-CN" altLang="en-US" sz="2000" dirty="0">
                <a:latin typeface="宋体" panose="02010600030101010101" pitchFamily="2" charset="-122"/>
                <a:ea typeface="宋体" panose="02010600030101010101" pitchFamily="2" charset="-122"/>
              </a:rPr>
              <a:t>不是由系统配置决定，也不是由环境参数指定，而是</a:t>
            </a:r>
            <a:r>
              <a:rPr lang="zh-CN" altLang="en-US" sz="2000" b="1" dirty="0">
                <a:solidFill>
                  <a:srgbClr val="C00000"/>
                </a:solidFill>
                <a:latin typeface="宋体" panose="02010600030101010101" pitchFamily="2" charset="-122"/>
                <a:ea typeface="宋体" panose="02010600030101010101" pitchFamily="2" charset="-122"/>
              </a:rPr>
              <a:t>由 </a:t>
            </a:r>
            <a:r>
              <a:rPr lang="en-US" altLang="zh-CN" sz="2000" b="1" dirty="0">
                <a:solidFill>
                  <a:srgbClr val="C00000"/>
                </a:solidFill>
                <a:latin typeface="宋体" panose="02010600030101010101" pitchFamily="2" charset="-122"/>
                <a:ea typeface="宋体" panose="02010600030101010101" pitchFamily="2" charset="-122"/>
              </a:rPr>
              <a:t>ELF </a:t>
            </a:r>
            <a:r>
              <a:rPr lang="zh-CN" altLang="en-US" sz="2000" b="1" dirty="0">
                <a:solidFill>
                  <a:srgbClr val="C00000"/>
                </a:solidFill>
                <a:latin typeface="宋体" panose="02010600030101010101" pitchFamily="2" charset="-122"/>
                <a:ea typeface="宋体" panose="02010600030101010101" pitchFamily="2" charset="-122"/>
              </a:rPr>
              <a:t>文件中的 </a:t>
            </a:r>
            <a:r>
              <a:rPr lang="en-US" altLang="zh-CN" sz="2000" b="1" dirty="0">
                <a:solidFill>
                  <a:srgbClr val="C00000"/>
                </a:solidFill>
                <a:latin typeface="宋体" panose="02010600030101010101" pitchFamily="2" charset="-122"/>
                <a:ea typeface="宋体" panose="02010600030101010101" pitchFamily="2" charset="-122"/>
              </a:rPr>
              <a:t>.</a:t>
            </a:r>
            <a:r>
              <a:rPr lang="en-US" altLang="zh-CN" sz="2000" b="1" dirty="0" err="1">
                <a:solidFill>
                  <a:srgbClr val="C00000"/>
                </a:solidFill>
                <a:latin typeface="宋体" panose="02010600030101010101" pitchFamily="2" charset="-122"/>
                <a:ea typeface="宋体" panose="02010600030101010101" pitchFamily="2" charset="-122"/>
              </a:rPr>
              <a:t>interp</a:t>
            </a:r>
            <a:r>
              <a:rPr lang="en-US" altLang="zh-CN" sz="2000" b="1" dirty="0">
                <a:solidFill>
                  <a:srgbClr val="C00000"/>
                </a:solidFill>
                <a:latin typeface="宋体" panose="02010600030101010101" pitchFamily="2" charset="-122"/>
                <a:ea typeface="宋体" panose="02010600030101010101" pitchFamily="2" charset="-122"/>
              </a:rPr>
              <a:t> </a:t>
            </a:r>
            <a:r>
              <a:rPr lang="zh-CN" altLang="en-US" sz="2000" b="1" dirty="0">
                <a:solidFill>
                  <a:srgbClr val="C00000"/>
                </a:solidFill>
                <a:latin typeface="宋体" panose="02010600030101010101" pitchFamily="2" charset="-122"/>
                <a:ea typeface="宋体" panose="02010600030101010101" pitchFamily="2" charset="-122"/>
              </a:rPr>
              <a:t>段指定</a:t>
            </a:r>
            <a:r>
              <a:rPr lang="zh-CN" altLang="en-US" sz="2000" dirty="0">
                <a:solidFill>
                  <a:srgbClr val="C00000"/>
                </a:solidFill>
                <a:latin typeface="宋体" panose="02010600030101010101" pitchFamily="2" charset="-122"/>
                <a:ea typeface="宋体" panose="02010600030101010101" pitchFamily="2" charset="-122"/>
              </a:rPr>
              <a:t>。该段里保存的是一个字符串，这个字符串就是可执行文件所需要的动态链接器的位置，</a:t>
            </a:r>
            <a:r>
              <a:rPr lang="zh-CN" altLang="en-US" sz="2000" b="1" dirty="0">
                <a:latin typeface="宋体" panose="02010600030101010101" pitchFamily="2" charset="-122"/>
                <a:ea typeface="宋体" panose="02010600030101010101" pitchFamily="2" charset="-122"/>
              </a:rPr>
              <a:t>常位于 </a:t>
            </a:r>
            <a:r>
              <a:rPr lang="en-US" altLang="zh-CN" sz="2000" b="1" dirty="0">
                <a:latin typeface="宋体" panose="02010600030101010101" pitchFamily="2" charset="-122"/>
                <a:ea typeface="宋体" panose="02010600030101010101" pitchFamily="2" charset="-122"/>
              </a:rPr>
              <a:t>/lib/</a:t>
            </a:r>
            <a:r>
              <a:rPr lang="en-US" altLang="zh-CN" sz="2000" b="1" dirty="0" err="1">
                <a:latin typeface="宋体" panose="02010600030101010101" pitchFamily="2" charset="-122"/>
                <a:ea typeface="宋体" panose="02010600030101010101" pitchFamily="2" charset="-122"/>
              </a:rPr>
              <a:t>ld-linux.so.2</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r>
              <a:rPr lang="en-US" altLang="zh-CN" sz="2000" dirty="0">
                <a:latin typeface="宋体" panose="02010600030101010101" pitchFamily="2" charset="-122"/>
                <a:ea typeface="宋体" panose="02010600030101010101" pitchFamily="2" charset="-122"/>
              </a:rPr>
              <a:t>2 .dynamic </a:t>
            </a:r>
            <a:r>
              <a:rPr lang="zh-CN" altLang="en-US" sz="2000" dirty="0">
                <a:latin typeface="宋体" panose="02010600030101010101" pitchFamily="2" charset="-122"/>
                <a:ea typeface="宋体" panose="02010600030101010101" pitchFamily="2" charset="-122"/>
              </a:rPr>
              <a:t>：该段中保存了动态链接器所需要的基本信息，是一个结构数组，</a:t>
            </a:r>
            <a:r>
              <a:rPr lang="zh-CN" altLang="en-US" sz="2000" b="1" dirty="0">
                <a:latin typeface="宋体" panose="02010600030101010101" pitchFamily="2" charset="-122"/>
                <a:ea typeface="宋体" panose="02010600030101010101" pitchFamily="2" charset="-122"/>
              </a:rPr>
              <a:t>可以看做动态链接下 </a:t>
            </a:r>
            <a:r>
              <a:rPr lang="en-US" altLang="zh-CN" sz="2000" b="1" dirty="0">
                <a:latin typeface="宋体" panose="02010600030101010101" pitchFamily="2" charset="-122"/>
                <a:ea typeface="宋体" panose="02010600030101010101" pitchFamily="2" charset="-122"/>
              </a:rPr>
              <a:t>ELF </a:t>
            </a:r>
            <a:r>
              <a:rPr lang="zh-CN" altLang="en-US" sz="2000" b="1" dirty="0">
                <a:latin typeface="宋体" panose="02010600030101010101" pitchFamily="2" charset="-122"/>
                <a:ea typeface="宋体" panose="02010600030101010101" pitchFamily="2" charset="-122"/>
              </a:rPr>
              <a:t>文件的“文件头”</a:t>
            </a:r>
            <a:r>
              <a:rPr lang="zh-CN" altLang="en-US" sz="2000"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存储了动态链接会用到的各个表的位置等信息。</a:t>
            </a:r>
          </a:p>
          <a:p>
            <a:r>
              <a:rPr lang="en-US" altLang="zh-CN" sz="2000" dirty="0">
                <a:latin typeface="宋体" panose="02010600030101010101" pitchFamily="2" charset="-122"/>
                <a:ea typeface="宋体" panose="02010600030101010101" pitchFamily="2" charset="-122"/>
              </a:rPr>
              <a:t>3 .</a:t>
            </a:r>
            <a:r>
              <a:rPr lang="en-US" altLang="zh-CN" sz="2000" dirty="0" err="1">
                <a:latin typeface="宋体" panose="02010600030101010101" pitchFamily="2" charset="-122"/>
                <a:ea typeface="宋体" panose="02010600030101010101" pitchFamily="2" charset="-122"/>
              </a:rPr>
              <a:t>dynsym</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：该段与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symtab</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段类似，但</a:t>
            </a:r>
            <a:r>
              <a:rPr lang="zh-CN" altLang="en-US" sz="2000" b="1" dirty="0">
                <a:latin typeface="宋体" panose="02010600030101010101" pitchFamily="2" charset="-122"/>
                <a:ea typeface="宋体" panose="02010600030101010101" pitchFamily="2" charset="-122"/>
              </a:rPr>
              <a:t>只保存了与动态链接相关的符号</a:t>
            </a:r>
            <a:r>
              <a:rPr lang="zh-CN" altLang="en-US" sz="2000" dirty="0">
                <a:latin typeface="宋体" panose="02010600030101010101" pitchFamily="2" charset="-122"/>
                <a:ea typeface="宋体" panose="02010600030101010101" pitchFamily="2" charset="-122"/>
              </a:rPr>
              <a:t>，很多时候，</a:t>
            </a:r>
            <a:r>
              <a:rPr lang="en-US" altLang="zh-CN" sz="2000" dirty="0">
                <a:latin typeface="宋体" panose="02010600030101010101" pitchFamily="2" charset="-122"/>
                <a:ea typeface="宋体" panose="02010600030101010101" pitchFamily="2" charset="-122"/>
              </a:rPr>
              <a:t>ELF</a:t>
            </a:r>
            <a:r>
              <a:rPr lang="zh-CN" altLang="en-US" sz="2000" dirty="0">
                <a:latin typeface="宋体" panose="02010600030101010101" pitchFamily="2" charset="-122"/>
                <a:ea typeface="宋体" panose="02010600030101010101" pitchFamily="2" charset="-122"/>
              </a:rPr>
              <a:t>文件同时拥有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symtab</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与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synsym</a:t>
            </a:r>
            <a:r>
              <a:rPr lang="zh-CN" altLang="en-US" sz="2000" dirty="0">
                <a:latin typeface="宋体" panose="02010600030101010101" pitchFamily="2" charset="-122"/>
                <a:ea typeface="宋体" panose="02010600030101010101" pitchFamily="2" charset="-122"/>
              </a:rPr>
              <a:t>段，其中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symtab</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将包含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synsym</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中的符号。该符号表中记录了动态链接符号在动态符号字符串表中的偏移，与</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symtab</a:t>
            </a:r>
            <a:r>
              <a:rPr lang="zh-CN" altLang="en-US" sz="2000" dirty="0">
                <a:latin typeface="宋体" panose="02010600030101010101" pitchFamily="2" charset="-122"/>
                <a:ea typeface="宋体" panose="02010600030101010101" pitchFamily="2" charset="-122"/>
              </a:rPr>
              <a:t>中记录对应。</a:t>
            </a: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115">
                                            <p:txEl>
                                              <p:pRg st="3" end="3"/>
                                            </p:txEl>
                                          </p:spTgt>
                                        </p:tgtEl>
                                        <p:attrNameLst>
                                          <p:attrName>style.visibility</p:attrName>
                                        </p:attrNameLst>
                                      </p:cBhvr>
                                      <p:to>
                                        <p:strVal val="visible"/>
                                      </p:to>
                                    </p:set>
                                    <p:anim calcmode="lin" valueType="num">
                                      <p:cBhvr additive="base">
                                        <p:cTn id="13" dur="500" fill="hold"/>
                                        <p:tgtEl>
                                          <p:spTgt spid="9011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idx="4294967295"/>
          </p:nvPr>
        </p:nvSpPr>
        <p:spPr>
          <a:xfrm>
            <a:off x="457200" y="277813"/>
            <a:ext cx="8059783" cy="576262"/>
          </a:xfrm>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90115" name="文本占位符 2"/>
          <p:cNvSpPr>
            <a:spLocks noGrp="1"/>
          </p:cNvSpPr>
          <p:nvPr>
            <p:ph type="body" sz="half" idx="4294967295"/>
          </p:nvPr>
        </p:nvSpPr>
        <p:spPr>
          <a:xfrm>
            <a:off x="302624" y="854075"/>
            <a:ext cx="8527868" cy="5742668"/>
          </a:xfrm>
        </p:spPr>
        <p:txBody>
          <a:bodyPr/>
          <a:lstStyle/>
          <a:p>
            <a:pPr latinLnBrk="1"/>
            <a:r>
              <a:rPr lang="en-US" altLang="zh-CN" sz="2800" b="1" dirty="0">
                <a:latin typeface="宋体" panose="02010600030101010101" pitchFamily="2" charset="-122"/>
                <a:ea typeface="宋体" panose="02010600030101010101" pitchFamily="2" charset="-122"/>
              </a:rPr>
              <a:t>ELF</a:t>
            </a:r>
            <a:r>
              <a:rPr lang="zh-CN" altLang="en-US" sz="2800" b="1" dirty="0">
                <a:latin typeface="宋体" panose="02010600030101010101" pitchFamily="2" charset="-122"/>
                <a:ea typeface="宋体" panose="02010600030101010101" pitchFamily="2" charset="-122"/>
              </a:rPr>
              <a:t>中与动态链接相关的段</a:t>
            </a:r>
          </a:p>
          <a:p>
            <a:r>
              <a:rPr lang="en-US" altLang="zh-CN" sz="2000" dirty="0">
                <a:latin typeface="宋体" panose="02010600030101010101" pitchFamily="2" charset="-122"/>
                <a:ea typeface="宋体" panose="02010600030101010101" pitchFamily="2" charset="-122"/>
              </a:rPr>
              <a:t>4 .</a:t>
            </a:r>
            <a:r>
              <a:rPr lang="en-US" altLang="zh-CN" sz="2000" dirty="0" err="1">
                <a:latin typeface="宋体" panose="02010600030101010101" pitchFamily="2" charset="-122"/>
                <a:ea typeface="宋体" panose="02010600030101010101" pitchFamily="2" charset="-122"/>
              </a:rPr>
              <a:t>dynstr</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：该段是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dynsym</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段的辅助段，</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dynstr</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与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dynsym</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的关系，类比与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symtab</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与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strtab</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的关系</a:t>
            </a:r>
          </a:p>
          <a:p>
            <a:r>
              <a:rPr lang="en-US" altLang="zh-CN" sz="2000" dirty="0">
                <a:latin typeface="宋体" panose="02010600030101010101" pitchFamily="2" charset="-122"/>
                <a:ea typeface="宋体" panose="02010600030101010101" pitchFamily="2" charset="-122"/>
              </a:rPr>
              <a:t>5 .hash </a:t>
            </a:r>
            <a:r>
              <a:rPr lang="zh-CN" altLang="en-US" sz="2000" dirty="0">
                <a:latin typeface="宋体" panose="02010600030101010101" pitchFamily="2" charset="-122"/>
                <a:ea typeface="宋体" panose="02010600030101010101" pitchFamily="2" charset="-122"/>
              </a:rPr>
              <a:t>：在动态链接下，需要在程序运行时查找符号，为了加快符号查找过程，增加了辅助的符号哈希表，功能与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dynstr</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类似</a:t>
            </a:r>
          </a:p>
          <a:p>
            <a:r>
              <a:rPr lang="en-US" altLang="zh-CN" sz="2000" dirty="0">
                <a:latin typeface="宋体" panose="02010600030101010101" pitchFamily="2" charset="-122"/>
                <a:ea typeface="宋体" panose="02010600030101010101" pitchFamily="2" charset="-122"/>
              </a:rPr>
              <a:t>6 .</a:t>
            </a:r>
            <a:r>
              <a:rPr lang="en-US" altLang="zh-CN" sz="2000" dirty="0" err="1">
                <a:latin typeface="宋体" panose="02010600030101010101" pitchFamily="2" charset="-122"/>
                <a:ea typeface="宋体" panose="02010600030101010101" pitchFamily="2" charset="-122"/>
              </a:rPr>
              <a:t>rel.dyn</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：对数据引用的修正，其所修正的位置位于 “</a:t>
            </a:r>
            <a:r>
              <a:rPr lang="en-US" altLang="zh-CN" sz="2000" dirty="0">
                <a:latin typeface="宋体" panose="02010600030101010101" pitchFamily="2" charset="-122"/>
                <a:ea typeface="宋体" panose="02010600030101010101" pitchFamily="2" charset="-122"/>
              </a:rPr>
              <a:t>.got”</a:t>
            </a:r>
            <a:r>
              <a:rPr lang="zh-CN" altLang="en-US" sz="2000" dirty="0">
                <a:latin typeface="宋体" panose="02010600030101010101" pitchFamily="2" charset="-122"/>
                <a:ea typeface="宋体" panose="02010600030101010101" pitchFamily="2" charset="-122"/>
              </a:rPr>
              <a:t>以及数据段（类似重定位段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rel.data</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p>
          <a:p>
            <a:r>
              <a:rPr lang="en-US" altLang="zh-CN" sz="2000" dirty="0">
                <a:latin typeface="宋体" panose="02010600030101010101" pitchFamily="2" charset="-122"/>
                <a:ea typeface="宋体" panose="02010600030101010101" pitchFamily="2" charset="-122"/>
              </a:rPr>
              <a:t>7 .</a:t>
            </a:r>
            <a:r>
              <a:rPr lang="en-US" altLang="zh-CN" sz="2000" dirty="0" err="1">
                <a:latin typeface="宋体" panose="02010600030101010101" pitchFamily="2" charset="-122"/>
                <a:ea typeface="宋体" panose="02010600030101010101" pitchFamily="2" charset="-122"/>
              </a:rPr>
              <a:t>rel.plt</a:t>
            </a:r>
            <a:r>
              <a:rPr lang="en-US" altLang="zh-CN" sz="2000" dirty="0">
                <a:latin typeface="宋体" panose="02010600030101010101" pitchFamily="2" charset="-122"/>
                <a:ea typeface="宋体" panose="02010600030101010101" pitchFamily="2" charset="-122"/>
              </a:rPr>
              <a:t> </a:t>
            </a:r>
            <a:r>
              <a:rPr lang="zh-CN" altLang="en-US" sz="2000" dirty="0">
                <a:latin typeface="宋体" panose="02010600030101010101" pitchFamily="2" charset="-122"/>
                <a:ea typeface="宋体" panose="02010600030101010101" pitchFamily="2" charset="-122"/>
              </a:rPr>
              <a:t>：对函数引用的修正，其所修正的位置位于 “</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got.plt</a:t>
            </a:r>
            <a:r>
              <a:rPr lang="en-US" altLang="zh-CN" sz="2000" dirty="0">
                <a:latin typeface="宋体" panose="02010600030101010101" pitchFamily="2" charset="-122"/>
                <a:ea typeface="宋体" panose="02010600030101010101" pitchFamily="2" charset="-122"/>
              </a:rPr>
              <a:t>”</a:t>
            </a:r>
            <a:br>
              <a:rPr lang="zh-CN" altLang="en-US" dirty="0">
                <a:latin typeface="宋体" panose="02010600030101010101" pitchFamily="2" charset="-122"/>
                <a:ea typeface="宋体" panose="02010600030101010101" pitchFamily="2" charset="-122"/>
              </a:rPr>
            </a:br>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zh-CN" altLang="fr-FR" dirty="0">
              <a:latin typeface="宋体" panose="02010600030101010101" pitchFamily="2" charset="-122"/>
              <a:ea typeface="宋体" panose="02010600030101010101" pitchFamily="2" charset="-122"/>
            </a:endParaRPr>
          </a:p>
          <a:p>
            <a:endParaRPr lang="zh-CN" altLang="en-US" dirty="0">
              <a:latin typeface="宋体" panose="02010600030101010101" pitchFamily="2" charset="-122"/>
              <a:ea typeface="宋体" panose="02010600030101010101" pitchFamily="2" charset="-122"/>
            </a:endParaRPr>
          </a:p>
          <a:p>
            <a:endParaRPr lang="en-US" altLang="zh-CN"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0115">
                                            <p:txEl>
                                              <p:pRg st="2" end="2"/>
                                            </p:txEl>
                                          </p:spTgt>
                                        </p:tgtEl>
                                        <p:attrNameLst>
                                          <p:attrName>style.visibility</p:attrName>
                                        </p:attrNameLst>
                                      </p:cBhvr>
                                      <p:to>
                                        <p:strVal val="visible"/>
                                      </p:to>
                                    </p:set>
                                    <p:anim calcmode="lin" valueType="num">
                                      <p:cBhvr additive="base">
                                        <p:cTn id="7" dur="500" fill="hold"/>
                                        <p:tgtEl>
                                          <p:spTgt spid="9011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0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0115">
                                            <p:txEl>
                                              <p:pRg st="3" end="3"/>
                                            </p:txEl>
                                          </p:spTgt>
                                        </p:tgtEl>
                                        <p:attrNameLst>
                                          <p:attrName>style.visibility</p:attrName>
                                        </p:attrNameLst>
                                      </p:cBhvr>
                                      <p:to>
                                        <p:strVal val="visible"/>
                                      </p:to>
                                    </p:set>
                                    <p:anim calcmode="lin" valueType="num">
                                      <p:cBhvr additive="base">
                                        <p:cTn id="13" dur="500" fill="hold"/>
                                        <p:tgtEl>
                                          <p:spTgt spid="90115">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90115">
                                            <p:txEl>
                                              <p:pRg st="3" end="3"/>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90115">
                                            <p:txEl>
                                              <p:pRg st="4" end="4"/>
                                            </p:txEl>
                                          </p:spTgt>
                                        </p:tgtEl>
                                        <p:attrNameLst>
                                          <p:attrName>style.visibility</p:attrName>
                                        </p:attrNameLst>
                                      </p:cBhvr>
                                      <p:to>
                                        <p:strVal val="visible"/>
                                      </p:to>
                                    </p:set>
                                    <p:anim calcmode="lin" valueType="num">
                                      <p:cBhvr additive="base">
                                        <p:cTn id="17" dur="500" fill="hold"/>
                                        <p:tgtEl>
                                          <p:spTgt spid="90115">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901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3" name="Object 38"/>
          <p:cNvGraphicFramePr>
            <a:graphicFrameLocks noGrp="1" noChangeAspect="1"/>
          </p:cNvGraphicFramePr>
          <p:nvPr>
            <p:ph sz="half" idx="4294967295"/>
          </p:nvPr>
        </p:nvGraphicFramePr>
        <p:xfrm>
          <a:off x="7989888" y="0"/>
          <a:ext cx="1154112" cy="1219200"/>
        </p:xfrm>
        <a:graphic>
          <a:graphicData uri="http://schemas.openxmlformats.org/presentationml/2006/ole">
            <mc:AlternateContent xmlns:mc="http://schemas.openxmlformats.org/markup-compatibility/2006">
              <mc:Choice xmlns:v="urn:schemas-microsoft-com:vml" Requires="v">
                <p:oleObj name="剪辑" r:id="rId4" imgW="2166620" imgH="2287270" progId="MS_ClipArt_Gallery.2">
                  <p:embed/>
                </p:oleObj>
              </mc:Choice>
              <mc:Fallback>
                <p:oleObj name="剪辑" r:id="rId4" imgW="2166620" imgH="2287270" progId="MS_ClipArt_Gallery.2">
                  <p:embed/>
                  <p:pic>
                    <p:nvPicPr>
                      <p:cNvPr id="0" name="图片 16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9888" y="0"/>
                        <a:ext cx="1154112"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164" name="文本框 1"/>
          <p:cNvSpPr txBox="1">
            <a:spLocks noChangeArrowheads="1"/>
          </p:cNvSpPr>
          <p:nvPr/>
        </p:nvSpPr>
        <p:spPr bwMode="auto">
          <a:xfrm>
            <a:off x="637767" y="1131888"/>
            <a:ext cx="772246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rgbClr val="993300"/>
              </a:buClr>
              <a:buSzPct val="90000"/>
              <a:buFont typeface="Wingdings" panose="05000000000000000000" pitchFamily="2" charset="2"/>
              <a:buChar char="n"/>
            </a:pPr>
            <a:r>
              <a:rPr lang="zh-CN" altLang="en-US" sz="2400" dirty="0"/>
              <a:t>程序被加载到内存后的布局是什么？进程的内存映像</a:t>
            </a:r>
            <a:endParaRPr lang="zh-CN" altLang="en-US" dirty="0">
              <a:latin typeface="华文行楷" panose="02010800040101010101" pitchFamily="2" charset="-122"/>
              <a:ea typeface="华文行楷" panose="02010800040101010101" pitchFamily="2" charset="-122"/>
            </a:endParaRPr>
          </a:p>
        </p:txBody>
      </p:sp>
      <p:pic>
        <p:nvPicPr>
          <p:cNvPr id="8" name="图片 7"/>
          <p:cNvPicPr>
            <a:picLocks noChangeAspect="1"/>
          </p:cNvPicPr>
          <p:nvPr/>
        </p:nvPicPr>
        <p:blipFill rotWithShape="1">
          <a:blip r:embed="rId6">
            <a:extLst>
              <a:ext uri="{28A0092B-C50C-407E-A947-70E740481C1C}">
                <a14:useLocalDpi xmlns:a14="http://schemas.microsoft.com/office/drawing/2010/main" val="0"/>
              </a:ext>
            </a:extLst>
          </a:blip>
          <a:srcRect l="1778" t="10285" r="1426" b="3050"/>
          <a:stretch>
            <a:fillRect/>
          </a:stretch>
        </p:blipFill>
        <p:spPr>
          <a:xfrm>
            <a:off x="923911" y="1793760"/>
            <a:ext cx="6887678" cy="4632859"/>
          </a:xfrm>
          <a:prstGeom prst="rect">
            <a:avLst/>
          </a:prstGeom>
        </p:spPr>
      </p:pic>
      <p:sp>
        <p:nvSpPr>
          <p:cNvPr id="9" name="矩形 8"/>
          <p:cNvSpPr/>
          <p:nvPr/>
        </p:nvSpPr>
        <p:spPr>
          <a:xfrm>
            <a:off x="3516088" y="5654984"/>
            <a:ext cx="1258907" cy="57673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7" name="标题 1"/>
          <p:cNvSpPr txBox="1"/>
          <p:nvPr/>
        </p:nvSpPr>
        <p:spPr bwMode="auto">
          <a:xfrm>
            <a:off x="457200" y="277813"/>
            <a:ext cx="8072846"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r>
              <a:rPr lang="en-US" altLang="zh-CN" kern="0"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kern="0"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idx="4294967295"/>
          </p:nvPr>
        </p:nvSpPr>
        <p:spPr>
          <a:xfrm>
            <a:off x="4854844" y="976680"/>
            <a:ext cx="4336869" cy="576262"/>
          </a:xfrm>
        </p:spPr>
        <p:txBody>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进程的内存映像</a:t>
            </a:r>
          </a:p>
        </p:txBody>
      </p:sp>
      <p:pic>
        <p:nvPicPr>
          <p:cNvPr id="94211"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82675"/>
            <a:ext cx="4419600" cy="580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038600" y="5397500"/>
            <a:ext cx="990600" cy="30797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线形标注 2 2"/>
          <p:cNvSpPr/>
          <p:nvPr/>
        </p:nvSpPr>
        <p:spPr>
          <a:xfrm>
            <a:off x="5943600" y="3710354"/>
            <a:ext cx="2438400" cy="1547446"/>
          </a:xfrm>
          <a:prstGeom prst="borderCallout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a:defRPr/>
            </a:pPr>
            <a:r>
              <a:rPr lang="zh-CN" altLang="en-US">
                <a:solidFill>
                  <a:srgbClr val="C00000"/>
                </a:solidFill>
                <a:latin typeface="宋体" panose="02010600030101010101" pitchFamily="2" charset="-122"/>
                <a:ea typeface="宋体" panose="02010600030101010101" pitchFamily="2" charset="-122"/>
              </a:rPr>
              <a:t>所有应用的虚拟地址空间都是一样的？</a:t>
            </a:r>
          </a:p>
          <a:p>
            <a:pPr lvl="0" algn="ctr">
              <a:defRPr/>
            </a:pPr>
            <a:endParaRPr lang="zh-CN" altLang="en-US" dirty="0">
              <a:solidFill>
                <a:srgbClr val="FFFFFF"/>
              </a:solidFill>
              <a:latin typeface="宋体" panose="02010600030101010101" pitchFamily="2" charset="-122"/>
              <a:ea typeface="宋体" panose="02010600030101010101" pitchFamily="2" charset="-122"/>
            </a:endParaRPr>
          </a:p>
        </p:txBody>
      </p:sp>
      <p:sp>
        <p:nvSpPr>
          <p:cNvPr id="6" name="标题 1"/>
          <p:cNvSpPr txBox="1"/>
          <p:nvPr/>
        </p:nvSpPr>
        <p:spPr bwMode="auto">
          <a:xfrm>
            <a:off x="457200" y="277813"/>
            <a:ext cx="82296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r>
              <a:rPr lang="en-US" altLang="zh-CN" kern="0"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kern="0"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Tree>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idx="4294967295"/>
          </p:nvPr>
        </p:nvSpPr>
        <p:spPr>
          <a:xfrm>
            <a:off x="4604657" y="1793105"/>
            <a:ext cx="4310743" cy="576262"/>
          </a:xfrm>
        </p:spPr>
        <p:txBody>
          <a:bodyPr/>
          <a:lstStyle/>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进程地址</a:t>
            </a:r>
            <a:r>
              <a:rPr lang="en-US" altLang="zh-CN" sz="2400" dirty="0" err="1">
                <a:solidFill>
                  <a:srgbClr val="FF3300"/>
                </a:solidFill>
                <a:latin typeface="Times New Roman" panose="02020603050405020304" pitchFamily="18" charset="0"/>
                <a:ea typeface="宋体" panose="02010600030101010101" pitchFamily="2" charset="-122"/>
                <a:cs typeface="Times New Roman" panose="02020603050405020304" pitchFamily="18" charset="0"/>
              </a:rPr>
              <a:t>0x0804</a:t>
            </a:r>
            <a:r>
              <a:rPr lang="en-US" altLang="zh-CN" sz="2400" dirty="0">
                <a:solidFill>
                  <a:srgbClr val="FF3300"/>
                </a:solidFill>
                <a:latin typeface="Times New Roman" panose="02020603050405020304" pitchFamily="18" charset="0"/>
                <a:ea typeface="宋体" panose="02010600030101010101" pitchFamily="2" charset="-122"/>
                <a:cs typeface="Times New Roman" panose="02020603050405020304" pitchFamily="18" charset="0"/>
              </a:rPr>
              <a:t> 8000</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产生？</a:t>
            </a:r>
          </a:p>
        </p:txBody>
      </p:sp>
      <p:sp>
        <p:nvSpPr>
          <p:cNvPr id="3" name="文本占位符 2"/>
          <p:cNvSpPr>
            <a:spLocks noGrp="1"/>
          </p:cNvSpPr>
          <p:nvPr>
            <p:ph type="body" sz="half" idx="4294967295"/>
          </p:nvPr>
        </p:nvSpPr>
        <p:spPr>
          <a:xfrm>
            <a:off x="152400" y="1268413"/>
            <a:ext cx="8763000" cy="4525962"/>
          </a:xfrm>
        </p:spPr>
        <p:txBody>
          <a:bodyPr/>
          <a:lstStyle/>
          <a:p>
            <a:r>
              <a:rPr lang="zh-CN" altLang="en-US"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b="1"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linux</a:t>
            </a:r>
            <a:r>
              <a:rPr lang="zh-CN" altLang="en-US"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中使用命令：</a:t>
            </a:r>
            <a:r>
              <a:rPr lang="en-US" altLang="zh-CN" b="1" dirty="0" err="1">
                <a:solidFill>
                  <a:srgbClr val="0070C0"/>
                </a:solidFill>
                <a:latin typeface="Times New Roman" panose="02020603050405020304" pitchFamily="18" charset="0"/>
                <a:ea typeface="宋体" panose="02010600030101010101" pitchFamily="2" charset="-122"/>
                <a:cs typeface="Times New Roman" panose="02020603050405020304" pitchFamily="18" charset="0"/>
              </a:rPr>
              <a:t>ld</a:t>
            </a:r>
            <a:r>
              <a:rPr lang="en-US" altLang="zh-CN" b="1" dirty="0">
                <a:solidFill>
                  <a:srgbClr val="0070C0"/>
                </a:solidFill>
                <a:latin typeface="Times New Roman" panose="02020603050405020304" pitchFamily="18" charset="0"/>
                <a:ea typeface="宋体" panose="02010600030101010101" pitchFamily="2" charset="-122"/>
                <a:cs typeface="Times New Roman" panose="02020603050405020304" pitchFamily="18" charset="0"/>
              </a:rPr>
              <a:t> –verbose</a:t>
            </a:r>
          </a:p>
          <a:p>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GNU </a:t>
            </a:r>
            <a:r>
              <a:rPr lang="en-US" altLang="zh-CN" sz="1000" b="0" dirty="0" err="1">
                <a:latin typeface="Times New Roman" panose="02020603050405020304" pitchFamily="18" charset="0"/>
                <a:ea typeface="宋体" panose="02010600030101010101" pitchFamily="2" charset="-122"/>
                <a:cs typeface="Times New Roman" panose="02020603050405020304" pitchFamily="18" charset="0"/>
              </a:rPr>
              <a:t>ld</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 version 2.19.51.0.14-34.fc12</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Supported emulations:</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elf_i386</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i386</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hlinkClick r:id="rId3"/>
              </a:rPr>
              <a:t>linux</a:t>
            </a:r>
            <a:endParaRPr lang="en-US" altLang="zh-CN" sz="1000" b="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elf_x86_64</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using internal linker script:</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 Script for -z </a:t>
            </a:r>
            <a:r>
              <a:rPr lang="en-US" altLang="zh-CN" sz="1000" b="0" dirty="0" err="1">
                <a:latin typeface="Times New Roman" panose="02020603050405020304" pitchFamily="18" charset="0"/>
                <a:ea typeface="宋体" panose="02010600030101010101" pitchFamily="2" charset="-122"/>
                <a:cs typeface="Times New Roman" panose="02020603050405020304" pitchFamily="18" charset="0"/>
              </a:rPr>
              <a:t>combreloc</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 combine and sort </a:t>
            </a:r>
            <a:r>
              <a:rPr lang="en-US" altLang="zh-CN" sz="1000" b="0" dirty="0" err="1">
                <a:latin typeface="Times New Roman" panose="02020603050405020304" pitchFamily="18" charset="0"/>
                <a:ea typeface="宋体" panose="02010600030101010101" pitchFamily="2" charset="-122"/>
                <a:cs typeface="Times New Roman" panose="02020603050405020304" pitchFamily="18" charset="0"/>
              </a:rPr>
              <a:t>reloc</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 sections */</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OUTPUT_FORMAT("elf32-i386", "elf32-i386",</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"elf32-i386")</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OUTPUT_ARCH(i386)</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ENTRY(_start)</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SEARCH_DIR("/</a:t>
            </a:r>
            <a:r>
              <a:rPr lang="en-US" altLang="zh-CN" sz="1000" b="0" dirty="0" err="1">
                <a:latin typeface="Times New Roman" panose="02020603050405020304" pitchFamily="18" charset="0"/>
                <a:ea typeface="宋体" panose="02010600030101010101" pitchFamily="2" charset="-122"/>
                <a:cs typeface="Times New Roman" panose="02020603050405020304" pitchFamily="18" charset="0"/>
              </a:rPr>
              <a:t>usr</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/i686-redhat-</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hlinkClick r:id="rId3"/>
              </a:rPr>
              <a:t>linux</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/lib"); SEARCH_DIR("/</a:t>
            </a:r>
            <a:r>
              <a:rPr lang="en-US" altLang="zh-CN" sz="1000" b="0" dirty="0" err="1">
                <a:latin typeface="Times New Roman" panose="02020603050405020304" pitchFamily="18" charset="0"/>
                <a:ea typeface="宋体" panose="02010600030101010101" pitchFamily="2" charset="-122"/>
                <a:cs typeface="Times New Roman" panose="02020603050405020304" pitchFamily="18" charset="0"/>
              </a:rPr>
              <a:t>usr</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/local/lib"); SEARCH_DIR("/lib"); SEARCH_DIR("/</a:t>
            </a:r>
            <a:r>
              <a:rPr lang="en-US" altLang="zh-CN" sz="1000" b="0" dirty="0" err="1">
                <a:latin typeface="Times New Roman" panose="02020603050405020304" pitchFamily="18" charset="0"/>
                <a:ea typeface="宋体" panose="02010600030101010101" pitchFamily="2" charset="-122"/>
                <a:cs typeface="Times New Roman" panose="02020603050405020304" pitchFamily="18" charset="0"/>
              </a:rPr>
              <a:t>usr</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/lib");</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SECTIONS</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 Read-only sections, merged into text segment: */</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PROVIDE (__</a:t>
            </a:r>
            <a:r>
              <a:rPr lang="en-US" altLang="zh-CN" sz="1000" b="0" dirty="0" err="1">
                <a:latin typeface="Times New Roman" panose="02020603050405020304" pitchFamily="18" charset="0"/>
                <a:ea typeface="宋体" panose="02010600030101010101" pitchFamily="2" charset="-122"/>
                <a:cs typeface="Times New Roman" panose="02020603050405020304" pitchFamily="18" charset="0"/>
              </a:rPr>
              <a:t>executable_start</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 = SEGMENT_START("text-segment", 0x08048000)); . = </a:t>
            </a:r>
            <a:r>
              <a:rPr lang="en-US" altLang="zh-CN" sz="1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SEGMENT_START("text-segment",</a:t>
            </a:r>
          </a:p>
          <a:p>
            <a:r>
              <a:rPr lang="zh-CN" altLang="en-US" sz="1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dirty="0">
                <a:solidFill>
                  <a:srgbClr val="FF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0x08048000</a:t>
            </a:r>
            <a:r>
              <a:rPr lang="en-US" altLang="zh-CN" sz="1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 + SIZEOF_HEADERS;</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0" dirty="0">
                <a:latin typeface="Times New Roman" panose="02020603050405020304" pitchFamily="18" charset="0"/>
                <a:ea typeface="宋体" panose="02010600030101010101" pitchFamily="2" charset="-122"/>
                <a:cs typeface="Times New Roman" panose="02020603050405020304" pitchFamily="18" charset="0"/>
              </a:rPr>
              <a:t>........</a:t>
            </a:r>
          </a:p>
          <a:p>
            <a:r>
              <a:rPr lang="zh-CN" altLang="en-US" sz="1000" b="0" dirty="0">
                <a:latin typeface="Times New Roman" panose="02020603050405020304" pitchFamily="18" charset="0"/>
                <a:ea typeface="宋体" panose="02010600030101010101" pitchFamily="2" charset="-122"/>
                <a:cs typeface="Times New Roman" panose="02020603050405020304" pitchFamily="18" charset="0"/>
              </a:rPr>
              <a:t>　　后面略</a:t>
            </a:r>
          </a:p>
          <a:p>
            <a:endParaRPr lang="en-US" altLang="zh-CN" b="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98308" name="Text Box 4"/>
          <p:cNvSpPr txBox="1">
            <a:spLocks noChangeArrowheads="1"/>
          </p:cNvSpPr>
          <p:nvPr/>
        </p:nvSpPr>
        <p:spPr bwMode="auto">
          <a:xfrm>
            <a:off x="1799491" y="5386754"/>
            <a:ext cx="3792415" cy="954107"/>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a:solidFill>
                  <a:srgbClr val="FF3300"/>
                </a:solidFill>
                <a:latin typeface="宋体" panose="02010600030101010101" pitchFamily="2" charset="-122"/>
                <a:ea typeface="宋体" panose="02010600030101010101" pitchFamily="2" charset="-122"/>
              </a:rPr>
              <a:t>这个地址是虚拟地址，不是物理地址！！</a:t>
            </a:r>
          </a:p>
        </p:txBody>
      </p:sp>
      <p:sp>
        <p:nvSpPr>
          <p:cNvPr id="5" name="标题 1"/>
          <p:cNvSpPr txBox="1"/>
          <p:nvPr/>
        </p:nvSpPr>
        <p:spPr bwMode="auto">
          <a:xfrm>
            <a:off x="457200" y="277813"/>
            <a:ext cx="8190411"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r>
              <a:rPr lang="en-US" altLang="zh-CN" kern="0"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kern="0"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8308"/>
                                        </p:tgtEl>
                                        <p:attrNameLst>
                                          <p:attrName>style.visibility</p:attrName>
                                        </p:attrNameLst>
                                      </p:cBhvr>
                                      <p:to>
                                        <p:strVal val="visible"/>
                                      </p:to>
                                    </p:set>
                                    <p:animEffect transition="in" filter="blinds(horizontal)">
                                      <p:cBhvr>
                                        <p:cTn id="7" dur="500"/>
                                        <p:tgtEl>
                                          <p:spTgt spid="98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457200" y="806450"/>
            <a:ext cx="8229600" cy="576263"/>
          </a:xfrm>
        </p:spPr>
        <p:txBody>
          <a:bodyPr/>
          <a:lstStyle/>
          <a:p>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800">
                <a:latin typeface="Times New Roman" panose="02020603050405020304" pitchFamily="18" charset="0"/>
                <a:ea typeface="宋体" panose="02010600030101010101" pitchFamily="2" charset="-122"/>
                <a:cs typeface="Times New Roman" panose="02020603050405020304" pitchFamily="18" charset="0"/>
              </a:rPr>
              <a:t>并发过程程序如何切换？</a:t>
            </a:r>
          </a:p>
        </p:txBody>
      </p:sp>
      <p:sp>
        <p:nvSpPr>
          <p:cNvPr id="13315" name="Rectangle 3"/>
          <p:cNvSpPr>
            <a:spLocks noChangeArrowheads="1"/>
          </p:cNvSpPr>
          <p:nvPr/>
        </p:nvSpPr>
        <p:spPr bwMode="auto">
          <a:xfrm>
            <a:off x="685800" y="1376363"/>
            <a:ext cx="7921625"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FF0000"/>
                </a:solidFill>
                <a:highlight>
                  <a:srgbClr val="FFFF00"/>
                </a:highlight>
                <a:latin typeface="宋体" panose="02010600030101010101" pitchFamily="2" charset="-122"/>
                <a:ea typeface="宋体" panose="02010600030101010101" pitchFamily="2" charset="-122"/>
              </a:rPr>
              <a:t>并发：用一个</a:t>
            </a:r>
            <a:r>
              <a:rPr lang="en-US" altLang="zh-CN" sz="2400" b="1" dirty="0">
                <a:solidFill>
                  <a:srgbClr val="FF0000"/>
                </a:solidFill>
                <a:highlight>
                  <a:srgbClr val="FFFF00"/>
                </a:highlight>
                <a:latin typeface="宋体" panose="02010600030101010101" pitchFamily="2" charset="-122"/>
                <a:ea typeface="宋体" panose="02010600030101010101" pitchFamily="2" charset="-122"/>
              </a:rPr>
              <a:t>CPU</a:t>
            </a:r>
            <a:r>
              <a:rPr lang="zh-CN" altLang="en-US" sz="2400" b="1" dirty="0">
                <a:solidFill>
                  <a:srgbClr val="FF0000"/>
                </a:solidFill>
                <a:highlight>
                  <a:srgbClr val="FFFF00"/>
                </a:highlight>
                <a:latin typeface="宋体" panose="02010600030101010101" pitchFamily="2" charset="-122"/>
                <a:ea typeface="宋体" panose="02010600030101010101" pitchFamily="2" charset="-122"/>
              </a:rPr>
              <a:t>交替地“同时”执行多个程序</a:t>
            </a:r>
            <a:r>
              <a:rPr lang="zh-CN" altLang="en-US" sz="1800" dirty="0">
                <a:solidFill>
                  <a:srgbClr val="FF0000"/>
                </a:solidFill>
                <a:highlight>
                  <a:srgbClr val="FFFF00"/>
                </a:highlight>
                <a:ea typeface="宋体" panose="02010600030101010101" pitchFamily="2" charset="-122"/>
              </a:rPr>
              <a:t> </a:t>
            </a:r>
          </a:p>
        </p:txBody>
      </p:sp>
      <p:grpSp>
        <p:nvGrpSpPr>
          <p:cNvPr id="13316" name="Group 4"/>
          <p:cNvGrpSpPr/>
          <p:nvPr/>
        </p:nvGrpSpPr>
        <p:grpSpPr bwMode="auto">
          <a:xfrm>
            <a:off x="990600" y="1828800"/>
            <a:ext cx="6705600" cy="603250"/>
            <a:chOff x="624" y="2256"/>
            <a:chExt cx="4224" cy="380"/>
          </a:xfrm>
        </p:grpSpPr>
        <p:sp>
          <p:nvSpPr>
            <p:cNvPr id="13345" name="Rectangle 5"/>
            <p:cNvSpPr>
              <a:spLocks noChangeArrowheads="1"/>
            </p:cNvSpPr>
            <p:nvPr/>
          </p:nvSpPr>
          <p:spPr bwMode="auto">
            <a:xfrm>
              <a:off x="624" y="2256"/>
              <a:ext cx="4224"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宋体" panose="02010600030101010101" pitchFamily="2" charset="-122"/>
                  <a:ea typeface="宋体" panose="02010600030101010101" pitchFamily="2" charset="-122"/>
                </a:rPr>
                <a:t>并发是指同时出发，交替执行</a:t>
              </a:r>
              <a:r>
                <a:rPr kumimoji="0" lang="en-US" altLang="zh-CN" sz="2400" b="1" dirty="0">
                  <a:latin typeface="宋体" panose="02010600030101010101" pitchFamily="2" charset="-122"/>
                  <a:ea typeface="宋体" panose="02010600030101010101" pitchFamily="2" charset="-122"/>
                </a:rPr>
                <a:t>(</a:t>
              </a:r>
              <a:r>
                <a:rPr kumimoji="0" lang="zh-CN" altLang="en-US" sz="2400" b="1" dirty="0">
                  <a:solidFill>
                    <a:srgbClr val="CC0000"/>
                  </a:solidFill>
                  <a:latin typeface="宋体" panose="02010600030101010101" pitchFamily="2" charset="-122"/>
                  <a:ea typeface="宋体" panose="02010600030101010101" pitchFamily="2" charset="-122"/>
                </a:rPr>
                <a:t>和并行不同</a:t>
              </a:r>
              <a:r>
                <a:rPr kumimoji="0" lang="en-US" altLang="zh-CN" sz="2400" b="1" dirty="0">
                  <a:latin typeface="宋体" panose="02010600030101010101" pitchFamily="2" charset="-122"/>
                  <a:ea typeface="宋体" panose="02010600030101010101" pitchFamily="2" charset="-122"/>
                </a:rPr>
                <a:t>)</a:t>
              </a:r>
            </a:p>
          </p:txBody>
        </p:sp>
        <p:pic>
          <p:nvPicPr>
            <p:cNvPr id="13346" name="Picture 6"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2423"/>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0887" name="Group 7"/>
          <p:cNvGrpSpPr/>
          <p:nvPr/>
        </p:nvGrpSpPr>
        <p:grpSpPr bwMode="auto">
          <a:xfrm>
            <a:off x="1108075" y="2667000"/>
            <a:ext cx="4835525" cy="1143000"/>
            <a:chOff x="670" y="1392"/>
            <a:chExt cx="3046" cy="720"/>
          </a:xfrm>
        </p:grpSpPr>
        <p:sp>
          <p:nvSpPr>
            <p:cNvPr id="13339" name="Rectangle 8"/>
            <p:cNvSpPr>
              <a:spLocks noChangeArrowheads="1"/>
            </p:cNvSpPr>
            <p:nvPr/>
          </p:nvSpPr>
          <p:spPr bwMode="auto">
            <a:xfrm>
              <a:off x="720" y="1392"/>
              <a:ext cx="660"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1</a:t>
              </a:r>
            </a:p>
          </p:txBody>
        </p:sp>
        <p:sp>
          <p:nvSpPr>
            <p:cNvPr id="13340" name="Rectangle 9"/>
            <p:cNvSpPr>
              <a:spLocks noChangeArrowheads="1"/>
            </p:cNvSpPr>
            <p:nvPr/>
          </p:nvSpPr>
          <p:spPr bwMode="auto">
            <a:xfrm>
              <a:off x="1380" y="1392"/>
              <a:ext cx="971"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2</a:t>
              </a:r>
            </a:p>
          </p:txBody>
        </p:sp>
        <p:sp>
          <p:nvSpPr>
            <p:cNvPr id="13341" name="Rectangle 10"/>
            <p:cNvSpPr>
              <a:spLocks noChangeArrowheads="1"/>
            </p:cNvSpPr>
            <p:nvPr/>
          </p:nvSpPr>
          <p:spPr bwMode="auto">
            <a:xfrm>
              <a:off x="2304" y="1392"/>
              <a:ext cx="893" cy="384"/>
            </a:xfrm>
            <a:prstGeom prst="rect">
              <a:avLst/>
            </a:prstGeom>
            <a:solidFill>
              <a:srgbClr val="FF66CC"/>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1</a:t>
              </a:r>
            </a:p>
          </p:txBody>
        </p:sp>
        <p:sp>
          <p:nvSpPr>
            <p:cNvPr id="13342" name="Rectangle 11"/>
            <p:cNvSpPr>
              <a:spLocks noChangeArrowheads="1"/>
            </p:cNvSpPr>
            <p:nvPr/>
          </p:nvSpPr>
          <p:spPr bwMode="auto">
            <a:xfrm>
              <a:off x="3204" y="1392"/>
              <a:ext cx="512" cy="384"/>
            </a:xfrm>
            <a:prstGeom prst="rect">
              <a:avLst/>
            </a:prstGeom>
            <a:solidFill>
              <a:srgbClr val="00FFFF"/>
            </a:solidFill>
            <a:ln>
              <a:noFill/>
            </a:ln>
            <a:effectLst/>
            <a:extLs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000" b="1">
                  <a:latin typeface="Arial" panose="020B0604020202020204" pitchFamily="34" charset="0"/>
                  <a:ea typeface="宋体" panose="02010600030101010101" pitchFamily="2" charset="-122"/>
                </a:rPr>
                <a:t>CPU</a:t>
              </a:r>
              <a:r>
                <a:rPr kumimoji="0" lang="en-US" altLang="zh-CN" sz="2000" b="1" baseline="-25000">
                  <a:latin typeface="Arial" panose="020B0604020202020204" pitchFamily="34" charset="0"/>
                  <a:ea typeface="宋体" panose="02010600030101010101" pitchFamily="2" charset="-122"/>
                </a:rPr>
                <a:t>2</a:t>
              </a:r>
            </a:p>
          </p:txBody>
        </p:sp>
        <p:sp>
          <p:nvSpPr>
            <p:cNvPr id="13343" name="Text Box 12"/>
            <p:cNvSpPr txBox="1">
              <a:spLocks noChangeArrowheads="1"/>
            </p:cNvSpPr>
            <p:nvPr/>
          </p:nvSpPr>
          <p:spPr bwMode="auto">
            <a:xfrm>
              <a:off x="670" y="1824"/>
              <a:ext cx="553"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571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400" b="1">
                  <a:latin typeface="Arial" panose="020B0604020202020204" pitchFamily="34" charset="0"/>
                  <a:ea typeface="宋体" panose="02010600030101010101" pitchFamily="2" charset="-122"/>
                </a:rPr>
                <a:t>时间 </a:t>
              </a:r>
            </a:p>
          </p:txBody>
        </p:sp>
        <p:sp>
          <p:nvSpPr>
            <p:cNvPr id="13344" name="Line 13"/>
            <p:cNvSpPr>
              <a:spLocks noChangeShapeType="1"/>
            </p:cNvSpPr>
            <p:nvPr/>
          </p:nvSpPr>
          <p:spPr bwMode="auto">
            <a:xfrm>
              <a:off x="1209" y="1968"/>
              <a:ext cx="1335" cy="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50894" name="Group 14"/>
          <p:cNvGrpSpPr/>
          <p:nvPr/>
        </p:nvGrpSpPr>
        <p:grpSpPr bwMode="auto">
          <a:xfrm>
            <a:off x="1447800" y="3946525"/>
            <a:ext cx="6305550" cy="2470150"/>
            <a:chOff x="912" y="2246"/>
            <a:chExt cx="3891" cy="1556"/>
          </a:xfrm>
        </p:grpSpPr>
        <p:sp>
          <p:nvSpPr>
            <p:cNvPr id="13333" name="Rectangle 15"/>
            <p:cNvSpPr>
              <a:spLocks noChangeArrowheads="1"/>
            </p:cNvSpPr>
            <p:nvPr/>
          </p:nvSpPr>
          <p:spPr bwMode="auto">
            <a:xfrm>
              <a:off x="912" y="2555"/>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34" name="Text Box 16"/>
            <p:cNvSpPr txBox="1">
              <a:spLocks noChangeArrowheads="1"/>
            </p:cNvSpPr>
            <p:nvPr/>
          </p:nvSpPr>
          <p:spPr bwMode="auto">
            <a:xfrm>
              <a:off x="912" y="258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3335" name="Rectangle 17"/>
            <p:cNvSpPr>
              <a:spLocks noChangeArrowheads="1"/>
            </p:cNvSpPr>
            <p:nvPr/>
          </p:nvSpPr>
          <p:spPr bwMode="auto">
            <a:xfrm>
              <a:off x="1297" y="2246"/>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1</a:t>
              </a:r>
            </a:p>
          </p:txBody>
        </p:sp>
        <p:sp>
          <p:nvSpPr>
            <p:cNvPr id="13336" name="Rectangle 18"/>
            <p:cNvSpPr>
              <a:spLocks noChangeArrowheads="1"/>
            </p:cNvSpPr>
            <p:nvPr/>
          </p:nvSpPr>
          <p:spPr bwMode="auto">
            <a:xfrm>
              <a:off x="3360" y="2565"/>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37" name="Text Box 19"/>
            <p:cNvSpPr txBox="1">
              <a:spLocks noChangeArrowheads="1"/>
            </p:cNvSpPr>
            <p:nvPr/>
          </p:nvSpPr>
          <p:spPr bwMode="auto">
            <a:xfrm>
              <a:off x="3360" y="2592"/>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3338" name="Rectangle 20"/>
            <p:cNvSpPr>
              <a:spLocks noChangeArrowheads="1"/>
            </p:cNvSpPr>
            <p:nvPr/>
          </p:nvSpPr>
          <p:spPr bwMode="auto">
            <a:xfrm>
              <a:off x="3745" y="2256"/>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2</a:t>
              </a:r>
            </a:p>
          </p:txBody>
        </p:sp>
      </p:grpSp>
      <p:grpSp>
        <p:nvGrpSpPr>
          <p:cNvPr id="250901" name="Group 21"/>
          <p:cNvGrpSpPr/>
          <p:nvPr/>
        </p:nvGrpSpPr>
        <p:grpSpPr bwMode="auto">
          <a:xfrm>
            <a:off x="609600" y="5334000"/>
            <a:ext cx="998538" cy="466725"/>
            <a:chOff x="139" y="1338"/>
            <a:chExt cx="629" cy="294"/>
          </a:xfrm>
        </p:grpSpPr>
        <p:sp>
          <p:nvSpPr>
            <p:cNvPr id="13331" name="Rectangle 22"/>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sp>
          <p:nvSpPr>
            <p:cNvPr id="13332" name="AutoShape 23"/>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0904" name="Group 24"/>
          <p:cNvGrpSpPr/>
          <p:nvPr/>
        </p:nvGrpSpPr>
        <p:grpSpPr bwMode="auto">
          <a:xfrm>
            <a:off x="4495800" y="5334000"/>
            <a:ext cx="998538" cy="466725"/>
            <a:chOff x="139" y="1338"/>
            <a:chExt cx="629" cy="294"/>
          </a:xfrm>
        </p:grpSpPr>
        <p:sp>
          <p:nvSpPr>
            <p:cNvPr id="13329" name="Rectangle 25"/>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sp>
          <p:nvSpPr>
            <p:cNvPr id="13330" name="AutoShape 26"/>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0907" name="Group 27"/>
          <p:cNvGrpSpPr/>
          <p:nvPr/>
        </p:nvGrpSpPr>
        <p:grpSpPr bwMode="auto">
          <a:xfrm>
            <a:off x="3971925" y="3971925"/>
            <a:ext cx="1295400" cy="533400"/>
            <a:chOff x="2496" y="2064"/>
            <a:chExt cx="816" cy="336"/>
          </a:xfrm>
        </p:grpSpPr>
        <p:sp>
          <p:nvSpPr>
            <p:cNvPr id="13327" name="AutoShape 28"/>
            <p:cNvSpPr>
              <a:spLocks noChangeArrowheads="1"/>
            </p:cNvSpPr>
            <p:nvPr/>
          </p:nvSpPr>
          <p:spPr bwMode="auto">
            <a:xfrm>
              <a:off x="2496" y="2352"/>
              <a:ext cx="816" cy="48"/>
            </a:xfrm>
            <a:prstGeom prst="rightArrow">
              <a:avLst>
                <a:gd name="adj1" fmla="val 50000"/>
                <a:gd name="adj2" fmla="val 4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28" name="Text Box 29"/>
            <p:cNvSpPr txBox="1">
              <a:spLocks noChangeArrowheads="1"/>
            </p:cNvSpPr>
            <p:nvPr/>
          </p:nvSpPr>
          <p:spPr bwMode="auto">
            <a:xfrm>
              <a:off x="2622" y="20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solidFill>
                    <a:srgbClr val="FF0000"/>
                  </a:solidFill>
                  <a:latin typeface="Arial" panose="020B0604020202020204" pitchFamily="34" charset="0"/>
                  <a:ea typeface="宋体" panose="02010600030101010101" pitchFamily="2" charset="-122"/>
                </a:rPr>
                <a:t>切换</a:t>
              </a:r>
            </a:p>
          </p:txBody>
        </p:sp>
      </p:grpSp>
      <p:pic>
        <p:nvPicPr>
          <p:cNvPr id="13322" name="Picture 30" descr="j030525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37550" y="0"/>
            <a:ext cx="8064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0911" name="Group 31"/>
          <p:cNvGrpSpPr/>
          <p:nvPr/>
        </p:nvGrpSpPr>
        <p:grpSpPr bwMode="auto">
          <a:xfrm>
            <a:off x="5867400" y="3124200"/>
            <a:ext cx="2817813" cy="625475"/>
            <a:chOff x="3696" y="1968"/>
            <a:chExt cx="1712" cy="394"/>
          </a:xfrm>
        </p:grpSpPr>
        <p:sp>
          <p:nvSpPr>
            <p:cNvPr id="13325" name="AutoShape 32"/>
            <p:cNvSpPr>
              <a:spLocks noChangeArrowheads="1"/>
            </p:cNvSpPr>
            <p:nvPr/>
          </p:nvSpPr>
          <p:spPr bwMode="auto">
            <a:xfrm rot="12012874">
              <a:off x="3696" y="1968"/>
              <a:ext cx="576" cy="48"/>
            </a:xfrm>
            <a:prstGeom prst="rightArrow">
              <a:avLst>
                <a:gd name="adj1" fmla="val 50000"/>
                <a:gd name="adj2" fmla="val 300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3326" name="Rectangle 33"/>
            <p:cNvSpPr>
              <a:spLocks noChangeArrowheads="1"/>
            </p:cNvSpPr>
            <p:nvPr/>
          </p:nvSpPr>
          <p:spPr bwMode="auto">
            <a:xfrm>
              <a:off x="3744" y="2112"/>
              <a:ext cx="16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指程序</a:t>
              </a:r>
              <a:r>
                <a:rPr kumimoji="0" lang="en-US" altLang="zh-CN" sz="2000" b="1">
                  <a:latin typeface="Arial" panose="020B0604020202020204" pitchFamily="34" charset="0"/>
                  <a:ea typeface="宋体" panose="02010600030101010101" pitchFamily="2" charset="-122"/>
                </a:rPr>
                <a:t>2</a:t>
              </a:r>
              <a:r>
                <a:rPr kumimoji="0" lang="zh-CN" altLang="en-US" sz="2000" b="1">
                  <a:latin typeface="Arial" panose="020B0604020202020204" pitchFamily="34" charset="0"/>
                  <a:ea typeface="宋体" panose="02010600030101010101" pitchFamily="2" charset="-122"/>
                </a:rPr>
                <a:t>在</a:t>
              </a:r>
              <a:r>
                <a:rPr kumimoji="0" lang="en-US" altLang="zh-CN" sz="2000" b="1">
                  <a:latin typeface="Arial" panose="020B0604020202020204" pitchFamily="34" charset="0"/>
                  <a:ea typeface="宋体" panose="02010600030101010101" pitchFamily="2" charset="-122"/>
                </a:rPr>
                <a:t>CPU</a:t>
              </a:r>
              <a:r>
                <a:rPr kumimoji="0" lang="zh-CN" altLang="en-US" sz="2000" b="1">
                  <a:latin typeface="Arial" panose="020B0604020202020204" pitchFamily="34" charset="0"/>
                  <a:ea typeface="宋体" panose="02010600030101010101" pitchFamily="2" charset="-122"/>
                </a:rPr>
                <a:t>上执行</a:t>
              </a:r>
            </a:p>
          </p:txBody>
        </p:sp>
      </p:grpSp>
      <p:sp>
        <p:nvSpPr>
          <p:cNvPr id="13324"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sp>
        <p:nvSpPr>
          <p:cNvPr id="2" name="TextBox 1"/>
          <p:cNvSpPr txBox="1"/>
          <p:nvPr/>
        </p:nvSpPr>
        <p:spPr>
          <a:xfrm>
            <a:off x="7937580" y="3995042"/>
            <a:ext cx="1339690" cy="1384995"/>
          </a:xfrm>
          <a:prstGeom prst="rect">
            <a:avLst/>
          </a:prstGeom>
          <a:noFill/>
        </p:spPr>
        <p:txBody>
          <a:bodyPr wrap="square" rtlCol="0">
            <a:spAutoFit/>
          </a:bodyPr>
          <a:lstStyle/>
          <a:p>
            <a:r>
              <a:rPr lang="zh-CN" altLang="en-US" dirty="0">
                <a:solidFill>
                  <a:srgbClr val="FF0000"/>
                </a:solidFill>
              </a:rPr>
              <a:t>只</a:t>
            </a:r>
            <a:r>
              <a:rPr lang="en-US" altLang="zh-CN" dirty="0">
                <a:solidFill>
                  <a:srgbClr val="FF0000"/>
                </a:solidFill>
              </a:rPr>
              <a:t>PC</a:t>
            </a:r>
            <a:r>
              <a:rPr lang="zh-CN" altLang="en-US" dirty="0">
                <a:solidFill>
                  <a:srgbClr val="FF0000"/>
                </a:solidFill>
              </a:rPr>
              <a:t>切换吗？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0887"/>
                                        </p:tgtEl>
                                        <p:attrNameLst>
                                          <p:attrName>style.visibility</p:attrName>
                                        </p:attrNameLst>
                                      </p:cBhvr>
                                      <p:to>
                                        <p:strVal val="visible"/>
                                      </p:to>
                                    </p:set>
                                    <p:animEffect transition="in" filter="dissolve">
                                      <p:cBhvr>
                                        <p:cTn id="7" dur="500"/>
                                        <p:tgtEl>
                                          <p:spTgt spid="2508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50911"/>
                                        </p:tgtEl>
                                        <p:attrNameLst>
                                          <p:attrName>style.visibility</p:attrName>
                                        </p:attrNameLst>
                                      </p:cBhvr>
                                      <p:to>
                                        <p:strVal val="visible"/>
                                      </p:to>
                                    </p:set>
                                    <p:animEffect transition="in" filter="dissolve">
                                      <p:cBhvr>
                                        <p:cTn id="12" dur="500"/>
                                        <p:tgtEl>
                                          <p:spTgt spid="2509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250894"/>
                                        </p:tgtEl>
                                        <p:attrNameLst>
                                          <p:attrName>style.visibility</p:attrName>
                                        </p:attrNameLst>
                                      </p:cBhvr>
                                      <p:to>
                                        <p:strVal val="visible"/>
                                      </p:to>
                                    </p:set>
                                    <p:animEffect transition="in" filter="dissolve">
                                      <p:cBhvr>
                                        <p:cTn id="17" dur="500"/>
                                        <p:tgtEl>
                                          <p:spTgt spid="25089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0901"/>
                                        </p:tgtEl>
                                        <p:attrNameLst>
                                          <p:attrName>style.visibility</p:attrName>
                                        </p:attrNameLst>
                                      </p:cBhvr>
                                      <p:to>
                                        <p:strVal val="visible"/>
                                      </p:to>
                                    </p:set>
                                    <p:animEffect transition="in" filter="wipe(left)">
                                      <p:cBhvr>
                                        <p:cTn id="22" dur="500"/>
                                        <p:tgtEl>
                                          <p:spTgt spid="25090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0907"/>
                                        </p:tgtEl>
                                        <p:attrNameLst>
                                          <p:attrName>style.visibility</p:attrName>
                                        </p:attrNameLst>
                                      </p:cBhvr>
                                      <p:to>
                                        <p:strVal val="visible"/>
                                      </p:to>
                                    </p:set>
                                    <p:animEffect transition="in" filter="wipe(left)">
                                      <p:cBhvr>
                                        <p:cTn id="27" dur="500"/>
                                        <p:tgtEl>
                                          <p:spTgt spid="2509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50904"/>
                                        </p:tgtEl>
                                        <p:attrNameLst>
                                          <p:attrName>style.visibility</p:attrName>
                                        </p:attrNameLst>
                                      </p:cBhvr>
                                      <p:to>
                                        <p:strVal val="visible"/>
                                      </p:to>
                                    </p:set>
                                    <p:animEffect transition="in" filter="wipe(left)">
                                      <p:cBhvr>
                                        <p:cTn id="32" dur="500"/>
                                        <p:tgtEl>
                                          <p:spTgt spid="250904"/>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ppt_x"/>
                                          </p:val>
                                        </p:tav>
                                        <p:tav tm="100000">
                                          <p:val>
                                            <p:strVal val="#ppt_x"/>
                                          </p:val>
                                        </p:tav>
                                      </p:tavLst>
                                    </p:anim>
                                    <p:anim calcmode="lin" valueType="num">
                                      <p:cBhvr additive="base">
                                        <p:cTn id="3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文本占位符 2"/>
          <p:cNvSpPr>
            <a:spLocks noGrp="1"/>
          </p:cNvSpPr>
          <p:nvPr>
            <p:ph type="body" sz="half" idx="4294967295"/>
          </p:nvPr>
        </p:nvSpPr>
        <p:spPr>
          <a:xfrm>
            <a:off x="612775" y="1268413"/>
            <a:ext cx="7464425" cy="4525962"/>
          </a:xfrm>
        </p:spPr>
        <p:txBody>
          <a:bodyPr/>
          <a:lstStyle/>
          <a:p>
            <a:r>
              <a:rPr lang="zh-CN" altLang="en-US" sz="2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是不是所有的操作系统都如此？</a:t>
            </a:r>
            <a:endParaRPr lang="en-US" altLang="zh-CN" sz="2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上述过程需要</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MMU</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的支持（虚拟存储）；</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在没有虚存的情况，操作系统与应用一般都统一编译成</a:t>
            </a:r>
            <a:r>
              <a:rPr lang="zh-CN" altLang="en-US" sz="24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一个</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可执行映像，因此对应用程序</a:t>
            </a:r>
            <a:r>
              <a:rPr lang="zh-CN" altLang="en-US" sz="24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没有加载过程</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。即编译时的虚地址与运行时物理地址要相同。</a:t>
            </a:r>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24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2400" u="sng" dirty="0">
                <a:latin typeface="Times New Roman" panose="02020603050405020304" pitchFamily="18" charset="0"/>
                <a:ea typeface="宋体" panose="02010600030101010101" pitchFamily="2" charset="-122"/>
                <a:cs typeface="Times New Roman" panose="02020603050405020304" pitchFamily="18" charset="0"/>
              </a:rPr>
              <a:t>在虚存管理一章深入学习！！</a:t>
            </a:r>
          </a:p>
        </p:txBody>
      </p:sp>
      <p:sp>
        <p:nvSpPr>
          <p:cNvPr id="4" name="标题 1"/>
          <p:cNvSpPr txBox="1"/>
          <p:nvPr/>
        </p:nvSpPr>
        <p:spPr bwMode="auto">
          <a:xfrm>
            <a:off x="457200" y="277813"/>
            <a:ext cx="82426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lgn="ctr" rtl="0" eaLnBrk="0" fontAlgn="base" hangingPunct="0">
              <a:spcBef>
                <a:spcPct val="0"/>
              </a:spcBef>
              <a:spcAft>
                <a:spcPct val="0"/>
              </a:spcAft>
              <a:defRPr sz="3200" b="1">
                <a:solidFill>
                  <a:srgbClr val="006699"/>
                </a:solidFill>
                <a:latin typeface="+mj-lt"/>
                <a:ea typeface="MS PGothic" panose="020B0600070205080204" pitchFamily="34" charset="-128"/>
                <a:cs typeface="MS PGothic" panose="020B0600070205080204" pitchFamily="34" charset="-128"/>
              </a:defRPr>
            </a:lvl1pPr>
            <a:lvl2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2pPr>
            <a:lvl3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3pPr>
            <a:lvl4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4pPr>
            <a:lvl5pPr algn="ctr" rtl="0" eaLnBrk="0" fontAlgn="base" hangingPunct="0">
              <a:spcBef>
                <a:spcPct val="0"/>
              </a:spcBef>
              <a:spcAft>
                <a:spcPct val="0"/>
              </a:spcAft>
              <a:defRPr sz="3200" b="1">
                <a:solidFill>
                  <a:srgbClr val="006699"/>
                </a:solidFill>
                <a:latin typeface="Arial" panose="020B0604020202020204" pitchFamily="34" charset="0"/>
                <a:ea typeface="MS PGothic" panose="020B0600070205080204" pitchFamily="34" charset="-128"/>
                <a:cs typeface="MS PGothic" panose="020B0600070205080204" pitchFamily="34" charset="-128"/>
              </a:defRPr>
            </a:lvl5pPr>
            <a:lvl6pPr marL="457200" algn="ctr" rtl="0" fontAlgn="base">
              <a:spcBef>
                <a:spcPct val="0"/>
              </a:spcBef>
              <a:spcAft>
                <a:spcPct val="0"/>
              </a:spcAft>
              <a:defRPr sz="3200" b="1">
                <a:solidFill>
                  <a:srgbClr val="006699"/>
                </a:solidFill>
                <a:latin typeface="Arial" panose="020B0604020202020204" pitchFamily="34" charset="0"/>
              </a:defRPr>
            </a:lvl6pPr>
            <a:lvl7pPr marL="914400" algn="ctr" rtl="0" fontAlgn="base">
              <a:spcBef>
                <a:spcPct val="0"/>
              </a:spcBef>
              <a:spcAft>
                <a:spcPct val="0"/>
              </a:spcAft>
              <a:defRPr sz="3200" b="1">
                <a:solidFill>
                  <a:srgbClr val="006699"/>
                </a:solidFill>
                <a:latin typeface="Arial" panose="020B0604020202020204" pitchFamily="34" charset="0"/>
              </a:defRPr>
            </a:lvl7pPr>
            <a:lvl8pPr marL="1371600" algn="ctr" rtl="0" fontAlgn="base">
              <a:spcBef>
                <a:spcPct val="0"/>
              </a:spcBef>
              <a:spcAft>
                <a:spcPct val="0"/>
              </a:spcAft>
              <a:defRPr sz="3200" b="1">
                <a:solidFill>
                  <a:srgbClr val="006699"/>
                </a:solidFill>
                <a:latin typeface="Arial" panose="020B0604020202020204" pitchFamily="34" charset="0"/>
              </a:defRPr>
            </a:lvl8pPr>
            <a:lvl9pPr marL="1828800" algn="ctr" rtl="0" fontAlgn="base">
              <a:spcBef>
                <a:spcPct val="0"/>
              </a:spcBef>
              <a:spcAft>
                <a:spcPct val="0"/>
              </a:spcAft>
              <a:defRPr sz="3200" b="1">
                <a:solidFill>
                  <a:srgbClr val="006699"/>
                </a:solidFill>
                <a:latin typeface="Arial" panose="020B0604020202020204" pitchFamily="34" charset="0"/>
              </a:defRPr>
            </a:lvl9pPr>
          </a:lstStyle>
          <a:p>
            <a:r>
              <a:rPr lang="en-US" altLang="zh-CN" kern="0"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kern="0"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Tree>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a:latin typeface="Times New Roman" panose="02020603050405020304" pitchFamily="18" charset="0"/>
                <a:ea typeface="宋体" panose="02010600030101010101" pitchFamily="2" charset="-122"/>
                <a:cs typeface="Times New Roman" panose="02020603050405020304" pitchFamily="18" charset="0"/>
              </a:rPr>
              <a:t>进程总结</a:t>
            </a:r>
          </a:p>
        </p:txBody>
      </p:sp>
      <p:pic>
        <p:nvPicPr>
          <p:cNvPr id="54275" name="Picture 3" descr="j02977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9575" y="0"/>
            <a:ext cx="1114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0" name="Rectangle 4"/>
          <p:cNvSpPr>
            <a:spLocks noChangeArrowheads="1"/>
          </p:cNvSpPr>
          <p:nvPr/>
        </p:nvSpPr>
        <p:spPr bwMode="auto">
          <a:xfrm>
            <a:off x="779463" y="1268413"/>
            <a:ext cx="664527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a:latin typeface="宋体" panose="02010600030101010101" pitchFamily="2" charset="-122"/>
                <a:ea typeface="宋体" panose="02010600030101010101" pitchFamily="2" charset="-122"/>
              </a:rPr>
              <a:t>计算机解决问题 </a:t>
            </a:r>
            <a:r>
              <a:rPr lang="zh-CN" altLang="en-US" sz="2400" b="1">
                <a:latin typeface="宋体" panose="02010600030101010101" pitchFamily="2" charset="-122"/>
                <a:ea typeface="宋体" panose="02010600030101010101" pitchFamily="2" charset="-122"/>
                <a:sym typeface="Symbol" panose="05050102010706020507" pitchFamily="18" charset="2"/>
              </a:rPr>
              <a:t> 执行程序</a:t>
            </a:r>
            <a:endParaRPr lang="zh-CN" altLang="en-US" sz="2400" b="1">
              <a:solidFill>
                <a:srgbClr val="FF0000"/>
              </a:solidFill>
              <a:latin typeface="宋体" panose="02010600030101010101" pitchFamily="2" charset="-122"/>
              <a:ea typeface="宋体" panose="02010600030101010101" pitchFamily="2" charset="-122"/>
            </a:endParaRPr>
          </a:p>
        </p:txBody>
      </p:sp>
      <p:sp>
        <p:nvSpPr>
          <p:cNvPr id="306181" name="Rectangle 5"/>
          <p:cNvSpPr>
            <a:spLocks noChangeArrowheads="1"/>
          </p:cNvSpPr>
          <p:nvPr/>
        </p:nvSpPr>
        <p:spPr bwMode="auto">
          <a:xfrm>
            <a:off x="776288" y="1878013"/>
            <a:ext cx="8116887"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latin typeface="宋体" panose="02010600030101010101" pitchFamily="2" charset="-122"/>
                <a:ea typeface="宋体" panose="02010600030101010101" pitchFamily="2" charset="-122"/>
                <a:sym typeface="Symbol" panose="05050102010706020507" pitchFamily="18" charset="2"/>
              </a:rPr>
              <a:t>执行中的程序和静止程序存在很大区别</a:t>
            </a:r>
            <a:r>
              <a:rPr lang="zh-CN" altLang="en-US" sz="2400" b="1" dirty="0">
                <a:solidFill>
                  <a:srgbClr val="FF0000"/>
                </a:solidFill>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sym typeface="Symbol" panose="05050102010706020507" pitchFamily="18" charset="2"/>
              </a:rPr>
              <a:t> 引出进程</a:t>
            </a:r>
          </a:p>
        </p:txBody>
      </p:sp>
      <p:sp>
        <p:nvSpPr>
          <p:cNvPr id="306182" name="Rectangle 6"/>
          <p:cNvSpPr>
            <a:spLocks noChangeArrowheads="1"/>
          </p:cNvSpPr>
          <p:nvPr/>
        </p:nvSpPr>
        <p:spPr bwMode="auto">
          <a:xfrm>
            <a:off x="776288" y="2514600"/>
            <a:ext cx="8116887"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en-US" altLang="zh-CN" sz="2400" b="1">
                <a:latin typeface="宋体" panose="02010600030101010101" pitchFamily="2" charset="-122"/>
                <a:ea typeface="宋体" panose="02010600030101010101" pitchFamily="2" charset="-122"/>
                <a:sym typeface="Symbol" panose="05050102010706020507" pitchFamily="18" charset="2"/>
              </a:rPr>
              <a:t>CPU</a:t>
            </a:r>
            <a:r>
              <a:rPr lang="zh-CN" altLang="en-US" sz="2400" b="1">
                <a:latin typeface="宋体" panose="02010600030101010101" pitchFamily="2" charset="-122"/>
                <a:ea typeface="宋体" panose="02010600030101010101" pitchFamily="2" charset="-122"/>
                <a:sym typeface="Symbol" panose="05050102010706020507" pitchFamily="18" charset="2"/>
              </a:rPr>
              <a:t>太快  引出并发  进一步深化了进程</a:t>
            </a:r>
          </a:p>
        </p:txBody>
      </p:sp>
      <p:sp>
        <p:nvSpPr>
          <p:cNvPr id="306183" name="Rectangle 7"/>
          <p:cNvSpPr>
            <a:spLocks noChangeArrowheads="1"/>
          </p:cNvSpPr>
          <p:nvPr/>
        </p:nvSpPr>
        <p:spPr bwMode="auto">
          <a:xfrm>
            <a:off x="776288" y="3173413"/>
            <a:ext cx="8116887"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C00000"/>
                </a:solidFill>
                <a:latin typeface="宋体" panose="02010600030101010101" pitchFamily="2" charset="-122"/>
                <a:ea typeface="宋体" panose="02010600030101010101" pitchFamily="2" charset="-122"/>
                <a:sym typeface="Symbol" panose="05050102010706020507" pitchFamily="18" charset="2"/>
              </a:rPr>
              <a:t>进程走走停停 </a:t>
            </a:r>
            <a:r>
              <a:rPr lang="zh-CN" altLang="en-US" sz="2400" b="1" dirty="0">
                <a:latin typeface="宋体" panose="02010600030101010101" pitchFamily="2" charset="-122"/>
                <a:ea typeface="宋体" panose="02010600030101010101" pitchFamily="2" charset="-122"/>
                <a:sym typeface="Symbol" panose="05050102010706020507" pitchFamily="18" charset="2"/>
              </a:rPr>
              <a:t> 状态转化  现场切换  进程调度</a:t>
            </a:r>
          </a:p>
        </p:txBody>
      </p:sp>
      <p:sp>
        <p:nvSpPr>
          <p:cNvPr id="306184" name="Rectangle 8"/>
          <p:cNvSpPr>
            <a:spLocks noChangeArrowheads="1"/>
          </p:cNvSpPr>
          <p:nvPr/>
        </p:nvSpPr>
        <p:spPr bwMode="auto">
          <a:xfrm>
            <a:off x="776288" y="3859213"/>
            <a:ext cx="8116887"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C00000"/>
                </a:solidFill>
                <a:latin typeface="宋体" panose="02010600030101010101" pitchFamily="2" charset="-122"/>
                <a:ea typeface="宋体" panose="02010600030101010101" pitchFamily="2" charset="-122"/>
                <a:sym typeface="Symbol" panose="05050102010706020507" pitchFamily="18" charset="2"/>
              </a:rPr>
              <a:t>进程相互干扰 </a:t>
            </a:r>
            <a:r>
              <a:rPr lang="zh-CN" altLang="en-US" sz="2400" b="1" dirty="0">
                <a:latin typeface="宋体" panose="02010600030101010101" pitchFamily="2" charset="-122"/>
                <a:ea typeface="宋体" panose="02010600030101010101" pitchFamily="2" charset="-122"/>
                <a:sym typeface="Symbol" panose="05050102010706020507" pitchFamily="18" charset="2"/>
              </a:rPr>
              <a:t> 进程保护  地址空间  线程 </a:t>
            </a:r>
          </a:p>
        </p:txBody>
      </p:sp>
      <p:sp>
        <p:nvSpPr>
          <p:cNvPr id="306185" name="Rectangle 9"/>
          <p:cNvSpPr>
            <a:spLocks noChangeArrowheads="1"/>
          </p:cNvSpPr>
          <p:nvPr/>
        </p:nvSpPr>
        <p:spPr bwMode="auto">
          <a:xfrm>
            <a:off x="776288" y="4572000"/>
            <a:ext cx="8116887"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C00000"/>
                </a:solidFill>
                <a:latin typeface="宋体" panose="02010600030101010101" pitchFamily="2" charset="-122"/>
                <a:ea typeface="宋体" panose="02010600030101010101" pitchFamily="2" charset="-122"/>
                <a:sym typeface="Symbol" panose="05050102010706020507" pitchFamily="18" charset="2"/>
              </a:rPr>
              <a:t>进程相互协作 </a:t>
            </a:r>
            <a:r>
              <a:rPr lang="zh-CN" altLang="en-US" sz="2400" b="1" dirty="0">
                <a:latin typeface="宋体" panose="02010600030101010101" pitchFamily="2" charset="-122"/>
                <a:ea typeface="宋体" panose="02010600030101010101" pitchFamily="2" charset="-122"/>
                <a:sym typeface="Symbol" panose="05050102010706020507" pitchFamily="18" charset="2"/>
              </a:rPr>
              <a:t> 进程间消息通信 进程同步、死锁 </a:t>
            </a:r>
          </a:p>
        </p:txBody>
      </p:sp>
      <p:sp>
        <p:nvSpPr>
          <p:cNvPr id="306186" name="Rectangle 10"/>
          <p:cNvSpPr>
            <a:spLocks noChangeArrowheads="1"/>
          </p:cNvSpPr>
          <p:nvPr/>
        </p:nvSpPr>
        <p:spPr bwMode="auto">
          <a:xfrm>
            <a:off x="776288" y="5257800"/>
            <a:ext cx="8116887"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latin typeface="宋体" panose="02010600030101010101" pitchFamily="2" charset="-122"/>
                <a:ea typeface="宋体" panose="02010600030101010101" pitchFamily="2" charset="-122"/>
                <a:sym typeface="Symbol" panose="05050102010706020507" pitchFamily="18" charset="2"/>
              </a:rPr>
              <a:t>用户希望操纵进程  进程创建等 </a:t>
            </a:r>
          </a:p>
        </p:txBody>
      </p:sp>
      <p:sp>
        <p:nvSpPr>
          <p:cNvPr id="11" name="Rectangle 10"/>
          <p:cNvSpPr>
            <a:spLocks noChangeArrowheads="1"/>
          </p:cNvSpPr>
          <p:nvPr/>
        </p:nvSpPr>
        <p:spPr bwMode="auto">
          <a:xfrm>
            <a:off x="776287" y="5970588"/>
            <a:ext cx="8116887"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latin typeface="宋体" panose="02010600030101010101" pitchFamily="2" charset="-122"/>
                <a:ea typeface="宋体" panose="02010600030101010101" pitchFamily="2" charset="-122"/>
                <a:sym typeface="Symbol" panose="05050102010706020507" pitchFamily="18" charset="2"/>
              </a:rPr>
              <a:t>进程可执行映像有特定的格式，与内存布局有直接相关</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6180"/>
                                        </p:tgtEl>
                                        <p:attrNameLst>
                                          <p:attrName>style.visibility</p:attrName>
                                        </p:attrNameLst>
                                      </p:cBhvr>
                                      <p:to>
                                        <p:strVal val="visible"/>
                                      </p:to>
                                    </p:set>
                                    <p:animEffect transition="in" filter="dissolve">
                                      <p:cBhvr>
                                        <p:cTn id="7" dur="500"/>
                                        <p:tgtEl>
                                          <p:spTgt spid="3061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06181"/>
                                        </p:tgtEl>
                                        <p:attrNameLst>
                                          <p:attrName>style.visibility</p:attrName>
                                        </p:attrNameLst>
                                      </p:cBhvr>
                                      <p:to>
                                        <p:strVal val="visible"/>
                                      </p:to>
                                    </p:set>
                                    <p:animEffect transition="in" filter="dissolve">
                                      <p:cBhvr>
                                        <p:cTn id="12" dur="500"/>
                                        <p:tgtEl>
                                          <p:spTgt spid="30618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06182"/>
                                        </p:tgtEl>
                                        <p:attrNameLst>
                                          <p:attrName>style.visibility</p:attrName>
                                        </p:attrNameLst>
                                      </p:cBhvr>
                                      <p:to>
                                        <p:strVal val="visible"/>
                                      </p:to>
                                    </p:set>
                                    <p:animEffect transition="in" filter="dissolve">
                                      <p:cBhvr>
                                        <p:cTn id="17" dur="500"/>
                                        <p:tgtEl>
                                          <p:spTgt spid="30618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306183"/>
                                        </p:tgtEl>
                                        <p:attrNameLst>
                                          <p:attrName>style.visibility</p:attrName>
                                        </p:attrNameLst>
                                      </p:cBhvr>
                                      <p:to>
                                        <p:strVal val="visible"/>
                                      </p:to>
                                    </p:set>
                                    <p:animEffect transition="in" filter="dissolve">
                                      <p:cBhvr>
                                        <p:cTn id="22" dur="500"/>
                                        <p:tgtEl>
                                          <p:spTgt spid="30618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06184"/>
                                        </p:tgtEl>
                                        <p:attrNameLst>
                                          <p:attrName>style.visibility</p:attrName>
                                        </p:attrNameLst>
                                      </p:cBhvr>
                                      <p:to>
                                        <p:strVal val="visible"/>
                                      </p:to>
                                    </p:set>
                                    <p:animEffect transition="in" filter="dissolve">
                                      <p:cBhvr>
                                        <p:cTn id="27" dur="500"/>
                                        <p:tgtEl>
                                          <p:spTgt spid="306184"/>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306185"/>
                                        </p:tgtEl>
                                        <p:attrNameLst>
                                          <p:attrName>style.visibility</p:attrName>
                                        </p:attrNameLst>
                                      </p:cBhvr>
                                      <p:to>
                                        <p:strVal val="visible"/>
                                      </p:to>
                                    </p:set>
                                    <p:animEffect transition="in" filter="dissolve">
                                      <p:cBhvr>
                                        <p:cTn id="32" dur="500"/>
                                        <p:tgtEl>
                                          <p:spTgt spid="30618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06186"/>
                                        </p:tgtEl>
                                        <p:attrNameLst>
                                          <p:attrName>style.visibility</p:attrName>
                                        </p:attrNameLst>
                                      </p:cBhvr>
                                      <p:to>
                                        <p:strVal val="visible"/>
                                      </p:to>
                                    </p:set>
                                    <p:animEffect transition="in" filter="dissolve">
                                      <p:cBhvr>
                                        <p:cTn id="37" dur="500"/>
                                        <p:tgtEl>
                                          <p:spTgt spid="306186"/>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ssolve">
                                      <p:cBhvr>
                                        <p:cTn id="4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0" grpId="0"/>
      <p:bldP spid="306181" grpId="0"/>
      <p:bldP spid="306182" grpId="0"/>
      <p:bldP spid="306183" grpId="0"/>
      <p:bldP spid="306184" grpId="0"/>
      <p:bldP spid="306185" grpId="0"/>
      <p:bldP spid="306186" grpId="0"/>
      <p:bldP spid="11"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pPr eaLnBrk="1" hangingPunct="1"/>
            <a:r>
              <a:rPr lang="zh-CN" altLang="en-US" dirty="0">
                <a:latin typeface="Times New Roman" panose="02020603050405020304" pitchFamily="18" charset="0"/>
                <a:ea typeface="宋体" panose="02010600030101010101" pitchFamily="2" charset="-122"/>
                <a:cs typeface="Times New Roman" panose="02020603050405020304" pitchFamily="18" charset="0"/>
              </a:rPr>
              <a:t>多进程并存会相互影响</a:t>
            </a:r>
          </a:p>
        </p:txBody>
      </p:sp>
      <p:grpSp>
        <p:nvGrpSpPr>
          <p:cNvPr id="44035" name="Group 3"/>
          <p:cNvGrpSpPr/>
          <p:nvPr/>
        </p:nvGrpSpPr>
        <p:grpSpPr bwMode="auto">
          <a:xfrm>
            <a:off x="1366838" y="2133600"/>
            <a:ext cx="2514600" cy="2378075"/>
            <a:chOff x="336" y="854"/>
            <a:chExt cx="1443" cy="1546"/>
          </a:xfrm>
        </p:grpSpPr>
        <p:sp>
          <p:nvSpPr>
            <p:cNvPr id="44042" name="Rectangle 4"/>
            <p:cNvSpPr>
              <a:spLocks noChangeArrowheads="1"/>
            </p:cNvSpPr>
            <p:nvPr/>
          </p:nvSpPr>
          <p:spPr bwMode="auto">
            <a:xfrm>
              <a:off x="336" y="1163"/>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4043" name="Text Box 5"/>
            <p:cNvSpPr txBox="1">
              <a:spLocks noChangeArrowheads="1"/>
            </p:cNvSpPr>
            <p:nvPr/>
          </p:nvSpPr>
          <p:spPr bwMode="auto">
            <a:xfrm>
              <a:off x="336" y="1200"/>
              <a:ext cx="1440" cy="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  mov ax, 10100b</a:t>
              </a:r>
            </a:p>
            <a:p>
              <a:pPr eaLnBrk="1" hangingPunct="1">
                <a:spcBef>
                  <a:spcPct val="50000"/>
                </a:spcBef>
              </a:pPr>
              <a:r>
                <a:rPr lang="en-US" altLang="zh-CN" sz="2000">
                  <a:latin typeface="Tahoma" panose="020B0604030504040204" pitchFamily="34" charset="0"/>
                </a:rPr>
                <a:t>  mov [100], ax</a:t>
              </a:r>
            </a:p>
            <a:p>
              <a:pPr eaLnBrk="1" hangingPunct="1">
                <a:spcBef>
                  <a:spcPct val="50000"/>
                </a:spcBef>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sp>
          <p:nvSpPr>
            <p:cNvPr id="44044" name="Rectangle 6"/>
            <p:cNvSpPr>
              <a:spLocks noChangeArrowheads="1"/>
            </p:cNvSpPr>
            <p:nvPr/>
          </p:nvSpPr>
          <p:spPr bwMode="auto">
            <a:xfrm>
              <a:off x="624" y="854"/>
              <a:ext cx="773"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a:t>进程</a:t>
              </a:r>
              <a:r>
                <a:rPr lang="en-US" altLang="zh-CN" sz="2000" b="1"/>
                <a:t>1</a:t>
              </a:r>
              <a:r>
                <a:rPr lang="zh-CN" altLang="en-US" sz="2000" b="1"/>
                <a:t>代码</a:t>
              </a:r>
            </a:p>
          </p:txBody>
        </p:sp>
      </p:grpSp>
      <p:grpSp>
        <p:nvGrpSpPr>
          <p:cNvPr id="44036" name="Group 7"/>
          <p:cNvGrpSpPr/>
          <p:nvPr/>
        </p:nvGrpSpPr>
        <p:grpSpPr bwMode="auto">
          <a:xfrm>
            <a:off x="4414838" y="2133600"/>
            <a:ext cx="2290762" cy="2378075"/>
            <a:chOff x="336" y="854"/>
            <a:chExt cx="1443" cy="1546"/>
          </a:xfrm>
        </p:grpSpPr>
        <p:sp>
          <p:nvSpPr>
            <p:cNvPr id="44039" name="Rectangle 8"/>
            <p:cNvSpPr>
              <a:spLocks noChangeArrowheads="1"/>
            </p:cNvSpPr>
            <p:nvPr/>
          </p:nvSpPr>
          <p:spPr bwMode="auto">
            <a:xfrm>
              <a:off x="336" y="1163"/>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4040" name="Text Box 9"/>
            <p:cNvSpPr txBox="1">
              <a:spLocks noChangeArrowheads="1"/>
            </p:cNvSpPr>
            <p:nvPr/>
          </p:nvSpPr>
          <p:spPr bwMode="auto">
            <a:xfrm>
              <a:off x="336" y="1201"/>
              <a:ext cx="1440" cy="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  </a:t>
              </a:r>
              <a:r>
                <a:rPr lang="en-US" altLang="zh-CN" sz="2000">
                  <a:solidFill>
                    <a:srgbClr val="FF0000"/>
                  </a:solidFill>
                  <a:latin typeface="Tahoma" panose="020B0604030504040204" pitchFamily="34" charset="0"/>
                </a:rPr>
                <a:t>100: 00101</a:t>
              </a:r>
            </a:p>
            <a:p>
              <a:pPr eaLnBrk="1" hangingPunct="1">
                <a:spcBef>
                  <a:spcPct val="50000"/>
                </a:spcBef>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sp>
          <p:nvSpPr>
            <p:cNvPr id="44041" name="Rectangle 10"/>
            <p:cNvSpPr>
              <a:spLocks noChangeArrowheads="1"/>
            </p:cNvSpPr>
            <p:nvPr/>
          </p:nvSpPr>
          <p:spPr bwMode="auto">
            <a:xfrm>
              <a:off x="624" y="854"/>
              <a:ext cx="849"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a:t>进程</a:t>
              </a:r>
              <a:r>
                <a:rPr lang="en-US" altLang="zh-CN" sz="2000" b="1"/>
                <a:t>2</a:t>
              </a:r>
              <a:r>
                <a:rPr lang="zh-CN" altLang="en-US" sz="2000" b="1"/>
                <a:t>代码</a:t>
              </a:r>
            </a:p>
          </p:txBody>
        </p:sp>
      </p:grpSp>
      <p:sp>
        <p:nvSpPr>
          <p:cNvPr id="44037" name="Rectangle 11"/>
          <p:cNvSpPr>
            <a:spLocks noGrp="1" noChangeArrowheads="1"/>
          </p:cNvSpPr>
          <p:nvPr>
            <p:ph type="body" idx="1"/>
          </p:nvPr>
        </p:nvSpPr>
        <p:spPr>
          <a:xfrm>
            <a:off x="685800" y="1295400"/>
            <a:ext cx="7921625" cy="865188"/>
          </a:xfrm>
          <a:noFill/>
        </p:spPr>
        <p:txBody>
          <a:bodyPr/>
          <a:lstStyle/>
          <a:p>
            <a:pPr eaLnBrk="1" hangingPunct="1">
              <a:lnSpc>
                <a:spcPct val="130000"/>
              </a:lnSpc>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多个进程同时在存在于内存会出现下面的问题</a:t>
            </a:r>
          </a:p>
        </p:txBody>
      </p:sp>
      <p:sp>
        <p:nvSpPr>
          <p:cNvPr id="187404" name="Rectangle 12"/>
          <p:cNvSpPr>
            <a:spLocks noChangeArrowheads="1"/>
          </p:cNvSpPr>
          <p:nvPr/>
        </p:nvSpPr>
        <p:spPr bwMode="auto">
          <a:xfrm>
            <a:off x="685800" y="49260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30000"/>
              </a:lnSpc>
              <a:spcBef>
                <a:spcPct val="20000"/>
              </a:spcBef>
              <a:buClr>
                <a:srgbClr val="993300"/>
              </a:buClr>
              <a:buSzPct val="90000"/>
              <a:buFont typeface="Wingdings" panose="05000000000000000000" pitchFamily="2" charset="2"/>
              <a:buChar char="n"/>
            </a:pPr>
            <a:r>
              <a:rPr lang="zh-CN" altLang="en-US" sz="2800" b="1" dirty="0">
                <a:solidFill>
                  <a:srgbClr val="FF0000"/>
                </a:solidFill>
                <a:latin typeface="宋体" panose="02010600030101010101" pitchFamily="2" charset="-122"/>
                <a:ea typeface="宋体" panose="02010600030101010101" pitchFamily="2" charset="-122"/>
              </a:rPr>
              <a:t>解决的办法：限制对地址</a:t>
            </a:r>
            <a:r>
              <a:rPr lang="en-US" altLang="zh-CN" sz="2800" b="1" dirty="0">
                <a:solidFill>
                  <a:srgbClr val="FF0000"/>
                </a:solidFill>
                <a:latin typeface="宋体" panose="02010600030101010101" pitchFamily="2" charset="-122"/>
                <a:ea typeface="宋体" panose="02010600030101010101" pitchFamily="2" charset="-122"/>
              </a:rPr>
              <a:t>100</a:t>
            </a:r>
            <a:r>
              <a:rPr lang="zh-CN" altLang="en-US" sz="2800" b="1" dirty="0">
                <a:solidFill>
                  <a:srgbClr val="FF0000"/>
                </a:solidFill>
                <a:latin typeface="宋体" panose="02010600030101010101" pitchFamily="2" charset="-122"/>
                <a:ea typeface="宋体" panose="02010600030101010101" pitchFamily="2" charset="-122"/>
              </a:rPr>
              <a:t>的读写</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7404">
                                            <p:txEl>
                                              <p:pRg st="0" end="0"/>
                                            </p:txEl>
                                          </p:spTgt>
                                        </p:tgtEl>
                                        <p:attrNameLst>
                                          <p:attrName>style.visibility</p:attrName>
                                        </p:attrNameLst>
                                      </p:cBhvr>
                                      <p:to>
                                        <p:strVal val="visible"/>
                                      </p:to>
                                    </p:set>
                                    <p:animEffect transition="in" filter="dissolve">
                                      <p:cBhvr>
                                        <p:cTn id="7" dur="500"/>
                                        <p:tgtEl>
                                          <p:spTgt spid="18740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4"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100</a:t>
            </a:r>
            <a:r>
              <a:rPr lang="zh-CN" altLang="en-US" dirty="0">
                <a:latin typeface="Times New Roman" panose="02020603050405020304" pitchFamily="18" charset="0"/>
                <a:ea typeface="宋体" panose="02010600030101010101" pitchFamily="2" charset="-122"/>
                <a:cs typeface="Times New Roman" panose="02020603050405020304" pitchFamily="18" charset="0"/>
              </a:rPr>
              <a:t>不是实际的内存地址</a:t>
            </a:r>
          </a:p>
        </p:txBody>
      </p:sp>
      <p:grpSp>
        <p:nvGrpSpPr>
          <p:cNvPr id="45059" name="Group 3"/>
          <p:cNvGrpSpPr/>
          <p:nvPr/>
        </p:nvGrpSpPr>
        <p:grpSpPr bwMode="auto">
          <a:xfrm>
            <a:off x="990600" y="1447800"/>
            <a:ext cx="2514600" cy="2378075"/>
            <a:chOff x="336" y="854"/>
            <a:chExt cx="1443" cy="1546"/>
          </a:xfrm>
        </p:grpSpPr>
        <p:sp>
          <p:nvSpPr>
            <p:cNvPr id="45074" name="Rectangle 4"/>
            <p:cNvSpPr>
              <a:spLocks noChangeArrowheads="1"/>
            </p:cNvSpPr>
            <p:nvPr/>
          </p:nvSpPr>
          <p:spPr bwMode="auto">
            <a:xfrm>
              <a:off x="336" y="1163"/>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5075" name="Text Box 5"/>
            <p:cNvSpPr txBox="1">
              <a:spLocks noChangeArrowheads="1"/>
            </p:cNvSpPr>
            <p:nvPr/>
          </p:nvSpPr>
          <p:spPr bwMode="auto">
            <a:xfrm>
              <a:off x="336" y="1200"/>
              <a:ext cx="1440" cy="8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  mov ax, 10100b</a:t>
              </a:r>
            </a:p>
            <a:p>
              <a:pPr eaLnBrk="1" hangingPunct="1">
                <a:spcBef>
                  <a:spcPct val="50000"/>
                </a:spcBef>
              </a:pPr>
              <a:r>
                <a:rPr lang="en-US" altLang="zh-CN" sz="2000">
                  <a:latin typeface="Tahoma" panose="020B0604030504040204" pitchFamily="34" charset="0"/>
                </a:rPr>
                <a:t>  mov [100], ax</a:t>
              </a:r>
            </a:p>
            <a:p>
              <a:pPr eaLnBrk="1" hangingPunct="1">
                <a:spcBef>
                  <a:spcPct val="50000"/>
                </a:spcBef>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sp>
          <p:nvSpPr>
            <p:cNvPr id="45076" name="Rectangle 6"/>
            <p:cNvSpPr>
              <a:spLocks noChangeArrowheads="1"/>
            </p:cNvSpPr>
            <p:nvPr/>
          </p:nvSpPr>
          <p:spPr bwMode="auto">
            <a:xfrm>
              <a:off x="624" y="854"/>
              <a:ext cx="773" cy="2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a:t>进程</a:t>
              </a:r>
              <a:r>
                <a:rPr lang="en-US" altLang="zh-CN" sz="2000" b="1"/>
                <a:t>1</a:t>
              </a:r>
              <a:r>
                <a:rPr lang="zh-CN" altLang="en-US" sz="2000" b="1"/>
                <a:t>代码</a:t>
              </a:r>
            </a:p>
          </p:txBody>
        </p:sp>
      </p:grpSp>
      <p:grpSp>
        <p:nvGrpSpPr>
          <p:cNvPr id="188423" name="Group 7"/>
          <p:cNvGrpSpPr/>
          <p:nvPr/>
        </p:nvGrpSpPr>
        <p:grpSpPr bwMode="auto">
          <a:xfrm>
            <a:off x="5943600" y="1676400"/>
            <a:ext cx="2062163" cy="2392363"/>
            <a:chOff x="3744" y="1056"/>
            <a:chExt cx="1299" cy="1507"/>
          </a:xfrm>
        </p:grpSpPr>
        <p:sp>
          <p:nvSpPr>
            <p:cNvPr id="45071" name="Rectangle 8"/>
            <p:cNvSpPr>
              <a:spLocks noChangeArrowheads="1"/>
            </p:cNvSpPr>
            <p:nvPr/>
          </p:nvSpPr>
          <p:spPr bwMode="auto">
            <a:xfrm>
              <a:off x="3744" y="1364"/>
              <a:ext cx="1299" cy="1199"/>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5072" name="Text Box 9"/>
            <p:cNvSpPr txBox="1">
              <a:spLocks noChangeArrowheads="1"/>
            </p:cNvSpPr>
            <p:nvPr/>
          </p:nvSpPr>
          <p:spPr bwMode="auto">
            <a:xfrm>
              <a:off x="3744" y="1401"/>
              <a:ext cx="120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solidFill>
                    <a:srgbClr val="FF0000"/>
                  </a:solidFill>
                  <a:latin typeface="Tahoma" panose="020B0604030504040204" pitchFamily="34" charset="0"/>
                </a:rPr>
                <a:t>780:  1</a:t>
              </a:r>
            </a:p>
            <a:p>
              <a:pPr eaLnBrk="1" hangingPunct="1">
                <a:spcBef>
                  <a:spcPct val="50000"/>
                </a:spcBef>
              </a:pPr>
              <a:r>
                <a:rPr lang="en-US" altLang="zh-CN" sz="2000">
                  <a:solidFill>
                    <a:srgbClr val="FF0000"/>
                  </a:solidFill>
                  <a:latin typeface="Tahoma" panose="020B0604030504040204" pitchFamily="34" charset="0"/>
                </a:rPr>
                <a:t>(</a:t>
              </a:r>
              <a:r>
                <a:rPr lang="zh-CN" altLang="en-US" sz="2000">
                  <a:solidFill>
                    <a:srgbClr val="FF0000"/>
                  </a:solidFill>
                  <a:latin typeface="Tahoma" panose="020B0604030504040204" pitchFamily="34" charset="0"/>
                </a:rPr>
                <a:t>进程</a:t>
              </a:r>
              <a:r>
                <a:rPr lang="en-US" altLang="zh-CN" sz="2000">
                  <a:solidFill>
                    <a:srgbClr val="FF0000"/>
                  </a:solidFill>
                  <a:latin typeface="Tahoma" panose="020B0604030504040204" pitchFamily="34" charset="0"/>
                </a:rPr>
                <a:t>1</a:t>
              </a:r>
              <a:r>
                <a:rPr lang="zh-CN" altLang="en-US" sz="2000">
                  <a:solidFill>
                    <a:srgbClr val="FF0000"/>
                  </a:solidFill>
                  <a:latin typeface="Tahoma" panose="020B0604030504040204" pitchFamily="34" charset="0"/>
                </a:rPr>
                <a:t>的数据</a:t>
              </a:r>
              <a:r>
                <a:rPr lang="en-US" altLang="zh-CN" sz="2000">
                  <a:solidFill>
                    <a:srgbClr val="FF0000"/>
                  </a:solidFill>
                  <a:latin typeface="Tahoma" panose="020B0604030504040204" pitchFamily="34" charset="0"/>
                </a:rPr>
                <a:t>)</a:t>
              </a:r>
            </a:p>
            <a:p>
              <a:pPr eaLnBrk="1" hangingPunct="1">
                <a:spcBef>
                  <a:spcPct val="50000"/>
                </a:spcBef>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sp>
          <p:nvSpPr>
            <p:cNvPr id="45073" name="Rectangle 10"/>
            <p:cNvSpPr>
              <a:spLocks noChangeArrowheads="1"/>
            </p:cNvSpPr>
            <p:nvPr/>
          </p:nvSpPr>
          <p:spPr bwMode="auto">
            <a:xfrm>
              <a:off x="3992" y="1056"/>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a:t>物理内存</a:t>
              </a:r>
            </a:p>
          </p:txBody>
        </p:sp>
      </p:grpSp>
      <p:sp>
        <p:nvSpPr>
          <p:cNvPr id="188427" name="Rectangle 11"/>
          <p:cNvSpPr>
            <a:spLocks noChangeArrowheads="1"/>
          </p:cNvSpPr>
          <p:nvPr/>
        </p:nvSpPr>
        <p:spPr bwMode="auto">
          <a:xfrm>
            <a:off x="685800" y="54864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30000"/>
              </a:lnSpc>
              <a:spcBef>
                <a:spcPct val="20000"/>
              </a:spcBef>
              <a:buClr>
                <a:srgbClr val="993300"/>
              </a:buClr>
              <a:buSzPct val="90000"/>
              <a:buFont typeface="Wingdings" panose="05000000000000000000" pitchFamily="2" charset="2"/>
              <a:buChar char="n"/>
            </a:pPr>
            <a:r>
              <a:rPr lang="zh-CN" altLang="en-US" sz="2800" b="1" dirty="0">
                <a:solidFill>
                  <a:srgbClr val="FF0000"/>
                </a:solidFill>
                <a:latin typeface="宋体" panose="02010600030101010101" pitchFamily="2" charset="-122"/>
                <a:ea typeface="宋体" panose="02010600030101010101" pitchFamily="2" charset="-122"/>
              </a:rPr>
              <a:t>会影响到操作系统对内存的管理</a:t>
            </a:r>
            <a:r>
              <a:rPr lang="en-US" altLang="zh-CN" sz="2800" b="1" dirty="0">
                <a:solidFill>
                  <a:srgbClr val="FF0000"/>
                </a:solidFill>
                <a:latin typeface="宋体" panose="02010600030101010101" pitchFamily="2" charset="-122"/>
                <a:ea typeface="宋体" panose="02010600030101010101" pitchFamily="2" charset="-122"/>
              </a:rPr>
              <a:t>…</a:t>
            </a:r>
          </a:p>
        </p:txBody>
      </p:sp>
      <p:grpSp>
        <p:nvGrpSpPr>
          <p:cNvPr id="188428" name="Group 12"/>
          <p:cNvGrpSpPr/>
          <p:nvPr/>
        </p:nvGrpSpPr>
        <p:grpSpPr bwMode="auto">
          <a:xfrm>
            <a:off x="2438400" y="1371600"/>
            <a:ext cx="3503613" cy="2514600"/>
            <a:chOff x="1536" y="864"/>
            <a:chExt cx="2207" cy="1584"/>
          </a:xfrm>
        </p:grpSpPr>
        <p:sp>
          <p:nvSpPr>
            <p:cNvPr id="45066" name="AutoShape 13"/>
            <p:cNvSpPr>
              <a:spLocks noChangeArrowheads="1"/>
            </p:cNvSpPr>
            <p:nvPr/>
          </p:nvSpPr>
          <p:spPr bwMode="auto">
            <a:xfrm>
              <a:off x="2544" y="1152"/>
              <a:ext cx="480" cy="1296"/>
            </a:xfrm>
            <a:prstGeom prst="irregularSeal2">
              <a:avLst/>
            </a:prstGeom>
            <a:solidFill>
              <a:srgbClr val="EAEA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5067" name="Line 14"/>
            <p:cNvSpPr>
              <a:spLocks noChangeShapeType="1"/>
            </p:cNvSpPr>
            <p:nvPr/>
          </p:nvSpPr>
          <p:spPr bwMode="auto">
            <a:xfrm>
              <a:off x="1536" y="1728"/>
              <a:ext cx="1200" cy="192"/>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8" name="Line 15"/>
            <p:cNvSpPr>
              <a:spLocks noChangeShapeType="1"/>
            </p:cNvSpPr>
            <p:nvPr/>
          </p:nvSpPr>
          <p:spPr bwMode="auto">
            <a:xfrm flipV="1">
              <a:off x="2832" y="1536"/>
              <a:ext cx="528" cy="33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069" name="Rectangle 16"/>
            <p:cNvSpPr>
              <a:spLocks noChangeArrowheads="1"/>
            </p:cNvSpPr>
            <p:nvPr/>
          </p:nvSpPr>
          <p:spPr bwMode="auto">
            <a:xfrm>
              <a:off x="2473" y="864"/>
              <a:ext cx="69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400" b="1">
                  <a:solidFill>
                    <a:srgbClr val="FF0000"/>
                  </a:solidFill>
                </a:rPr>
                <a:t>映射表</a:t>
              </a:r>
            </a:p>
          </p:txBody>
        </p:sp>
        <p:sp>
          <p:nvSpPr>
            <p:cNvPr id="45070" name="Rectangle 17"/>
            <p:cNvSpPr>
              <a:spLocks noChangeArrowheads="1"/>
            </p:cNvSpPr>
            <p:nvPr/>
          </p:nvSpPr>
          <p:spPr bwMode="auto">
            <a:xfrm>
              <a:off x="3360" y="1392"/>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000" b="1">
                  <a:solidFill>
                    <a:srgbClr val="FF0000"/>
                  </a:solidFill>
                </a:rPr>
                <a:t>780</a:t>
              </a:r>
            </a:p>
          </p:txBody>
        </p:sp>
      </p:grpSp>
      <p:grpSp>
        <p:nvGrpSpPr>
          <p:cNvPr id="188434" name="Group 18"/>
          <p:cNvGrpSpPr/>
          <p:nvPr/>
        </p:nvGrpSpPr>
        <p:grpSpPr bwMode="auto">
          <a:xfrm>
            <a:off x="685800" y="4191000"/>
            <a:ext cx="7921625" cy="1524000"/>
            <a:chOff x="432" y="2640"/>
            <a:chExt cx="4990" cy="960"/>
          </a:xfrm>
        </p:grpSpPr>
        <p:sp>
          <p:nvSpPr>
            <p:cNvPr id="45064" name="Rectangle 19"/>
            <p:cNvSpPr>
              <a:spLocks noChangeArrowheads="1"/>
            </p:cNvSpPr>
            <p:nvPr/>
          </p:nvSpPr>
          <p:spPr bwMode="auto">
            <a:xfrm>
              <a:off x="432" y="3055"/>
              <a:ext cx="4990" cy="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30000"/>
                </a:lnSpc>
                <a:spcBef>
                  <a:spcPct val="20000"/>
                </a:spcBef>
                <a:buClr>
                  <a:srgbClr val="993300"/>
                </a:buClr>
                <a:buSzPct val="90000"/>
                <a:buFont typeface="Wingdings" panose="05000000000000000000" pitchFamily="2" charset="2"/>
                <a:buChar char="n"/>
              </a:pPr>
              <a:r>
                <a:rPr lang="zh-CN" altLang="en-US" sz="2800" b="1" dirty="0">
                  <a:latin typeface="宋体" panose="02010600030101010101" pitchFamily="2" charset="-122"/>
                  <a:ea typeface="宋体" panose="02010600030101010101" pitchFamily="2" charset="-122"/>
                </a:rPr>
                <a:t>进程</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根本访问不到其他进程的内容</a:t>
              </a:r>
            </a:p>
          </p:txBody>
        </p:sp>
        <p:sp>
          <p:nvSpPr>
            <p:cNvPr id="45065" name="Rectangle 20"/>
            <p:cNvSpPr>
              <a:spLocks noChangeArrowheads="1"/>
            </p:cNvSpPr>
            <p:nvPr/>
          </p:nvSpPr>
          <p:spPr bwMode="auto">
            <a:xfrm>
              <a:off x="432" y="2640"/>
              <a:ext cx="4990" cy="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30000"/>
                </a:lnSpc>
                <a:spcBef>
                  <a:spcPct val="20000"/>
                </a:spcBef>
                <a:buClr>
                  <a:srgbClr val="993300"/>
                </a:buClr>
                <a:buSzPct val="90000"/>
                <a:buFont typeface="Wingdings" panose="05000000000000000000" pitchFamily="2" charset="2"/>
                <a:buChar char="n"/>
              </a:pPr>
              <a:r>
                <a:rPr lang="zh-CN" altLang="en-US" sz="2800" b="1" dirty="0">
                  <a:latin typeface="宋体" panose="02010600030101010101" pitchFamily="2" charset="-122"/>
                  <a:ea typeface="宋体" panose="02010600030101010101" pitchFamily="2" charset="-122"/>
                </a:rPr>
                <a:t>进程</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的映射表将访问限制在进程</a:t>
              </a:r>
              <a:r>
                <a:rPr lang="en-US" altLang="zh-CN" sz="2800" b="1" dirty="0">
                  <a:latin typeface="宋体" panose="02010600030101010101" pitchFamily="2" charset="-122"/>
                  <a:ea typeface="宋体" panose="02010600030101010101" pitchFamily="2" charset="-122"/>
                </a:rPr>
                <a:t>1</a:t>
              </a:r>
              <a:r>
                <a:rPr lang="zh-CN" altLang="en-US" sz="2800" b="1" dirty="0">
                  <a:latin typeface="宋体" panose="02010600030101010101" pitchFamily="2" charset="-122"/>
                  <a:ea typeface="宋体" panose="02010600030101010101" pitchFamily="2" charset="-122"/>
                </a:rPr>
                <a:t>范围内</a:t>
              </a:r>
            </a:p>
          </p:txBody>
        </p:sp>
      </p:grpSp>
      <p:sp>
        <p:nvSpPr>
          <p:cNvPr id="2" name="矩形 1"/>
          <p:cNvSpPr/>
          <p:nvPr/>
        </p:nvSpPr>
        <p:spPr>
          <a:xfrm>
            <a:off x="1683327" y="798675"/>
            <a:ext cx="6234545" cy="572464"/>
          </a:xfrm>
          <a:prstGeom prst="rect">
            <a:avLst/>
          </a:prstGeom>
          <a:solidFill>
            <a:schemeClr val="bg2">
              <a:lumMod val="20000"/>
              <a:lumOff val="80000"/>
            </a:schemeClr>
          </a:solidFill>
        </p:spPr>
        <p:txBody>
          <a:bodyPr wrap="square">
            <a:spAutoFit/>
          </a:bodyPr>
          <a:lstStyle/>
          <a:p>
            <a:pPr eaLnBrk="1" hangingPunct="1">
              <a:lnSpc>
                <a:spcPct val="130000"/>
              </a:lnSpc>
              <a:spcBef>
                <a:spcPct val="20000"/>
              </a:spcBef>
              <a:buClr>
                <a:srgbClr val="993300"/>
              </a:buClr>
              <a:buSzPct val="90000"/>
            </a:pPr>
            <a:r>
              <a:rPr lang="zh-CN" altLang="en-US" sz="2400" b="1" dirty="0">
                <a:latin typeface="宋体" panose="02010600030101010101" pitchFamily="2" charset="-122"/>
                <a:ea typeface="宋体" panose="02010600030101010101" pitchFamily="2" charset="-122"/>
              </a:rPr>
              <a:t>比如分配</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a:t>
            </a: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的座位号，却在不同的教室</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88428"/>
                                        </p:tgtEl>
                                        <p:attrNameLst>
                                          <p:attrName>style.visibility</p:attrName>
                                        </p:attrNameLst>
                                      </p:cBhvr>
                                      <p:to>
                                        <p:strVal val="visible"/>
                                      </p:to>
                                    </p:set>
                                    <p:anim calcmode="lin" valueType="num">
                                      <p:cBhvr>
                                        <p:cTn id="7" dur="500" fill="hold"/>
                                        <p:tgtEl>
                                          <p:spTgt spid="188428"/>
                                        </p:tgtEl>
                                        <p:attrNameLst>
                                          <p:attrName>ppt_x</p:attrName>
                                        </p:attrNameLst>
                                      </p:cBhvr>
                                      <p:tavLst>
                                        <p:tav tm="0">
                                          <p:val>
                                            <p:strVal val="#ppt_x-#ppt_w/2"/>
                                          </p:val>
                                        </p:tav>
                                        <p:tav tm="100000">
                                          <p:val>
                                            <p:strVal val="#ppt_x"/>
                                          </p:val>
                                        </p:tav>
                                      </p:tavLst>
                                    </p:anim>
                                    <p:anim calcmode="lin" valueType="num">
                                      <p:cBhvr>
                                        <p:cTn id="8" dur="500" fill="hold"/>
                                        <p:tgtEl>
                                          <p:spTgt spid="188428"/>
                                        </p:tgtEl>
                                        <p:attrNameLst>
                                          <p:attrName>ppt_y</p:attrName>
                                        </p:attrNameLst>
                                      </p:cBhvr>
                                      <p:tavLst>
                                        <p:tav tm="0">
                                          <p:val>
                                            <p:strVal val="#ppt_y"/>
                                          </p:val>
                                        </p:tav>
                                        <p:tav tm="100000">
                                          <p:val>
                                            <p:strVal val="#ppt_y"/>
                                          </p:val>
                                        </p:tav>
                                      </p:tavLst>
                                    </p:anim>
                                    <p:anim calcmode="lin" valueType="num">
                                      <p:cBhvr>
                                        <p:cTn id="9" dur="500" fill="hold"/>
                                        <p:tgtEl>
                                          <p:spTgt spid="188428"/>
                                        </p:tgtEl>
                                        <p:attrNameLst>
                                          <p:attrName>ppt_w</p:attrName>
                                        </p:attrNameLst>
                                      </p:cBhvr>
                                      <p:tavLst>
                                        <p:tav tm="0">
                                          <p:val>
                                            <p:fltVal val="0"/>
                                          </p:val>
                                        </p:tav>
                                        <p:tav tm="100000">
                                          <p:val>
                                            <p:strVal val="#ppt_w"/>
                                          </p:val>
                                        </p:tav>
                                      </p:tavLst>
                                    </p:anim>
                                    <p:anim calcmode="lin" valueType="num">
                                      <p:cBhvr>
                                        <p:cTn id="10" dur="500" fill="hold"/>
                                        <p:tgtEl>
                                          <p:spTgt spid="18842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88423"/>
                                        </p:tgtEl>
                                        <p:attrNameLst>
                                          <p:attrName>style.visibility</p:attrName>
                                        </p:attrNameLst>
                                      </p:cBhvr>
                                      <p:to>
                                        <p:strVal val="visible"/>
                                      </p:to>
                                    </p:set>
                                    <p:animEffect transition="in" filter="dissolve">
                                      <p:cBhvr>
                                        <p:cTn id="15" dur="500"/>
                                        <p:tgtEl>
                                          <p:spTgt spid="18842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additive="base">
                                        <p:cTn id="20" dur="500" fill="hold"/>
                                        <p:tgtEl>
                                          <p:spTgt spid="2"/>
                                        </p:tgtEl>
                                        <p:attrNameLst>
                                          <p:attrName>ppt_x</p:attrName>
                                        </p:attrNameLst>
                                      </p:cBhvr>
                                      <p:tavLst>
                                        <p:tav tm="0">
                                          <p:val>
                                            <p:strVal val="#ppt_x"/>
                                          </p:val>
                                        </p:tav>
                                        <p:tav tm="100000">
                                          <p:val>
                                            <p:strVal val="#ppt_x"/>
                                          </p:val>
                                        </p:tav>
                                      </p:tavLst>
                                    </p:anim>
                                    <p:anim calcmode="lin" valueType="num">
                                      <p:cBhvr additive="base">
                                        <p:cTn id="2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188434"/>
                                        </p:tgtEl>
                                        <p:attrNameLst>
                                          <p:attrName>style.visibility</p:attrName>
                                        </p:attrNameLst>
                                      </p:cBhvr>
                                      <p:to>
                                        <p:strVal val="visible"/>
                                      </p:to>
                                    </p:set>
                                    <p:animEffect transition="in" filter="dissolve">
                                      <p:cBhvr>
                                        <p:cTn id="26" dur="500"/>
                                        <p:tgtEl>
                                          <p:spTgt spid="18843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88427">
                                            <p:txEl>
                                              <p:pRg st="0" end="0"/>
                                            </p:txEl>
                                          </p:spTgt>
                                        </p:tgtEl>
                                        <p:attrNameLst>
                                          <p:attrName>style.visibility</p:attrName>
                                        </p:attrNameLst>
                                      </p:cBhvr>
                                      <p:to>
                                        <p:strVal val="visible"/>
                                      </p:to>
                                    </p:set>
                                    <p:animEffect transition="in" filter="dissolve">
                                      <p:cBhvr>
                                        <p:cTn id="31" dur="500"/>
                                        <p:tgtEl>
                                          <p:spTgt spid="1884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7" grpId="0" build="p"/>
      <p:bldP spid="2"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rPr>
              <a:t>地址空间：保护进程的基本机制</a:t>
            </a:r>
          </a:p>
        </p:txBody>
      </p:sp>
      <p:grpSp>
        <p:nvGrpSpPr>
          <p:cNvPr id="194563" name="Group 3"/>
          <p:cNvGrpSpPr/>
          <p:nvPr/>
        </p:nvGrpSpPr>
        <p:grpSpPr bwMode="auto">
          <a:xfrm>
            <a:off x="5832235" y="1371600"/>
            <a:ext cx="2062163" cy="4283075"/>
            <a:chOff x="3552" y="864"/>
            <a:chExt cx="1299" cy="2698"/>
          </a:xfrm>
        </p:grpSpPr>
        <p:sp>
          <p:nvSpPr>
            <p:cNvPr id="46124" name="Rectangle 4"/>
            <p:cNvSpPr>
              <a:spLocks noChangeArrowheads="1"/>
            </p:cNvSpPr>
            <p:nvPr/>
          </p:nvSpPr>
          <p:spPr bwMode="auto">
            <a:xfrm>
              <a:off x="3552" y="1172"/>
              <a:ext cx="1299" cy="1199"/>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25" name="Text Box 5"/>
            <p:cNvSpPr txBox="1">
              <a:spLocks noChangeArrowheads="1"/>
            </p:cNvSpPr>
            <p:nvPr/>
          </p:nvSpPr>
          <p:spPr bwMode="auto">
            <a:xfrm>
              <a:off x="3552" y="1209"/>
              <a:ext cx="120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solidFill>
                    <a:srgbClr val="FF0000"/>
                  </a:solidFill>
                  <a:latin typeface="Tahoma" panose="020B0604030504040204" pitchFamily="34" charset="0"/>
                </a:rPr>
                <a:t>780:  1</a:t>
              </a:r>
            </a:p>
            <a:p>
              <a:pPr eaLnBrk="1" hangingPunct="1">
                <a:spcBef>
                  <a:spcPct val="50000"/>
                </a:spcBef>
              </a:pPr>
              <a:r>
                <a:rPr lang="en-US" altLang="zh-CN" sz="2000">
                  <a:solidFill>
                    <a:srgbClr val="FF0000"/>
                  </a:solidFill>
                  <a:latin typeface="Tahoma" panose="020B0604030504040204" pitchFamily="34" charset="0"/>
                </a:rPr>
                <a:t>(</a:t>
              </a:r>
              <a:r>
                <a:rPr lang="zh-CN" altLang="en-US" sz="2000">
                  <a:solidFill>
                    <a:srgbClr val="FF0000"/>
                  </a:solidFill>
                  <a:latin typeface="Tahoma" panose="020B0604030504040204" pitchFamily="34" charset="0"/>
                </a:rPr>
                <a:t>进程</a:t>
              </a:r>
              <a:r>
                <a:rPr lang="en-US" altLang="zh-CN" sz="2000">
                  <a:solidFill>
                    <a:srgbClr val="FF0000"/>
                  </a:solidFill>
                  <a:latin typeface="Tahoma" panose="020B0604030504040204" pitchFamily="34" charset="0"/>
                </a:rPr>
                <a:t>1</a:t>
              </a:r>
              <a:r>
                <a:rPr lang="zh-CN" altLang="en-US" sz="2000">
                  <a:solidFill>
                    <a:srgbClr val="FF0000"/>
                  </a:solidFill>
                  <a:latin typeface="Tahoma" panose="020B0604030504040204" pitchFamily="34" charset="0"/>
                </a:rPr>
                <a:t>的数据</a:t>
              </a:r>
              <a:r>
                <a:rPr lang="en-US" altLang="zh-CN" sz="2000">
                  <a:solidFill>
                    <a:srgbClr val="FF0000"/>
                  </a:solidFill>
                  <a:latin typeface="Tahoma" panose="020B0604030504040204" pitchFamily="34" charset="0"/>
                </a:rPr>
                <a:t>)</a:t>
              </a:r>
            </a:p>
            <a:p>
              <a:pPr eaLnBrk="1" hangingPunct="1">
                <a:spcBef>
                  <a:spcPct val="50000"/>
                </a:spcBef>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sp>
          <p:nvSpPr>
            <p:cNvPr id="46126" name="Rectangle 6"/>
            <p:cNvSpPr>
              <a:spLocks noChangeArrowheads="1"/>
            </p:cNvSpPr>
            <p:nvPr/>
          </p:nvSpPr>
          <p:spPr bwMode="auto">
            <a:xfrm>
              <a:off x="3800" y="864"/>
              <a:ext cx="76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a:t>物理内存</a:t>
              </a:r>
            </a:p>
          </p:txBody>
        </p:sp>
        <p:sp>
          <p:nvSpPr>
            <p:cNvPr id="46127" name="Rectangle 7"/>
            <p:cNvSpPr>
              <a:spLocks noChangeArrowheads="1"/>
            </p:cNvSpPr>
            <p:nvPr/>
          </p:nvSpPr>
          <p:spPr bwMode="auto">
            <a:xfrm>
              <a:off x="3552" y="2363"/>
              <a:ext cx="1299" cy="1199"/>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28" name="Text Box 8"/>
            <p:cNvSpPr txBox="1">
              <a:spLocks noChangeArrowheads="1"/>
            </p:cNvSpPr>
            <p:nvPr/>
          </p:nvSpPr>
          <p:spPr bwMode="auto">
            <a:xfrm>
              <a:off x="3552" y="2400"/>
              <a:ext cx="1200" cy="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solidFill>
                    <a:srgbClr val="FF0000"/>
                  </a:solidFill>
                  <a:latin typeface="Tahoma" panose="020B0604030504040204" pitchFamily="34" charset="0"/>
                </a:rPr>
                <a:t>1260:  0</a:t>
              </a:r>
            </a:p>
            <a:p>
              <a:pPr eaLnBrk="1" hangingPunct="1">
                <a:spcBef>
                  <a:spcPct val="50000"/>
                </a:spcBef>
              </a:pPr>
              <a:r>
                <a:rPr lang="en-US" altLang="zh-CN" sz="2000">
                  <a:solidFill>
                    <a:srgbClr val="FF0000"/>
                  </a:solidFill>
                  <a:latin typeface="Tahoma" panose="020B0604030504040204" pitchFamily="34" charset="0"/>
                </a:rPr>
                <a:t>(</a:t>
              </a:r>
              <a:r>
                <a:rPr lang="zh-CN" altLang="en-US" sz="2000">
                  <a:solidFill>
                    <a:srgbClr val="FF0000"/>
                  </a:solidFill>
                  <a:latin typeface="Tahoma" panose="020B0604030504040204" pitchFamily="34" charset="0"/>
                </a:rPr>
                <a:t>进程</a:t>
              </a:r>
              <a:r>
                <a:rPr lang="en-US" altLang="zh-CN" sz="2000">
                  <a:solidFill>
                    <a:srgbClr val="FF0000"/>
                  </a:solidFill>
                  <a:latin typeface="Tahoma" panose="020B0604030504040204" pitchFamily="34" charset="0"/>
                </a:rPr>
                <a:t>2</a:t>
              </a:r>
              <a:r>
                <a:rPr lang="zh-CN" altLang="en-US" sz="2000">
                  <a:solidFill>
                    <a:srgbClr val="FF0000"/>
                  </a:solidFill>
                  <a:latin typeface="Tahoma" panose="020B0604030504040204" pitchFamily="34" charset="0"/>
                </a:rPr>
                <a:t>的数据</a:t>
              </a:r>
              <a:r>
                <a:rPr lang="en-US" altLang="zh-CN" sz="2000">
                  <a:solidFill>
                    <a:srgbClr val="FF0000"/>
                  </a:solidFill>
                  <a:latin typeface="Tahoma" panose="020B0604030504040204" pitchFamily="34" charset="0"/>
                </a:rPr>
                <a:t>)</a:t>
              </a:r>
            </a:p>
            <a:p>
              <a:pPr eaLnBrk="1" hangingPunct="1">
                <a:spcBef>
                  <a:spcPct val="50000"/>
                </a:spcBef>
              </a:pPr>
              <a:r>
                <a:rPr lang="en-US" altLang="zh-CN" sz="2000">
                  <a:latin typeface="Tahoma" panose="020B0604030504040204" pitchFamily="34" charset="0"/>
                </a:rPr>
                <a:t>  ……</a:t>
              </a:r>
              <a:r>
                <a:rPr lang="en-US" altLang="zh-CN" sz="2000" b="0">
                  <a:latin typeface="Tahoma" panose="020B0604030504040204" pitchFamily="34" charset="0"/>
                </a:rPr>
                <a:t> </a:t>
              </a:r>
              <a:endParaRPr lang="en-US" altLang="zh-CN" sz="2000">
                <a:latin typeface="Tahoma" panose="020B0604030504040204" pitchFamily="34" charset="0"/>
              </a:endParaRPr>
            </a:p>
          </p:txBody>
        </p:sp>
      </p:grpSp>
      <p:grpSp>
        <p:nvGrpSpPr>
          <p:cNvPr id="46084" name="Group 9"/>
          <p:cNvGrpSpPr/>
          <p:nvPr/>
        </p:nvGrpSpPr>
        <p:grpSpPr bwMode="auto">
          <a:xfrm>
            <a:off x="182322" y="1203325"/>
            <a:ext cx="3973515" cy="2835275"/>
            <a:chOff x="-7" y="758"/>
            <a:chExt cx="2503" cy="1786"/>
          </a:xfrm>
        </p:grpSpPr>
        <p:sp>
          <p:nvSpPr>
            <p:cNvPr id="46111" name="Rectangle 10"/>
            <p:cNvSpPr>
              <a:spLocks noChangeArrowheads="1"/>
            </p:cNvSpPr>
            <p:nvPr/>
          </p:nvSpPr>
          <p:spPr bwMode="auto">
            <a:xfrm>
              <a:off x="528" y="1958"/>
              <a:ext cx="1440" cy="432"/>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12" name="Text Box 11"/>
            <p:cNvSpPr txBox="1">
              <a:spLocks noChangeArrowheads="1"/>
            </p:cNvSpPr>
            <p:nvPr/>
          </p:nvSpPr>
          <p:spPr bwMode="auto">
            <a:xfrm>
              <a:off x="528" y="2006"/>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000">
                  <a:latin typeface="Tahoma" panose="020B0604030504040204" pitchFamily="34" charset="0"/>
                </a:rPr>
                <a:t>   mov [100], ax</a:t>
              </a:r>
            </a:p>
          </p:txBody>
        </p:sp>
        <p:sp>
          <p:nvSpPr>
            <p:cNvPr id="46113" name="Rectangle 12"/>
            <p:cNvSpPr>
              <a:spLocks noChangeArrowheads="1"/>
            </p:cNvSpPr>
            <p:nvPr/>
          </p:nvSpPr>
          <p:spPr bwMode="auto">
            <a:xfrm>
              <a:off x="49" y="2294"/>
              <a:ext cx="5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a:t>进程</a:t>
              </a:r>
              <a:r>
                <a:rPr lang="en-US" altLang="zh-CN" sz="2000" b="1"/>
                <a:t>1</a:t>
              </a:r>
            </a:p>
          </p:txBody>
        </p:sp>
        <p:sp>
          <p:nvSpPr>
            <p:cNvPr id="46114" name="Rectangle 13"/>
            <p:cNvSpPr>
              <a:spLocks noChangeArrowheads="1"/>
            </p:cNvSpPr>
            <p:nvPr/>
          </p:nvSpPr>
          <p:spPr bwMode="auto">
            <a:xfrm>
              <a:off x="528" y="1622"/>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15" name="Text Box 14"/>
            <p:cNvSpPr txBox="1">
              <a:spLocks noChangeArrowheads="1"/>
            </p:cNvSpPr>
            <p:nvPr/>
          </p:nvSpPr>
          <p:spPr bwMode="auto">
            <a:xfrm>
              <a:off x="528" y="1670"/>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000">
                  <a:latin typeface="Tahoma" panose="020B0604030504040204" pitchFamily="34" charset="0"/>
                </a:rPr>
                <a:t>   100:  1</a:t>
              </a:r>
            </a:p>
          </p:txBody>
        </p:sp>
        <p:sp>
          <p:nvSpPr>
            <p:cNvPr id="46116" name="Rectangle 15"/>
            <p:cNvSpPr>
              <a:spLocks noChangeArrowheads="1"/>
            </p:cNvSpPr>
            <p:nvPr/>
          </p:nvSpPr>
          <p:spPr bwMode="auto">
            <a:xfrm>
              <a:off x="528" y="806"/>
              <a:ext cx="1440" cy="288"/>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17" name="Rectangle 16"/>
            <p:cNvSpPr>
              <a:spLocks noChangeArrowheads="1"/>
            </p:cNvSpPr>
            <p:nvPr/>
          </p:nvSpPr>
          <p:spPr bwMode="auto">
            <a:xfrm>
              <a:off x="528" y="1382"/>
              <a:ext cx="1440" cy="240"/>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18" name="Rectangle 17"/>
            <p:cNvSpPr>
              <a:spLocks noChangeArrowheads="1"/>
            </p:cNvSpPr>
            <p:nvPr/>
          </p:nvSpPr>
          <p:spPr bwMode="auto">
            <a:xfrm>
              <a:off x="-7" y="852"/>
              <a:ext cx="576" cy="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zh-CN" sz="1800" b="1" dirty="0"/>
                <a:t>Stack</a:t>
              </a:r>
            </a:p>
            <a:p>
              <a:pPr eaLnBrk="1" hangingPunct="1"/>
              <a:endParaRPr lang="en-US" altLang="zh-CN" sz="1800" b="1" dirty="0"/>
            </a:p>
            <a:p>
              <a:pPr eaLnBrk="1" hangingPunct="1"/>
              <a:endParaRPr lang="en-US" altLang="zh-CN" sz="1800" b="1" dirty="0"/>
            </a:p>
            <a:p>
              <a:pPr eaLnBrk="1" hangingPunct="1"/>
              <a:r>
                <a:rPr lang="en-US" altLang="zh-CN" sz="1800" b="1" dirty="0"/>
                <a:t>Heap</a:t>
              </a:r>
            </a:p>
            <a:p>
              <a:pPr eaLnBrk="1" hangingPunct="1"/>
              <a:endParaRPr lang="en-US" altLang="zh-CN" sz="1800" b="1" dirty="0"/>
            </a:p>
            <a:p>
              <a:pPr eaLnBrk="1" hangingPunct="1"/>
              <a:r>
                <a:rPr lang="en-US" altLang="zh-CN" sz="1800" b="1" dirty="0"/>
                <a:t>Data</a:t>
              </a:r>
            </a:p>
            <a:p>
              <a:pPr eaLnBrk="1" hangingPunct="1"/>
              <a:endParaRPr lang="en-US" altLang="zh-CN" sz="1800" b="1" dirty="0"/>
            </a:p>
            <a:p>
              <a:pPr eaLnBrk="1" hangingPunct="1"/>
              <a:r>
                <a:rPr lang="en-US" altLang="zh-CN" sz="1800" b="1" dirty="0"/>
                <a:t>Code</a:t>
              </a:r>
            </a:p>
          </p:txBody>
        </p:sp>
        <p:sp>
          <p:nvSpPr>
            <p:cNvPr id="46119" name="Rectangle 18"/>
            <p:cNvSpPr>
              <a:spLocks noChangeArrowheads="1"/>
            </p:cNvSpPr>
            <p:nvPr/>
          </p:nvSpPr>
          <p:spPr bwMode="auto">
            <a:xfrm>
              <a:off x="528" y="1046"/>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20" name="Line 19"/>
            <p:cNvSpPr>
              <a:spLocks noChangeShapeType="1"/>
            </p:cNvSpPr>
            <p:nvPr/>
          </p:nvSpPr>
          <p:spPr bwMode="auto">
            <a:xfrm>
              <a:off x="1008" y="1046"/>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1" name="Line 20"/>
            <p:cNvSpPr>
              <a:spLocks noChangeShapeType="1"/>
            </p:cNvSpPr>
            <p:nvPr/>
          </p:nvSpPr>
          <p:spPr bwMode="auto">
            <a:xfrm flipV="1">
              <a:off x="1440" y="1190"/>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22" name="Rectangle 21"/>
            <p:cNvSpPr>
              <a:spLocks noChangeArrowheads="1"/>
            </p:cNvSpPr>
            <p:nvPr/>
          </p:nvSpPr>
          <p:spPr bwMode="auto">
            <a:xfrm>
              <a:off x="1968" y="2246"/>
              <a:ext cx="5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800" b="1" dirty="0"/>
                <a:t>0000</a:t>
              </a:r>
            </a:p>
          </p:txBody>
        </p:sp>
        <p:sp>
          <p:nvSpPr>
            <p:cNvPr id="46123" name="Rectangle 22"/>
            <p:cNvSpPr>
              <a:spLocks noChangeArrowheads="1"/>
            </p:cNvSpPr>
            <p:nvPr/>
          </p:nvSpPr>
          <p:spPr bwMode="auto">
            <a:xfrm>
              <a:off x="1968" y="758"/>
              <a:ext cx="36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800" b="1" dirty="0" err="1"/>
                <a:t>ffff</a:t>
              </a:r>
              <a:endParaRPr lang="en-US" altLang="zh-CN" sz="1800" b="1" dirty="0"/>
            </a:p>
          </p:txBody>
        </p:sp>
      </p:grpSp>
      <p:grpSp>
        <p:nvGrpSpPr>
          <p:cNvPr id="46085" name="Group 23"/>
          <p:cNvGrpSpPr/>
          <p:nvPr/>
        </p:nvGrpSpPr>
        <p:grpSpPr bwMode="auto">
          <a:xfrm>
            <a:off x="182322" y="3810000"/>
            <a:ext cx="3973515" cy="2835275"/>
            <a:chOff x="-7" y="2400"/>
            <a:chExt cx="2503" cy="1786"/>
          </a:xfrm>
        </p:grpSpPr>
        <p:sp>
          <p:nvSpPr>
            <p:cNvPr id="46098" name="Rectangle 24"/>
            <p:cNvSpPr>
              <a:spLocks noChangeArrowheads="1"/>
            </p:cNvSpPr>
            <p:nvPr/>
          </p:nvSpPr>
          <p:spPr bwMode="auto">
            <a:xfrm>
              <a:off x="528" y="3600"/>
              <a:ext cx="1440" cy="432"/>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099" name="Text Box 25"/>
            <p:cNvSpPr txBox="1">
              <a:spLocks noChangeArrowheads="1"/>
            </p:cNvSpPr>
            <p:nvPr/>
          </p:nvSpPr>
          <p:spPr bwMode="auto">
            <a:xfrm>
              <a:off x="528" y="3648"/>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000">
                  <a:latin typeface="Tahoma" panose="020B0604030504040204" pitchFamily="34" charset="0"/>
                </a:rPr>
                <a:t>   mov [100], ax</a:t>
              </a:r>
            </a:p>
          </p:txBody>
        </p:sp>
        <p:sp>
          <p:nvSpPr>
            <p:cNvPr id="46100" name="Rectangle 26"/>
            <p:cNvSpPr>
              <a:spLocks noChangeArrowheads="1"/>
            </p:cNvSpPr>
            <p:nvPr/>
          </p:nvSpPr>
          <p:spPr bwMode="auto">
            <a:xfrm>
              <a:off x="49" y="3936"/>
              <a:ext cx="52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000" b="1"/>
                <a:t>进程</a:t>
              </a:r>
              <a:r>
                <a:rPr lang="en-US" altLang="zh-CN" sz="2000" b="1"/>
                <a:t>2</a:t>
              </a:r>
            </a:p>
          </p:txBody>
        </p:sp>
        <p:sp>
          <p:nvSpPr>
            <p:cNvPr id="46101" name="Rectangle 27"/>
            <p:cNvSpPr>
              <a:spLocks noChangeArrowheads="1"/>
            </p:cNvSpPr>
            <p:nvPr/>
          </p:nvSpPr>
          <p:spPr bwMode="auto">
            <a:xfrm>
              <a:off x="528" y="3264"/>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02" name="Text Box 28"/>
            <p:cNvSpPr txBox="1">
              <a:spLocks noChangeArrowheads="1"/>
            </p:cNvSpPr>
            <p:nvPr/>
          </p:nvSpPr>
          <p:spPr bwMode="auto">
            <a:xfrm>
              <a:off x="528" y="3312"/>
              <a:ext cx="143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30000"/>
                </a:spcBef>
              </a:pPr>
              <a:r>
                <a:rPr lang="en-US" altLang="zh-CN" sz="2000">
                  <a:latin typeface="Tahoma" panose="020B0604030504040204" pitchFamily="34" charset="0"/>
                </a:rPr>
                <a:t>   100:  0</a:t>
              </a:r>
            </a:p>
          </p:txBody>
        </p:sp>
        <p:sp>
          <p:nvSpPr>
            <p:cNvPr id="46103" name="Rectangle 29"/>
            <p:cNvSpPr>
              <a:spLocks noChangeArrowheads="1"/>
            </p:cNvSpPr>
            <p:nvPr/>
          </p:nvSpPr>
          <p:spPr bwMode="auto">
            <a:xfrm>
              <a:off x="528" y="2448"/>
              <a:ext cx="1440" cy="288"/>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04" name="Rectangle 30"/>
            <p:cNvSpPr>
              <a:spLocks noChangeArrowheads="1"/>
            </p:cNvSpPr>
            <p:nvPr/>
          </p:nvSpPr>
          <p:spPr bwMode="auto">
            <a:xfrm>
              <a:off x="528" y="3024"/>
              <a:ext cx="1440" cy="240"/>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05" name="Rectangle 31"/>
            <p:cNvSpPr>
              <a:spLocks noChangeArrowheads="1"/>
            </p:cNvSpPr>
            <p:nvPr/>
          </p:nvSpPr>
          <p:spPr bwMode="auto">
            <a:xfrm>
              <a:off x="-7" y="2494"/>
              <a:ext cx="576" cy="1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lang="en-US" altLang="zh-CN" sz="1800" b="1" dirty="0"/>
                <a:t>Stack</a:t>
              </a:r>
            </a:p>
            <a:p>
              <a:pPr eaLnBrk="1" hangingPunct="1"/>
              <a:endParaRPr lang="en-US" altLang="zh-CN" sz="1800" b="1" dirty="0"/>
            </a:p>
            <a:p>
              <a:pPr eaLnBrk="1" hangingPunct="1"/>
              <a:endParaRPr lang="en-US" altLang="zh-CN" sz="1800" b="1" dirty="0"/>
            </a:p>
            <a:p>
              <a:pPr eaLnBrk="1" hangingPunct="1"/>
              <a:r>
                <a:rPr lang="en-US" altLang="zh-CN" sz="1800" b="1" dirty="0"/>
                <a:t>Heap</a:t>
              </a:r>
            </a:p>
            <a:p>
              <a:pPr eaLnBrk="1" hangingPunct="1"/>
              <a:endParaRPr lang="en-US" altLang="zh-CN" sz="1800" b="1" dirty="0"/>
            </a:p>
            <a:p>
              <a:pPr eaLnBrk="1" hangingPunct="1"/>
              <a:r>
                <a:rPr lang="en-US" altLang="zh-CN" sz="1800" b="1" dirty="0"/>
                <a:t>Data</a:t>
              </a:r>
            </a:p>
            <a:p>
              <a:pPr eaLnBrk="1" hangingPunct="1"/>
              <a:endParaRPr lang="en-US" altLang="zh-CN" sz="1800" b="1" dirty="0"/>
            </a:p>
            <a:p>
              <a:pPr eaLnBrk="1" hangingPunct="1"/>
              <a:r>
                <a:rPr lang="en-US" altLang="zh-CN" sz="1800" b="1" dirty="0"/>
                <a:t>Code</a:t>
              </a:r>
            </a:p>
          </p:txBody>
        </p:sp>
        <p:sp>
          <p:nvSpPr>
            <p:cNvPr id="46106" name="Rectangle 32"/>
            <p:cNvSpPr>
              <a:spLocks noChangeArrowheads="1"/>
            </p:cNvSpPr>
            <p:nvPr/>
          </p:nvSpPr>
          <p:spPr bwMode="auto">
            <a:xfrm>
              <a:off x="528" y="2688"/>
              <a:ext cx="1440"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107" name="Line 33"/>
            <p:cNvSpPr>
              <a:spLocks noChangeShapeType="1"/>
            </p:cNvSpPr>
            <p:nvPr/>
          </p:nvSpPr>
          <p:spPr bwMode="auto">
            <a:xfrm>
              <a:off x="1008" y="2688"/>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8" name="Line 34"/>
            <p:cNvSpPr>
              <a:spLocks noChangeShapeType="1"/>
            </p:cNvSpPr>
            <p:nvPr/>
          </p:nvSpPr>
          <p:spPr bwMode="auto">
            <a:xfrm flipV="1">
              <a:off x="1440" y="2832"/>
              <a:ext cx="0" cy="192"/>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109" name="Rectangle 35"/>
            <p:cNvSpPr>
              <a:spLocks noChangeArrowheads="1"/>
            </p:cNvSpPr>
            <p:nvPr/>
          </p:nvSpPr>
          <p:spPr bwMode="auto">
            <a:xfrm>
              <a:off x="1968" y="3888"/>
              <a:ext cx="528"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800" b="1" dirty="0"/>
                <a:t>0000</a:t>
              </a:r>
            </a:p>
          </p:txBody>
        </p:sp>
        <p:sp>
          <p:nvSpPr>
            <p:cNvPr id="46110" name="Rectangle 36"/>
            <p:cNvSpPr>
              <a:spLocks noChangeArrowheads="1"/>
            </p:cNvSpPr>
            <p:nvPr/>
          </p:nvSpPr>
          <p:spPr bwMode="auto">
            <a:xfrm>
              <a:off x="1968" y="2400"/>
              <a:ext cx="36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1800" b="1" dirty="0" err="1"/>
                <a:t>ffff</a:t>
              </a:r>
              <a:endParaRPr lang="en-US" altLang="zh-CN" sz="1800" b="1" dirty="0"/>
            </a:p>
          </p:txBody>
        </p:sp>
      </p:grpSp>
      <p:grpSp>
        <p:nvGrpSpPr>
          <p:cNvPr id="194597" name="Group 37"/>
          <p:cNvGrpSpPr/>
          <p:nvPr/>
        </p:nvGrpSpPr>
        <p:grpSpPr bwMode="auto">
          <a:xfrm>
            <a:off x="2327035" y="1404938"/>
            <a:ext cx="3503613" cy="2328862"/>
            <a:chOff x="1344" y="885"/>
            <a:chExt cx="2207" cy="1467"/>
          </a:xfrm>
        </p:grpSpPr>
        <p:sp>
          <p:nvSpPr>
            <p:cNvPr id="46093" name="AutoShape 38"/>
            <p:cNvSpPr>
              <a:spLocks noChangeArrowheads="1"/>
            </p:cNvSpPr>
            <p:nvPr/>
          </p:nvSpPr>
          <p:spPr bwMode="auto">
            <a:xfrm>
              <a:off x="2352" y="1056"/>
              <a:ext cx="480" cy="1296"/>
            </a:xfrm>
            <a:prstGeom prst="irregularSeal2">
              <a:avLst/>
            </a:prstGeom>
            <a:solidFill>
              <a:srgbClr val="EAEA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094" name="Line 39"/>
            <p:cNvSpPr>
              <a:spLocks noChangeShapeType="1"/>
            </p:cNvSpPr>
            <p:nvPr/>
          </p:nvSpPr>
          <p:spPr bwMode="auto">
            <a:xfrm flipV="1">
              <a:off x="2640" y="1440"/>
              <a:ext cx="528" cy="33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5" name="Rectangle 40"/>
            <p:cNvSpPr>
              <a:spLocks noChangeArrowheads="1"/>
            </p:cNvSpPr>
            <p:nvPr/>
          </p:nvSpPr>
          <p:spPr bwMode="auto">
            <a:xfrm>
              <a:off x="2130" y="885"/>
              <a:ext cx="11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400" b="1">
                  <a:solidFill>
                    <a:srgbClr val="FF0000"/>
                  </a:solidFill>
                </a:rPr>
                <a:t>进程</a:t>
              </a:r>
              <a:r>
                <a:rPr lang="en-US" altLang="zh-CN" sz="2400" b="1">
                  <a:solidFill>
                    <a:srgbClr val="FF0000"/>
                  </a:solidFill>
                </a:rPr>
                <a:t>1</a:t>
              </a:r>
              <a:r>
                <a:rPr lang="zh-CN" altLang="en-US" sz="2400" b="1">
                  <a:solidFill>
                    <a:srgbClr val="FF0000"/>
                  </a:solidFill>
                </a:rPr>
                <a:t>映射表</a:t>
              </a:r>
            </a:p>
          </p:txBody>
        </p:sp>
        <p:sp>
          <p:nvSpPr>
            <p:cNvPr id="46096" name="Rectangle 41"/>
            <p:cNvSpPr>
              <a:spLocks noChangeArrowheads="1"/>
            </p:cNvSpPr>
            <p:nvPr/>
          </p:nvSpPr>
          <p:spPr bwMode="auto">
            <a:xfrm>
              <a:off x="3168" y="1296"/>
              <a:ext cx="3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000" b="1">
                  <a:solidFill>
                    <a:srgbClr val="FF0000"/>
                  </a:solidFill>
                </a:rPr>
                <a:t>780</a:t>
              </a:r>
            </a:p>
          </p:txBody>
        </p:sp>
        <p:sp>
          <p:nvSpPr>
            <p:cNvPr id="46097" name="Line 42"/>
            <p:cNvSpPr>
              <a:spLocks noChangeShapeType="1"/>
            </p:cNvSpPr>
            <p:nvPr/>
          </p:nvSpPr>
          <p:spPr bwMode="auto">
            <a:xfrm flipV="1">
              <a:off x="1344" y="1728"/>
              <a:ext cx="1200" cy="336"/>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94603" name="Group 43"/>
          <p:cNvGrpSpPr/>
          <p:nvPr/>
        </p:nvGrpSpPr>
        <p:grpSpPr bwMode="auto">
          <a:xfrm>
            <a:off x="2403235" y="3810000"/>
            <a:ext cx="3506788" cy="2328863"/>
            <a:chOff x="1392" y="2400"/>
            <a:chExt cx="2209" cy="1467"/>
          </a:xfrm>
        </p:grpSpPr>
        <p:sp>
          <p:nvSpPr>
            <p:cNvPr id="46088" name="AutoShape 44"/>
            <p:cNvSpPr>
              <a:spLocks noChangeArrowheads="1"/>
            </p:cNvSpPr>
            <p:nvPr/>
          </p:nvSpPr>
          <p:spPr bwMode="auto">
            <a:xfrm>
              <a:off x="2448" y="2571"/>
              <a:ext cx="480" cy="1296"/>
            </a:xfrm>
            <a:prstGeom prst="irregularSeal2">
              <a:avLst/>
            </a:prstGeom>
            <a:solidFill>
              <a:srgbClr val="EAEA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6089" name="Line 45"/>
            <p:cNvSpPr>
              <a:spLocks noChangeShapeType="1"/>
            </p:cNvSpPr>
            <p:nvPr/>
          </p:nvSpPr>
          <p:spPr bwMode="auto">
            <a:xfrm flipV="1">
              <a:off x="2736" y="2736"/>
              <a:ext cx="432" cy="48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0" name="Rectangle 46"/>
            <p:cNvSpPr>
              <a:spLocks noChangeArrowheads="1"/>
            </p:cNvSpPr>
            <p:nvPr/>
          </p:nvSpPr>
          <p:spPr bwMode="auto">
            <a:xfrm>
              <a:off x="2226" y="2400"/>
              <a:ext cx="118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400" b="1">
                  <a:solidFill>
                    <a:srgbClr val="FF0000"/>
                  </a:solidFill>
                </a:rPr>
                <a:t>进程</a:t>
              </a:r>
              <a:r>
                <a:rPr lang="en-US" altLang="zh-CN" sz="2400" b="1">
                  <a:solidFill>
                    <a:srgbClr val="FF0000"/>
                  </a:solidFill>
                </a:rPr>
                <a:t>2</a:t>
              </a:r>
              <a:r>
                <a:rPr lang="zh-CN" altLang="en-US" sz="2400" b="1">
                  <a:solidFill>
                    <a:srgbClr val="FF0000"/>
                  </a:solidFill>
                </a:rPr>
                <a:t>映射表</a:t>
              </a:r>
            </a:p>
          </p:txBody>
        </p:sp>
        <p:sp>
          <p:nvSpPr>
            <p:cNvPr id="46091" name="Line 47"/>
            <p:cNvSpPr>
              <a:spLocks noChangeShapeType="1"/>
            </p:cNvSpPr>
            <p:nvPr/>
          </p:nvSpPr>
          <p:spPr bwMode="auto">
            <a:xfrm flipV="1">
              <a:off x="1392" y="3216"/>
              <a:ext cx="1248" cy="453"/>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092" name="Rectangle 48"/>
            <p:cNvSpPr>
              <a:spLocks noChangeArrowheads="1"/>
            </p:cNvSpPr>
            <p:nvPr/>
          </p:nvSpPr>
          <p:spPr bwMode="auto">
            <a:xfrm>
              <a:off x="3129" y="2592"/>
              <a:ext cx="47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en-US" altLang="zh-CN" sz="2000" b="1">
                  <a:solidFill>
                    <a:srgbClr val="FF0000"/>
                  </a:solidFill>
                </a:rPr>
                <a:t>1260</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194597"/>
                                        </p:tgtEl>
                                        <p:attrNameLst>
                                          <p:attrName>style.visibility</p:attrName>
                                        </p:attrNameLst>
                                      </p:cBhvr>
                                      <p:to>
                                        <p:strVal val="visible"/>
                                      </p:to>
                                    </p:set>
                                    <p:anim calcmode="lin" valueType="num">
                                      <p:cBhvr>
                                        <p:cTn id="7" dur="500" fill="hold"/>
                                        <p:tgtEl>
                                          <p:spTgt spid="194597"/>
                                        </p:tgtEl>
                                        <p:attrNameLst>
                                          <p:attrName>ppt_x</p:attrName>
                                        </p:attrNameLst>
                                      </p:cBhvr>
                                      <p:tavLst>
                                        <p:tav tm="0">
                                          <p:val>
                                            <p:strVal val="#ppt_x-#ppt_w/2"/>
                                          </p:val>
                                        </p:tav>
                                        <p:tav tm="100000">
                                          <p:val>
                                            <p:strVal val="#ppt_x"/>
                                          </p:val>
                                        </p:tav>
                                      </p:tavLst>
                                    </p:anim>
                                    <p:anim calcmode="lin" valueType="num">
                                      <p:cBhvr>
                                        <p:cTn id="8" dur="500" fill="hold"/>
                                        <p:tgtEl>
                                          <p:spTgt spid="194597"/>
                                        </p:tgtEl>
                                        <p:attrNameLst>
                                          <p:attrName>ppt_y</p:attrName>
                                        </p:attrNameLst>
                                      </p:cBhvr>
                                      <p:tavLst>
                                        <p:tav tm="0">
                                          <p:val>
                                            <p:strVal val="#ppt_y"/>
                                          </p:val>
                                        </p:tav>
                                        <p:tav tm="100000">
                                          <p:val>
                                            <p:strVal val="#ppt_y"/>
                                          </p:val>
                                        </p:tav>
                                      </p:tavLst>
                                    </p:anim>
                                    <p:anim calcmode="lin" valueType="num">
                                      <p:cBhvr>
                                        <p:cTn id="9" dur="500" fill="hold"/>
                                        <p:tgtEl>
                                          <p:spTgt spid="194597"/>
                                        </p:tgtEl>
                                        <p:attrNameLst>
                                          <p:attrName>ppt_w</p:attrName>
                                        </p:attrNameLst>
                                      </p:cBhvr>
                                      <p:tavLst>
                                        <p:tav tm="0">
                                          <p:val>
                                            <p:fltVal val="0"/>
                                          </p:val>
                                        </p:tav>
                                        <p:tav tm="100000">
                                          <p:val>
                                            <p:strVal val="#ppt_w"/>
                                          </p:val>
                                        </p:tav>
                                      </p:tavLst>
                                    </p:anim>
                                    <p:anim calcmode="lin" valueType="num">
                                      <p:cBhvr>
                                        <p:cTn id="10" dur="500" fill="hold"/>
                                        <p:tgtEl>
                                          <p:spTgt spid="194597"/>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8" fill="hold" nodeType="clickEffect">
                                  <p:stCondLst>
                                    <p:cond delay="0"/>
                                  </p:stCondLst>
                                  <p:childTnLst>
                                    <p:set>
                                      <p:cBhvr>
                                        <p:cTn id="14" dur="1" fill="hold">
                                          <p:stCondLst>
                                            <p:cond delay="0"/>
                                          </p:stCondLst>
                                        </p:cTn>
                                        <p:tgtEl>
                                          <p:spTgt spid="194603"/>
                                        </p:tgtEl>
                                        <p:attrNameLst>
                                          <p:attrName>style.visibility</p:attrName>
                                        </p:attrNameLst>
                                      </p:cBhvr>
                                      <p:to>
                                        <p:strVal val="visible"/>
                                      </p:to>
                                    </p:set>
                                    <p:anim calcmode="lin" valueType="num">
                                      <p:cBhvr>
                                        <p:cTn id="15" dur="500" fill="hold"/>
                                        <p:tgtEl>
                                          <p:spTgt spid="194603"/>
                                        </p:tgtEl>
                                        <p:attrNameLst>
                                          <p:attrName>ppt_x</p:attrName>
                                        </p:attrNameLst>
                                      </p:cBhvr>
                                      <p:tavLst>
                                        <p:tav tm="0">
                                          <p:val>
                                            <p:strVal val="#ppt_x-#ppt_w/2"/>
                                          </p:val>
                                        </p:tav>
                                        <p:tav tm="100000">
                                          <p:val>
                                            <p:strVal val="#ppt_x"/>
                                          </p:val>
                                        </p:tav>
                                      </p:tavLst>
                                    </p:anim>
                                    <p:anim calcmode="lin" valueType="num">
                                      <p:cBhvr>
                                        <p:cTn id="16" dur="500" fill="hold"/>
                                        <p:tgtEl>
                                          <p:spTgt spid="194603"/>
                                        </p:tgtEl>
                                        <p:attrNameLst>
                                          <p:attrName>ppt_y</p:attrName>
                                        </p:attrNameLst>
                                      </p:cBhvr>
                                      <p:tavLst>
                                        <p:tav tm="0">
                                          <p:val>
                                            <p:strVal val="#ppt_y"/>
                                          </p:val>
                                        </p:tav>
                                        <p:tav tm="100000">
                                          <p:val>
                                            <p:strVal val="#ppt_y"/>
                                          </p:val>
                                        </p:tav>
                                      </p:tavLst>
                                    </p:anim>
                                    <p:anim calcmode="lin" valueType="num">
                                      <p:cBhvr>
                                        <p:cTn id="17" dur="500" fill="hold"/>
                                        <p:tgtEl>
                                          <p:spTgt spid="194603"/>
                                        </p:tgtEl>
                                        <p:attrNameLst>
                                          <p:attrName>ppt_w</p:attrName>
                                        </p:attrNameLst>
                                      </p:cBhvr>
                                      <p:tavLst>
                                        <p:tav tm="0">
                                          <p:val>
                                            <p:fltVal val="0"/>
                                          </p:val>
                                        </p:tav>
                                        <p:tav tm="100000">
                                          <p:val>
                                            <p:strVal val="#ppt_w"/>
                                          </p:val>
                                        </p:tav>
                                      </p:tavLst>
                                    </p:anim>
                                    <p:anim calcmode="lin" valueType="num">
                                      <p:cBhvr>
                                        <p:cTn id="18" dur="500" fill="hold"/>
                                        <p:tgtEl>
                                          <p:spTgt spid="194603"/>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194563"/>
                                        </p:tgtEl>
                                        <p:attrNameLst>
                                          <p:attrName>style.visibility</p:attrName>
                                        </p:attrNameLst>
                                      </p:cBhvr>
                                      <p:to>
                                        <p:strVal val="visible"/>
                                      </p:to>
                                    </p:set>
                                    <p:animEffect transition="in" filter="dissolve">
                                      <p:cBhvr>
                                        <p:cTn id="23" dur="500"/>
                                        <p:tgtEl>
                                          <p:spTgt spid="1945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ChangeArrowheads="1"/>
          </p:cNvSpPr>
          <p:nvPr/>
        </p:nvSpPr>
        <p:spPr bwMode="auto">
          <a:xfrm>
            <a:off x="1219200" y="2057400"/>
            <a:ext cx="5105400" cy="2743200"/>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7107" name="Rectangle 3"/>
          <p:cNvSpPr>
            <a:spLocks noGrp="1" noChangeArrowheads="1"/>
          </p:cNvSpPr>
          <p:nvPr>
            <p:ph type="title"/>
          </p:nvPr>
        </p:nvSpPr>
        <p:spPr>
          <a:xfrm>
            <a:off x="381000" y="304800"/>
            <a:ext cx="8153400" cy="676275"/>
          </a:xfrm>
        </p:spPr>
        <p:txBody>
          <a:bodyPr/>
          <a:lstStyle/>
          <a:p>
            <a:pPr eaLnBrk="1" hangingPunct="1"/>
            <a:r>
              <a:rPr lang="zh-CN" altLang="en-US"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地址空间和程序执行可以分离吗</a:t>
            </a:r>
            <a:r>
              <a:rPr lang="en-US" altLang="zh-CN"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a:t>
            </a:r>
          </a:p>
        </p:txBody>
      </p:sp>
      <p:sp>
        <p:nvSpPr>
          <p:cNvPr id="47108" name="Rectangle 4"/>
          <p:cNvSpPr>
            <a:spLocks noChangeArrowheads="1"/>
          </p:cNvSpPr>
          <p:nvPr/>
        </p:nvSpPr>
        <p:spPr bwMode="auto">
          <a:xfrm>
            <a:off x="1416050" y="2151063"/>
            <a:ext cx="2286000" cy="1903412"/>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7109" name="Text Box 5"/>
          <p:cNvSpPr txBox="1">
            <a:spLocks noChangeArrowheads="1"/>
          </p:cNvSpPr>
          <p:nvPr/>
        </p:nvSpPr>
        <p:spPr bwMode="auto">
          <a:xfrm>
            <a:off x="1416050" y="2208213"/>
            <a:ext cx="25098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   mov [100], ax</a:t>
            </a:r>
          </a:p>
        </p:txBody>
      </p:sp>
      <p:sp>
        <p:nvSpPr>
          <p:cNvPr id="47110" name="Rectangle 6"/>
          <p:cNvSpPr>
            <a:spLocks noChangeArrowheads="1"/>
          </p:cNvSpPr>
          <p:nvPr/>
        </p:nvSpPr>
        <p:spPr bwMode="auto">
          <a:xfrm>
            <a:off x="304800" y="2286000"/>
            <a:ext cx="796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400" b="1"/>
              <a:t>进程</a:t>
            </a:r>
          </a:p>
        </p:txBody>
      </p:sp>
      <p:sp>
        <p:nvSpPr>
          <p:cNvPr id="195591" name="Rectangle 7"/>
          <p:cNvSpPr>
            <a:spLocks noChangeArrowheads="1"/>
          </p:cNvSpPr>
          <p:nvPr/>
        </p:nvSpPr>
        <p:spPr bwMode="auto">
          <a:xfrm>
            <a:off x="685800" y="5535613"/>
            <a:ext cx="7921625" cy="865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30000"/>
              </a:lnSpc>
              <a:spcBef>
                <a:spcPct val="20000"/>
              </a:spcBef>
              <a:buClr>
                <a:srgbClr val="993300"/>
              </a:buClr>
              <a:buSzPct val="90000"/>
              <a:buFont typeface="Wingdings" panose="05000000000000000000" pitchFamily="2" charset="2"/>
              <a:buChar char="n"/>
            </a:pPr>
            <a:r>
              <a:rPr lang="zh-CN" altLang="en-US" sz="2800" b="1" dirty="0">
                <a:solidFill>
                  <a:srgbClr val="FF0000"/>
                </a:solidFill>
                <a:latin typeface="宋体" panose="02010600030101010101" pitchFamily="2" charset="-122"/>
                <a:ea typeface="宋体" panose="02010600030101010101" pitchFamily="2" charset="-122"/>
              </a:rPr>
              <a:t>那个指令执行序列就是线程</a:t>
            </a:r>
          </a:p>
        </p:txBody>
      </p:sp>
      <p:sp>
        <p:nvSpPr>
          <p:cNvPr id="195592" name="Rectangle 8"/>
          <p:cNvSpPr>
            <a:spLocks noChangeArrowheads="1"/>
          </p:cNvSpPr>
          <p:nvPr/>
        </p:nvSpPr>
        <p:spPr bwMode="auto">
          <a:xfrm>
            <a:off x="685800" y="4899025"/>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30000"/>
              </a:lnSpc>
              <a:spcBef>
                <a:spcPct val="20000"/>
              </a:spcBef>
              <a:buClr>
                <a:srgbClr val="993300"/>
              </a:buClr>
              <a:buSzPct val="90000"/>
              <a:buFont typeface="Wingdings" panose="05000000000000000000" pitchFamily="2" charset="2"/>
              <a:buChar char="n"/>
            </a:pPr>
            <a:r>
              <a:rPr lang="zh-CN" altLang="en-US" sz="2800" b="1" dirty="0">
                <a:latin typeface="宋体" panose="02010600030101010101" pitchFamily="2" charset="-122"/>
                <a:ea typeface="宋体" panose="02010600030101010101" pitchFamily="2" charset="-122"/>
              </a:rPr>
              <a:t>进程切换笨重；进程代价昂贵</a:t>
            </a:r>
          </a:p>
        </p:txBody>
      </p:sp>
      <p:sp>
        <p:nvSpPr>
          <p:cNvPr id="47113" name="AutoShape 9"/>
          <p:cNvSpPr>
            <a:spLocks noChangeArrowheads="1"/>
          </p:cNvSpPr>
          <p:nvPr/>
        </p:nvSpPr>
        <p:spPr bwMode="auto">
          <a:xfrm>
            <a:off x="7086600" y="2514600"/>
            <a:ext cx="762000" cy="2057400"/>
          </a:xfrm>
          <a:prstGeom prst="irregularSeal2">
            <a:avLst/>
          </a:prstGeom>
          <a:solidFill>
            <a:srgbClr val="EAEA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7114" name="Rectangle 10"/>
          <p:cNvSpPr>
            <a:spLocks noChangeArrowheads="1"/>
          </p:cNvSpPr>
          <p:nvPr/>
        </p:nvSpPr>
        <p:spPr bwMode="auto">
          <a:xfrm>
            <a:off x="7086600" y="2057400"/>
            <a:ext cx="11033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lang="zh-CN" altLang="en-US" sz="2400" b="1">
                <a:solidFill>
                  <a:srgbClr val="FF0000"/>
                </a:solidFill>
              </a:rPr>
              <a:t>映射表</a:t>
            </a:r>
          </a:p>
        </p:txBody>
      </p:sp>
      <p:sp>
        <p:nvSpPr>
          <p:cNvPr id="47115" name="Rectangle 11"/>
          <p:cNvSpPr>
            <a:spLocks noChangeArrowheads="1"/>
          </p:cNvSpPr>
          <p:nvPr/>
        </p:nvSpPr>
        <p:spPr bwMode="auto">
          <a:xfrm>
            <a:off x="685800" y="1219200"/>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lnSpc>
                <a:spcPct val="130000"/>
              </a:lnSpc>
              <a:spcBef>
                <a:spcPct val="20000"/>
              </a:spcBef>
              <a:buClr>
                <a:srgbClr val="993300"/>
              </a:buClr>
              <a:buSzPct val="90000"/>
              <a:buFont typeface="Wingdings" panose="05000000000000000000" pitchFamily="2" charset="2"/>
              <a:buChar char="n"/>
            </a:pPr>
            <a:r>
              <a:rPr lang="zh-CN" altLang="en-US" sz="2800" b="1" dirty="0">
                <a:latin typeface="宋体" panose="02010600030101010101" pitchFamily="2" charset="-122"/>
                <a:ea typeface="宋体" panose="02010600030101010101" pitchFamily="2" charset="-122"/>
              </a:rPr>
              <a:t>一个地址空间内可以存在多个指令执行序列</a:t>
            </a:r>
          </a:p>
        </p:txBody>
      </p:sp>
      <p:sp>
        <p:nvSpPr>
          <p:cNvPr id="47116" name="Freeform 12"/>
          <p:cNvSpPr/>
          <p:nvPr/>
        </p:nvSpPr>
        <p:spPr bwMode="auto">
          <a:xfrm>
            <a:off x="2482850" y="2590800"/>
            <a:ext cx="152400" cy="762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17" name="Rectangle 13"/>
          <p:cNvSpPr>
            <a:spLocks noChangeArrowheads="1"/>
          </p:cNvSpPr>
          <p:nvPr/>
        </p:nvSpPr>
        <p:spPr bwMode="auto">
          <a:xfrm>
            <a:off x="3859213" y="2135188"/>
            <a:ext cx="2286000" cy="1903412"/>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7118" name="Text Box 14"/>
          <p:cNvSpPr txBox="1">
            <a:spLocks noChangeArrowheads="1"/>
          </p:cNvSpPr>
          <p:nvPr/>
        </p:nvSpPr>
        <p:spPr bwMode="auto">
          <a:xfrm>
            <a:off x="3859213" y="2192338"/>
            <a:ext cx="25098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   mov [100], ax</a:t>
            </a:r>
          </a:p>
        </p:txBody>
      </p:sp>
      <p:sp>
        <p:nvSpPr>
          <p:cNvPr id="47119" name="Freeform 15"/>
          <p:cNvSpPr/>
          <p:nvPr/>
        </p:nvSpPr>
        <p:spPr bwMode="auto">
          <a:xfrm>
            <a:off x="4926013" y="2590800"/>
            <a:ext cx="152400" cy="762000"/>
          </a:xfrm>
          <a:custGeom>
            <a:avLst/>
            <a:gdLst>
              <a:gd name="T0" fmla="*/ 2147483646 w 104"/>
              <a:gd name="T1" fmla="*/ 0 h 192"/>
              <a:gd name="T2" fmla="*/ 2147483646 w 104"/>
              <a:gd name="T3" fmla="*/ 2147483646 h 192"/>
              <a:gd name="T4" fmla="*/ 0 w 104"/>
              <a:gd name="T5" fmla="*/ 2147483646 h 192"/>
              <a:gd name="T6" fmla="*/ 2147483646 w 104"/>
              <a:gd name="T7" fmla="*/ 2147483646 h 192"/>
              <a:gd name="T8" fmla="*/ 0 w 104"/>
              <a:gd name="T9" fmla="*/ 2147483646 h 19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4" h="192">
                <a:moveTo>
                  <a:pt x="48" y="0"/>
                </a:moveTo>
                <a:cubicBezTo>
                  <a:pt x="76" y="16"/>
                  <a:pt x="104" y="32"/>
                  <a:pt x="96" y="48"/>
                </a:cubicBezTo>
                <a:cubicBezTo>
                  <a:pt x="88" y="64"/>
                  <a:pt x="0" y="80"/>
                  <a:pt x="0" y="96"/>
                </a:cubicBezTo>
                <a:cubicBezTo>
                  <a:pt x="0" y="112"/>
                  <a:pt x="96" y="128"/>
                  <a:pt x="96" y="144"/>
                </a:cubicBezTo>
                <a:cubicBezTo>
                  <a:pt x="96" y="160"/>
                  <a:pt x="48" y="176"/>
                  <a:pt x="0" y="192"/>
                </a:cubicBezTo>
              </a:path>
            </a:pathLst>
          </a:custGeom>
          <a:noFill/>
          <a:ln w="28575"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120" name="Rectangle 16"/>
          <p:cNvSpPr>
            <a:spLocks noChangeArrowheads="1"/>
          </p:cNvSpPr>
          <p:nvPr/>
        </p:nvSpPr>
        <p:spPr bwMode="auto">
          <a:xfrm>
            <a:off x="1416050" y="3505200"/>
            <a:ext cx="2286000" cy="549275"/>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7121" name="Text Box 17"/>
          <p:cNvSpPr txBox="1">
            <a:spLocks noChangeArrowheads="1"/>
          </p:cNvSpPr>
          <p:nvPr/>
        </p:nvSpPr>
        <p:spPr bwMode="auto">
          <a:xfrm>
            <a:off x="1568450" y="35814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   </a:t>
            </a:r>
            <a:r>
              <a:rPr lang="zh-CN" altLang="en-US" sz="2000">
                <a:latin typeface="Tahoma" panose="020B0604030504040204" pitchFamily="34" charset="0"/>
              </a:rPr>
              <a:t>寄存器映像</a:t>
            </a:r>
          </a:p>
        </p:txBody>
      </p:sp>
      <p:sp>
        <p:nvSpPr>
          <p:cNvPr id="47122" name="Rectangle 18"/>
          <p:cNvSpPr>
            <a:spLocks noChangeArrowheads="1"/>
          </p:cNvSpPr>
          <p:nvPr/>
        </p:nvSpPr>
        <p:spPr bwMode="auto">
          <a:xfrm>
            <a:off x="3857625" y="3505200"/>
            <a:ext cx="2286000" cy="549275"/>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7123" name="Text Box 19"/>
          <p:cNvSpPr txBox="1">
            <a:spLocks noChangeArrowheads="1"/>
          </p:cNvSpPr>
          <p:nvPr/>
        </p:nvSpPr>
        <p:spPr bwMode="auto">
          <a:xfrm>
            <a:off x="4006850" y="3581400"/>
            <a:ext cx="19050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a:latin typeface="Tahoma" panose="020B0604030504040204" pitchFamily="34" charset="0"/>
              </a:rPr>
              <a:t>   </a:t>
            </a:r>
            <a:r>
              <a:rPr lang="zh-CN" altLang="en-US" sz="2000">
                <a:latin typeface="Tahoma" panose="020B0604030504040204" pitchFamily="34" charset="0"/>
              </a:rPr>
              <a:t>寄存器映像</a:t>
            </a:r>
          </a:p>
        </p:txBody>
      </p:sp>
      <p:sp>
        <p:nvSpPr>
          <p:cNvPr id="47124" name="Rectangle 20"/>
          <p:cNvSpPr>
            <a:spLocks noChangeArrowheads="1"/>
          </p:cNvSpPr>
          <p:nvPr/>
        </p:nvSpPr>
        <p:spPr bwMode="auto">
          <a:xfrm>
            <a:off x="1219200" y="4251325"/>
            <a:ext cx="5105400" cy="549275"/>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endParaRPr lang="zh-CN" altLang="en-US"/>
          </a:p>
        </p:txBody>
      </p:sp>
      <p:sp>
        <p:nvSpPr>
          <p:cNvPr id="47125" name="Text Box 21"/>
          <p:cNvSpPr txBox="1">
            <a:spLocks noChangeArrowheads="1"/>
          </p:cNvSpPr>
          <p:nvPr/>
        </p:nvSpPr>
        <p:spPr bwMode="auto">
          <a:xfrm>
            <a:off x="1371600" y="4327525"/>
            <a:ext cx="487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800" b="1">
                <a:solidFill>
                  <a:schemeClr val="tx1"/>
                </a:solidFill>
                <a:latin typeface="Arial" panose="020B0604020202020204" pitchFamily="34" charset="0"/>
                <a:ea typeface="宋体" panose="02010600030101010101" pitchFamily="2" charset="-122"/>
              </a:defRPr>
            </a:lvl1pPr>
            <a:lvl2pPr>
              <a:defRPr sz="2800" b="1">
                <a:solidFill>
                  <a:schemeClr val="tx1"/>
                </a:solidFill>
                <a:latin typeface="Arial" panose="020B0604020202020204" pitchFamily="34" charset="0"/>
                <a:ea typeface="宋体" panose="02010600030101010101" pitchFamily="2" charset="-122"/>
              </a:defRPr>
            </a:lvl2pPr>
            <a:lvl3pPr>
              <a:defRPr sz="2000">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rgbClr val="FF0066"/>
              </a:buClr>
              <a:buSzPct val="75000"/>
              <a:buFont typeface="Times New Roman" panose="02020603050405020304" pitchFamily="18" charset="0"/>
              <a:buChar char="»"/>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000">
                <a:latin typeface="Tahoma" panose="020B0604030504040204" pitchFamily="34" charset="0"/>
              </a:rPr>
              <a:t>进程代码、进程数据、进程资源</a:t>
            </a:r>
          </a:p>
        </p:txBody>
      </p:sp>
      <p:sp>
        <p:nvSpPr>
          <p:cNvPr id="47126" name="Line 22"/>
          <p:cNvSpPr>
            <a:spLocks noChangeShapeType="1"/>
          </p:cNvSpPr>
          <p:nvPr/>
        </p:nvSpPr>
        <p:spPr bwMode="auto">
          <a:xfrm flipV="1">
            <a:off x="6096000" y="3657600"/>
            <a:ext cx="1219200" cy="838200"/>
          </a:xfrm>
          <a:prstGeom prst="line">
            <a:avLst/>
          </a:prstGeom>
          <a:noFill/>
          <a:ln w="28575">
            <a:solidFill>
              <a:srgbClr val="FF0000"/>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95592">
                                            <p:txEl>
                                              <p:pRg st="0" end="0"/>
                                            </p:txEl>
                                          </p:spTgt>
                                        </p:tgtEl>
                                        <p:attrNameLst>
                                          <p:attrName>style.visibility</p:attrName>
                                        </p:attrNameLst>
                                      </p:cBhvr>
                                      <p:to>
                                        <p:strVal val="visible"/>
                                      </p:to>
                                    </p:set>
                                    <p:animEffect transition="in" filter="dissolve">
                                      <p:cBhvr>
                                        <p:cTn id="7" dur="500"/>
                                        <p:tgtEl>
                                          <p:spTgt spid="19559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5591">
                                            <p:txEl>
                                              <p:pRg st="0" end="0"/>
                                            </p:txEl>
                                          </p:spTgt>
                                        </p:tgtEl>
                                        <p:attrNameLst>
                                          <p:attrName>style.visibility</p:attrName>
                                        </p:attrNameLst>
                                      </p:cBhvr>
                                      <p:to>
                                        <p:strVal val="visible"/>
                                      </p:to>
                                    </p:set>
                                    <p:animEffect transition="in" filter="dissolve">
                                      <p:cBhvr>
                                        <p:cTn id="12" dur="500"/>
                                        <p:tgtEl>
                                          <p:spTgt spid="19559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591" grpId="0" build="p"/>
      <p:bldP spid="195592" grpId="0" build="p"/>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小问题</a:t>
            </a:r>
          </a:p>
        </p:txBody>
      </p:sp>
      <p:pic>
        <p:nvPicPr>
          <p:cNvPr id="54275" name="Picture 3" descr="j02977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29575" y="0"/>
            <a:ext cx="1114425"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6180" name="Rectangle 4"/>
          <p:cNvSpPr>
            <a:spLocks noChangeArrowheads="1"/>
          </p:cNvSpPr>
          <p:nvPr/>
        </p:nvSpPr>
        <p:spPr bwMode="auto">
          <a:xfrm>
            <a:off x="779463" y="1268413"/>
            <a:ext cx="7589622" cy="12578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dirty="0">
                <a:solidFill>
                  <a:srgbClr val="FF0000"/>
                </a:solidFill>
                <a:latin typeface="宋体" panose="02010600030101010101" pitchFamily="2" charset="-122"/>
                <a:ea typeface="宋体" panose="02010600030101010101" pitchFamily="2" charset="-122"/>
              </a:rPr>
              <a:t>谈谈你对进程的理解，多进程对操作系统提出哪些需要解决的问题？</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6180"/>
                                        </p:tgtEl>
                                        <p:attrNameLst>
                                          <p:attrName>style.visibility</p:attrName>
                                        </p:attrNameLst>
                                      </p:cBhvr>
                                      <p:to>
                                        <p:strVal val="visible"/>
                                      </p:to>
                                    </p:set>
                                    <p:animEffect transition="in" filter="dissolve">
                                      <p:cBhvr>
                                        <p:cTn id="7" dur="500"/>
                                        <p:tgtEl>
                                          <p:spTgt spid="306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618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Oval 27"/>
          <p:cNvSpPr>
            <a:spLocks noChangeArrowheads="1"/>
          </p:cNvSpPr>
          <p:nvPr/>
        </p:nvSpPr>
        <p:spPr bwMode="auto">
          <a:xfrm>
            <a:off x="7772400" y="4876800"/>
            <a:ext cx="866775" cy="906463"/>
          </a:xfrm>
          <a:prstGeom prst="ellipse">
            <a:avLst/>
          </a:prstGeom>
          <a:solidFill>
            <a:srgbClr val="DDDDDD"/>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p>
        </p:txBody>
      </p:sp>
      <p:sp>
        <p:nvSpPr>
          <p:cNvPr id="14339" name="Oval 23"/>
          <p:cNvSpPr>
            <a:spLocks noChangeArrowheads="1"/>
          </p:cNvSpPr>
          <p:nvPr/>
        </p:nvSpPr>
        <p:spPr bwMode="auto">
          <a:xfrm>
            <a:off x="6858000" y="3733800"/>
            <a:ext cx="866775" cy="906463"/>
          </a:xfrm>
          <a:prstGeom prst="ellipse">
            <a:avLst/>
          </a:prstGeom>
          <a:solidFill>
            <a:srgbClr val="FF66CC"/>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1</a:t>
            </a:r>
          </a:p>
        </p:txBody>
      </p:sp>
      <p:sp>
        <p:nvSpPr>
          <p:cNvPr id="14340" name="Rectangle 2"/>
          <p:cNvSpPr>
            <a:spLocks noGrp="1" noChangeArrowheads="1"/>
          </p:cNvSpPr>
          <p:nvPr>
            <p:ph type="title"/>
          </p:nvPr>
        </p:nvSpPr>
        <p:spPr>
          <a:xfrm>
            <a:off x="457200" y="806450"/>
            <a:ext cx="8229600" cy="576263"/>
          </a:xfrm>
        </p:spPr>
        <p:txBody>
          <a:bodyPr/>
          <a:lstStyle/>
          <a:p>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5:</a:t>
            </a:r>
            <a:r>
              <a:rPr lang="zh-CN" altLang="en-US" sz="2800">
                <a:latin typeface="Times New Roman" panose="02020603050405020304" pitchFamily="18" charset="0"/>
                <a:ea typeface="宋体" panose="02010600030101010101" pitchFamily="2" charset="-122"/>
                <a:cs typeface="Times New Roman" panose="02020603050405020304" pitchFamily="18" charset="0"/>
              </a:rPr>
              <a:t>并发过程程序如何切换？</a:t>
            </a:r>
          </a:p>
        </p:txBody>
      </p:sp>
      <p:sp>
        <p:nvSpPr>
          <p:cNvPr id="14341" name="Rectangle 3"/>
          <p:cNvSpPr>
            <a:spLocks noGrp="1" noChangeArrowheads="1"/>
          </p:cNvSpPr>
          <p:nvPr>
            <p:ph type="body" idx="1"/>
          </p:nvPr>
        </p:nvSpPr>
        <p:spPr>
          <a:xfrm>
            <a:off x="806450" y="1362075"/>
            <a:ext cx="8229600" cy="86677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30000"/>
              </a:lnSpc>
            </a:pPr>
            <a:r>
              <a:rPr lang="zh-CN" altLang="en-US" sz="2400"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先保存执行现场，后切换执行现场</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p:txBody>
      </p:sp>
      <p:grpSp>
        <p:nvGrpSpPr>
          <p:cNvPr id="251908" name="Group 4"/>
          <p:cNvGrpSpPr/>
          <p:nvPr/>
        </p:nvGrpSpPr>
        <p:grpSpPr bwMode="auto">
          <a:xfrm>
            <a:off x="909638" y="1981200"/>
            <a:ext cx="5848350" cy="2454275"/>
            <a:chOff x="573" y="1440"/>
            <a:chExt cx="3603" cy="1546"/>
          </a:xfrm>
        </p:grpSpPr>
        <p:grpSp>
          <p:nvGrpSpPr>
            <p:cNvPr id="14396" name="Group 5"/>
            <p:cNvGrpSpPr/>
            <p:nvPr/>
          </p:nvGrpSpPr>
          <p:grpSpPr bwMode="auto">
            <a:xfrm>
              <a:off x="573" y="1440"/>
              <a:ext cx="1443" cy="1546"/>
              <a:chOff x="573" y="1440"/>
              <a:chExt cx="1443" cy="1546"/>
            </a:xfrm>
          </p:grpSpPr>
          <p:sp>
            <p:nvSpPr>
              <p:cNvPr id="14401" name="Rectangle 6"/>
              <p:cNvSpPr>
                <a:spLocks noChangeArrowheads="1"/>
              </p:cNvSpPr>
              <p:nvPr/>
            </p:nvSpPr>
            <p:spPr bwMode="auto">
              <a:xfrm>
                <a:off x="573" y="1749"/>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402" name="Text Box 7"/>
              <p:cNvSpPr txBox="1">
                <a:spLocks noChangeArrowheads="1"/>
              </p:cNvSpPr>
              <p:nvPr/>
            </p:nvSpPr>
            <p:spPr bwMode="auto">
              <a:xfrm>
                <a:off x="573" y="1776"/>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4403" name="Rectangle 8"/>
              <p:cNvSpPr>
                <a:spLocks noChangeArrowheads="1"/>
              </p:cNvSpPr>
              <p:nvPr/>
            </p:nvSpPr>
            <p:spPr bwMode="auto">
              <a:xfrm>
                <a:off x="958" y="1440"/>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1</a:t>
                </a:r>
              </a:p>
            </p:txBody>
          </p:sp>
        </p:grpSp>
        <p:grpSp>
          <p:nvGrpSpPr>
            <p:cNvPr id="14397" name="Group 9"/>
            <p:cNvGrpSpPr/>
            <p:nvPr/>
          </p:nvGrpSpPr>
          <p:grpSpPr bwMode="auto">
            <a:xfrm>
              <a:off x="2733" y="1440"/>
              <a:ext cx="1443" cy="1546"/>
              <a:chOff x="2928" y="1210"/>
              <a:chExt cx="1443" cy="1546"/>
            </a:xfrm>
          </p:grpSpPr>
          <p:sp>
            <p:nvSpPr>
              <p:cNvPr id="14398" name="Rectangle 10"/>
              <p:cNvSpPr>
                <a:spLocks noChangeArrowheads="1"/>
              </p:cNvSpPr>
              <p:nvPr/>
            </p:nvSpPr>
            <p:spPr bwMode="auto">
              <a:xfrm>
                <a:off x="2928" y="1519"/>
                <a:ext cx="1443"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99" name="Text Box 11"/>
              <p:cNvSpPr txBox="1">
                <a:spLocks noChangeArrowheads="1"/>
              </p:cNvSpPr>
              <p:nvPr/>
            </p:nvSpPr>
            <p:spPr bwMode="auto">
              <a:xfrm>
                <a:off x="2928" y="1546"/>
                <a:ext cx="1440" cy="1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r>
                  <a:rPr kumimoji="0" lang="en-US" altLang="zh-CN" sz="2000">
                    <a:latin typeface="Tahoma" panose="020B0604030504040204" pitchFamily="34" charset="0"/>
                    <a:ea typeface="宋体" panose="02010600030101010101" pitchFamily="2" charset="-122"/>
                  </a:rPr>
                  <a:t> </a:t>
                </a:r>
                <a:endParaRPr kumimoji="0" lang="en-US" altLang="zh-CN" sz="2000" b="1">
                  <a:latin typeface="Tahoma" panose="020B0604030504040204" pitchFamily="34" charset="0"/>
                  <a:ea typeface="宋体" panose="02010600030101010101" pitchFamily="2" charset="-122"/>
                </a:endParaRPr>
              </a:p>
            </p:txBody>
          </p:sp>
          <p:sp>
            <p:nvSpPr>
              <p:cNvPr id="14400" name="Rectangle 12"/>
              <p:cNvSpPr>
                <a:spLocks noChangeArrowheads="1"/>
              </p:cNvSpPr>
              <p:nvPr/>
            </p:nvSpPr>
            <p:spPr bwMode="auto">
              <a:xfrm>
                <a:off x="3313" y="1210"/>
                <a:ext cx="5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zh-CN" altLang="en-US" sz="2000" b="1">
                    <a:latin typeface="Arial" panose="020B0604020202020204" pitchFamily="34" charset="0"/>
                    <a:ea typeface="宋体" panose="02010600030101010101" pitchFamily="2" charset="-122"/>
                  </a:rPr>
                  <a:t>程序</a:t>
                </a:r>
                <a:r>
                  <a:rPr kumimoji="0" lang="en-US" altLang="zh-CN" sz="2000" b="1">
                    <a:latin typeface="Arial" panose="020B0604020202020204" pitchFamily="34" charset="0"/>
                    <a:ea typeface="宋体" panose="02010600030101010101" pitchFamily="2" charset="-122"/>
                  </a:rPr>
                  <a:t>2</a:t>
                </a:r>
              </a:p>
            </p:txBody>
          </p:sp>
        </p:grpSp>
      </p:grpSp>
      <p:grpSp>
        <p:nvGrpSpPr>
          <p:cNvPr id="251917" name="Group 13"/>
          <p:cNvGrpSpPr/>
          <p:nvPr/>
        </p:nvGrpSpPr>
        <p:grpSpPr bwMode="auto">
          <a:xfrm>
            <a:off x="123825" y="2962275"/>
            <a:ext cx="998538" cy="466725"/>
            <a:chOff x="139" y="1338"/>
            <a:chExt cx="629" cy="294"/>
          </a:xfrm>
        </p:grpSpPr>
        <p:sp>
          <p:nvSpPr>
            <p:cNvPr id="14394" name="Rectangle 14"/>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sp>
          <p:nvSpPr>
            <p:cNvPr id="14395" name="AutoShape 15"/>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1920" name="Group 16"/>
          <p:cNvGrpSpPr/>
          <p:nvPr/>
        </p:nvGrpSpPr>
        <p:grpSpPr bwMode="auto">
          <a:xfrm>
            <a:off x="3586163" y="3390900"/>
            <a:ext cx="998537" cy="466725"/>
            <a:chOff x="139" y="1338"/>
            <a:chExt cx="629" cy="294"/>
          </a:xfrm>
        </p:grpSpPr>
        <p:sp>
          <p:nvSpPr>
            <p:cNvPr id="14392" name="Rectangle 17"/>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sp>
          <p:nvSpPr>
            <p:cNvPr id="14393" name="AutoShape 18"/>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1923" name="Group 19"/>
          <p:cNvGrpSpPr/>
          <p:nvPr/>
        </p:nvGrpSpPr>
        <p:grpSpPr bwMode="auto">
          <a:xfrm>
            <a:off x="3124200" y="2057400"/>
            <a:ext cx="1295400" cy="533400"/>
            <a:chOff x="2496" y="2064"/>
            <a:chExt cx="816" cy="336"/>
          </a:xfrm>
        </p:grpSpPr>
        <p:sp>
          <p:nvSpPr>
            <p:cNvPr id="14390" name="AutoShape 20"/>
            <p:cNvSpPr>
              <a:spLocks noChangeArrowheads="1"/>
            </p:cNvSpPr>
            <p:nvPr/>
          </p:nvSpPr>
          <p:spPr bwMode="auto">
            <a:xfrm>
              <a:off x="2496" y="2352"/>
              <a:ext cx="816" cy="48"/>
            </a:xfrm>
            <a:prstGeom prst="rightArrow">
              <a:avLst>
                <a:gd name="adj1" fmla="val 50000"/>
                <a:gd name="adj2" fmla="val 4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91" name="Text Box 21"/>
            <p:cNvSpPr txBox="1">
              <a:spLocks noChangeArrowheads="1"/>
            </p:cNvSpPr>
            <p:nvPr/>
          </p:nvSpPr>
          <p:spPr bwMode="auto">
            <a:xfrm>
              <a:off x="2622" y="2064"/>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solidFill>
                    <a:srgbClr val="FF0000"/>
                  </a:solidFill>
                  <a:latin typeface="Arial" panose="020B0604020202020204" pitchFamily="34" charset="0"/>
                  <a:ea typeface="宋体" panose="02010600030101010101" pitchFamily="2" charset="-122"/>
                </a:rPr>
                <a:t>切换</a:t>
              </a:r>
            </a:p>
          </p:txBody>
        </p:sp>
      </p:grpSp>
      <p:sp>
        <p:nvSpPr>
          <p:cNvPr id="14346" name="Oval 22"/>
          <p:cNvSpPr>
            <a:spLocks noChangeArrowheads="1"/>
          </p:cNvSpPr>
          <p:nvPr/>
        </p:nvSpPr>
        <p:spPr bwMode="auto">
          <a:xfrm>
            <a:off x="7834313" y="3733800"/>
            <a:ext cx="866775" cy="906463"/>
          </a:xfrm>
          <a:prstGeom prst="ellipse">
            <a:avLst/>
          </a:prstGeom>
          <a:solidFill>
            <a:srgbClr val="00FF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2</a:t>
            </a:r>
          </a:p>
        </p:txBody>
      </p:sp>
      <p:sp>
        <p:nvSpPr>
          <p:cNvPr id="14347" name="Rectangle 24"/>
          <p:cNvSpPr>
            <a:spLocks noChangeArrowheads="1"/>
          </p:cNvSpPr>
          <p:nvPr/>
        </p:nvSpPr>
        <p:spPr bwMode="auto">
          <a:xfrm rot="10800000">
            <a:off x="7472363" y="6145213"/>
            <a:ext cx="1557337" cy="474662"/>
          </a:xfrm>
          <a:prstGeom prst="rect">
            <a:avLst/>
          </a:prstGeom>
          <a:solidFill>
            <a:schemeClr val="bg1"/>
          </a:solidFill>
          <a:ln w="285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400" b="1">
                <a:latin typeface="Century Gothic" panose="020B0502020202020204" pitchFamily="34" charset="0"/>
                <a:ea typeface="宋体" panose="02010600030101010101" pitchFamily="2" charset="-122"/>
              </a:rPr>
              <a:t>内存</a:t>
            </a:r>
          </a:p>
        </p:txBody>
      </p:sp>
      <p:sp>
        <p:nvSpPr>
          <p:cNvPr id="14348" name="Line 25"/>
          <p:cNvSpPr>
            <a:spLocks noChangeShapeType="1"/>
          </p:cNvSpPr>
          <p:nvPr/>
        </p:nvSpPr>
        <p:spPr bwMode="auto">
          <a:xfrm>
            <a:off x="7315200" y="4648200"/>
            <a:ext cx="609600" cy="3048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49" name="Line 26"/>
          <p:cNvSpPr>
            <a:spLocks noChangeShapeType="1"/>
          </p:cNvSpPr>
          <p:nvPr/>
        </p:nvSpPr>
        <p:spPr bwMode="auto">
          <a:xfrm>
            <a:off x="8229600" y="4648200"/>
            <a:ext cx="0" cy="22860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50" name="Rectangle 28"/>
          <p:cNvSpPr>
            <a:spLocks noChangeArrowheads="1"/>
          </p:cNvSpPr>
          <p:nvPr/>
        </p:nvSpPr>
        <p:spPr bwMode="auto">
          <a:xfrm>
            <a:off x="6477000" y="5181600"/>
            <a:ext cx="1600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latin typeface="Arial" panose="020B0604020202020204" pitchFamily="34" charset="0"/>
                <a:ea typeface="宋体" panose="02010600030101010101" pitchFamily="2" charset="-122"/>
              </a:rPr>
              <a:t>物理</a:t>
            </a:r>
            <a:r>
              <a:rPr kumimoji="0" lang="en-US" altLang="zh-CN" sz="2000" b="1">
                <a:latin typeface="Arial" panose="020B0604020202020204" pitchFamily="34" charset="0"/>
                <a:ea typeface="宋体" panose="02010600030101010101" pitchFamily="2" charset="-122"/>
              </a:rPr>
              <a:t>CPU</a:t>
            </a:r>
          </a:p>
        </p:txBody>
      </p:sp>
      <p:sp>
        <p:nvSpPr>
          <p:cNvPr id="14351" name="Line 29"/>
          <p:cNvSpPr>
            <a:spLocks noChangeShapeType="1"/>
          </p:cNvSpPr>
          <p:nvPr/>
        </p:nvSpPr>
        <p:spPr bwMode="auto">
          <a:xfrm flipH="1">
            <a:off x="8229600" y="5791200"/>
            <a:ext cx="0" cy="304800"/>
          </a:xfrm>
          <a:prstGeom prst="line">
            <a:avLst/>
          </a:prstGeom>
          <a:noFill/>
          <a:ln w="3810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51936" name="Group 32"/>
          <p:cNvGrpSpPr/>
          <p:nvPr/>
        </p:nvGrpSpPr>
        <p:grpSpPr bwMode="auto">
          <a:xfrm>
            <a:off x="4792663" y="4572000"/>
            <a:ext cx="1989137" cy="2133600"/>
            <a:chOff x="4312" y="747"/>
            <a:chExt cx="1253" cy="1258"/>
          </a:xfrm>
        </p:grpSpPr>
        <p:sp>
          <p:nvSpPr>
            <p:cNvPr id="14378" name="Rectangle 33"/>
            <p:cNvSpPr>
              <a:spLocks noChangeArrowheads="1"/>
            </p:cNvSpPr>
            <p:nvPr/>
          </p:nvSpPr>
          <p:spPr bwMode="auto">
            <a:xfrm>
              <a:off x="4320" y="768"/>
              <a:ext cx="1059"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79" name="Rectangle 34"/>
            <p:cNvSpPr>
              <a:spLocks noChangeArrowheads="1"/>
            </p:cNvSpPr>
            <p:nvPr/>
          </p:nvSpPr>
          <p:spPr bwMode="auto">
            <a:xfrm>
              <a:off x="4312" y="747"/>
              <a:ext cx="59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CPU</a:t>
              </a:r>
              <a:r>
                <a:rPr kumimoji="0" lang="en-US" altLang="zh-CN" sz="2400" b="1" baseline="-25000">
                  <a:latin typeface="Arial" panose="020B0604020202020204" pitchFamily="34" charset="0"/>
                  <a:ea typeface="宋体" panose="02010600030101010101" pitchFamily="2" charset="-122"/>
                </a:rPr>
                <a:t>2</a:t>
              </a:r>
            </a:p>
          </p:txBody>
        </p:sp>
        <p:grpSp>
          <p:nvGrpSpPr>
            <p:cNvPr id="14380" name="Group 35"/>
            <p:cNvGrpSpPr/>
            <p:nvPr/>
          </p:nvGrpSpPr>
          <p:grpSpPr bwMode="auto">
            <a:xfrm>
              <a:off x="4461" y="1035"/>
              <a:ext cx="1104" cy="285"/>
              <a:chOff x="4128" y="1863"/>
              <a:chExt cx="1104" cy="285"/>
            </a:xfrm>
          </p:grpSpPr>
          <p:sp>
            <p:nvSpPr>
              <p:cNvPr id="14388" name="Text Box 36"/>
              <p:cNvSpPr txBox="1">
                <a:spLocks noChangeArrowheads="1"/>
              </p:cNvSpPr>
              <p:nvPr/>
            </p:nvSpPr>
            <p:spPr bwMode="auto">
              <a:xfrm>
                <a:off x="4128" y="1872"/>
                <a:ext cx="480" cy="27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14389" name="Text Box 37"/>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p>
            </p:txBody>
          </p:sp>
        </p:grpSp>
        <p:sp>
          <p:nvSpPr>
            <p:cNvPr id="14381" name="Text Box 38"/>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10</a:t>
              </a:r>
            </a:p>
          </p:txBody>
        </p:sp>
        <p:grpSp>
          <p:nvGrpSpPr>
            <p:cNvPr id="14382" name="Group 39"/>
            <p:cNvGrpSpPr/>
            <p:nvPr/>
          </p:nvGrpSpPr>
          <p:grpSpPr bwMode="auto">
            <a:xfrm>
              <a:off x="4461" y="1371"/>
              <a:ext cx="1104" cy="285"/>
              <a:chOff x="4128" y="1863"/>
              <a:chExt cx="1104" cy="285"/>
            </a:xfrm>
          </p:grpSpPr>
          <p:sp>
            <p:nvSpPr>
              <p:cNvPr id="14386" name="Text Box 40"/>
              <p:cNvSpPr txBox="1">
                <a:spLocks noChangeArrowheads="1"/>
              </p:cNvSpPr>
              <p:nvPr/>
            </p:nvSpPr>
            <p:spPr bwMode="auto">
              <a:xfrm>
                <a:off x="4128" y="1872"/>
                <a:ext cx="480" cy="27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10</a:t>
                </a:r>
              </a:p>
            </p:txBody>
          </p:sp>
          <p:sp>
            <p:nvSpPr>
              <p:cNvPr id="14387" name="Text Box 41"/>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p>
            </p:txBody>
          </p:sp>
        </p:grpSp>
        <p:grpSp>
          <p:nvGrpSpPr>
            <p:cNvPr id="14383" name="Group 42"/>
            <p:cNvGrpSpPr/>
            <p:nvPr/>
          </p:nvGrpSpPr>
          <p:grpSpPr bwMode="auto">
            <a:xfrm>
              <a:off x="4461" y="1699"/>
              <a:ext cx="1104" cy="284"/>
              <a:chOff x="4128" y="1863"/>
              <a:chExt cx="1104" cy="284"/>
            </a:xfrm>
          </p:grpSpPr>
          <p:sp>
            <p:nvSpPr>
              <p:cNvPr id="14384" name="Text Box 43"/>
              <p:cNvSpPr txBox="1">
                <a:spLocks noChangeArrowheads="1"/>
              </p:cNvSpPr>
              <p:nvPr/>
            </p:nvSpPr>
            <p:spPr bwMode="auto">
              <a:xfrm>
                <a:off x="4128" y="1872"/>
                <a:ext cx="480" cy="2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14385" name="Text Box 44"/>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grpSp>
      </p:grpSp>
      <p:grpSp>
        <p:nvGrpSpPr>
          <p:cNvPr id="251950" name="Group 46"/>
          <p:cNvGrpSpPr/>
          <p:nvPr/>
        </p:nvGrpSpPr>
        <p:grpSpPr bwMode="auto">
          <a:xfrm>
            <a:off x="123825" y="3381375"/>
            <a:ext cx="998538" cy="466725"/>
            <a:chOff x="139" y="1338"/>
            <a:chExt cx="629" cy="294"/>
          </a:xfrm>
        </p:grpSpPr>
        <p:sp>
          <p:nvSpPr>
            <p:cNvPr id="14376" name="Rectangle 47"/>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sp>
          <p:nvSpPr>
            <p:cNvPr id="14377" name="AutoShape 48"/>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1953" name="Group 49"/>
          <p:cNvGrpSpPr/>
          <p:nvPr/>
        </p:nvGrpSpPr>
        <p:grpSpPr bwMode="auto">
          <a:xfrm>
            <a:off x="3124200" y="3886200"/>
            <a:ext cx="1295400" cy="533400"/>
            <a:chOff x="1968" y="2496"/>
            <a:chExt cx="816" cy="336"/>
          </a:xfrm>
        </p:grpSpPr>
        <p:sp>
          <p:nvSpPr>
            <p:cNvPr id="14374" name="AutoShape 50"/>
            <p:cNvSpPr>
              <a:spLocks noChangeArrowheads="1"/>
            </p:cNvSpPr>
            <p:nvPr/>
          </p:nvSpPr>
          <p:spPr bwMode="auto">
            <a:xfrm rot="10800000">
              <a:off x="1968" y="2784"/>
              <a:ext cx="816" cy="48"/>
            </a:xfrm>
            <a:prstGeom prst="rightArrow">
              <a:avLst>
                <a:gd name="adj1" fmla="val 50000"/>
                <a:gd name="adj2" fmla="val 4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75" name="Text Box 51"/>
            <p:cNvSpPr txBox="1">
              <a:spLocks noChangeArrowheads="1"/>
            </p:cNvSpPr>
            <p:nvPr/>
          </p:nvSpPr>
          <p:spPr bwMode="auto">
            <a:xfrm>
              <a:off x="2094" y="2496"/>
              <a:ext cx="6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solidFill>
                    <a:srgbClr val="FF0000"/>
                  </a:solidFill>
                  <a:latin typeface="Arial" panose="020B0604020202020204" pitchFamily="34" charset="0"/>
                  <a:ea typeface="宋体" panose="02010600030101010101" pitchFamily="2" charset="-122"/>
                </a:rPr>
                <a:t>切换</a:t>
              </a:r>
            </a:p>
          </p:txBody>
        </p:sp>
      </p:grpSp>
      <p:grpSp>
        <p:nvGrpSpPr>
          <p:cNvPr id="251956" name="Group 52"/>
          <p:cNvGrpSpPr/>
          <p:nvPr/>
        </p:nvGrpSpPr>
        <p:grpSpPr bwMode="auto">
          <a:xfrm>
            <a:off x="1897063" y="4572000"/>
            <a:ext cx="1989137" cy="2133600"/>
            <a:chOff x="4312" y="747"/>
            <a:chExt cx="1253" cy="1258"/>
          </a:xfrm>
        </p:grpSpPr>
        <p:sp>
          <p:nvSpPr>
            <p:cNvPr id="14362" name="Rectangle 53"/>
            <p:cNvSpPr>
              <a:spLocks noChangeArrowheads="1"/>
            </p:cNvSpPr>
            <p:nvPr/>
          </p:nvSpPr>
          <p:spPr bwMode="auto">
            <a:xfrm>
              <a:off x="4320" y="768"/>
              <a:ext cx="1059" cy="123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4363" name="Rectangle 54"/>
            <p:cNvSpPr>
              <a:spLocks noChangeArrowheads="1"/>
            </p:cNvSpPr>
            <p:nvPr/>
          </p:nvSpPr>
          <p:spPr bwMode="auto">
            <a:xfrm>
              <a:off x="4312" y="747"/>
              <a:ext cx="593"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latin typeface="Arial" panose="020B0604020202020204" pitchFamily="34" charset="0"/>
                  <a:ea typeface="宋体" panose="02010600030101010101" pitchFamily="2" charset="-122"/>
                </a:rPr>
                <a:t>CPU</a:t>
              </a:r>
              <a:r>
                <a:rPr kumimoji="0" lang="en-US" altLang="zh-CN" sz="2400" b="1" baseline="-25000">
                  <a:latin typeface="Arial" panose="020B0604020202020204" pitchFamily="34" charset="0"/>
                  <a:ea typeface="宋体" panose="02010600030101010101" pitchFamily="2" charset="-122"/>
                </a:rPr>
                <a:t>1</a:t>
              </a:r>
            </a:p>
          </p:txBody>
        </p:sp>
        <p:grpSp>
          <p:nvGrpSpPr>
            <p:cNvPr id="14364" name="Group 55"/>
            <p:cNvGrpSpPr/>
            <p:nvPr/>
          </p:nvGrpSpPr>
          <p:grpSpPr bwMode="auto">
            <a:xfrm>
              <a:off x="4461" y="1035"/>
              <a:ext cx="1104" cy="285"/>
              <a:chOff x="4128" y="1863"/>
              <a:chExt cx="1104" cy="285"/>
            </a:xfrm>
          </p:grpSpPr>
          <p:sp>
            <p:nvSpPr>
              <p:cNvPr id="14372" name="Text Box 56"/>
              <p:cNvSpPr txBox="1">
                <a:spLocks noChangeArrowheads="1"/>
              </p:cNvSpPr>
              <p:nvPr/>
            </p:nvSpPr>
            <p:spPr bwMode="auto">
              <a:xfrm>
                <a:off x="4128" y="1872"/>
                <a:ext cx="480" cy="27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14373" name="Text Box 57"/>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p>
            </p:txBody>
          </p:sp>
        </p:grpSp>
        <p:sp>
          <p:nvSpPr>
            <p:cNvPr id="14365" name="Text Box 58"/>
            <p:cNvSpPr txBox="1">
              <a:spLocks noChangeArrowheads="1"/>
            </p:cNvSpPr>
            <p:nvPr/>
          </p:nvSpPr>
          <p:spPr bwMode="auto">
            <a:xfrm>
              <a:off x="4509" y="1035"/>
              <a:ext cx="345"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 </a:t>
              </a:r>
              <a:r>
                <a:rPr kumimoji="0" lang="en-US" altLang="zh-CN" sz="2400" b="1">
                  <a:latin typeface="Arial" panose="020B0604020202020204" pitchFamily="34" charset="0"/>
                  <a:ea typeface="宋体" panose="02010600030101010101" pitchFamily="2" charset="-122"/>
                </a:rPr>
                <a:t>1</a:t>
              </a:r>
            </a:p>
          </p:txBody>
        </p:sp>
        <p:grpSp>
          <p:nvGrpSpPr>
            <p:cNvPr id="14366" name="Group 59"/>
            <p:cNvGrpSpPr/>
            <p:nvPr/>
          </p:nvGrpSpPr>
          <p:grpSpPr bwMode="auto">
            <a:xfrm>
              <a:off x="4461" y="1371"/>
              <a:ext cx="1104" cy="285"/>
              <a:chOff x="4128" y="1863"/>
              <a:chExt cx="1104" cy="285"/>
            </a:xfrm>
          </p:grpSpPr>
          <p:sp>
            <p:nvSpPr>
              <p:cNvPr id="14370" name="Text Box 60"/>
              <p:cNvSpPr txBox="1">
                <a:spLocks noChangeArrowheads="1"/>
              </p:cNvSpPr>
              <p:nvPr/>
            </p:nvSpPr>
            <p:spPr bwMode="auto">
              <a:xfrm>
                <a:off x="4128" y="1872"/>
                <a:ext cx="480" cy="276"/>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p>
            </p:txBody>
          </p:sp>
          <p:sp>
            <p:nvSpPr>
              <p:cNvPr id="14371" name="Text Box 61"/>
              <p:cNvSpPr txBox="1">
                <a:spLocks noChangeArrowheads="1"/>
              </p:cNvSpPr>
              <p:nvPr/>
            </p:nvSpPr>
            <p:spPr bwMode="auto">
              <a:xfrm>
                <a:off x="4656" y="1863"/>
                <a:ext cx="576" cy="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p>
            </p:txBody>
          </p:sp>
        </p:grpSp>
        <p:grpSp>
          <p:nvGrpSpPr>
            <p:cNvPr id="14367" name="Group 62"/>
            <p:cNvGrpSpPr/>
            <p:nvPr/>
          </p:nvGrpSpPr>
          <p:grpSpPr bwMode="auto">
            <a:xfrm>
              <a:off x="4461" y="1699"/>
              <a:ext cx="1104" cy="284"/>
              <a:chOff x="4128" y="1863"/>
              <a:chExt cx="1104" cy="284"/>
            </a:xfrm>
          </p:grpSpPr>
          <p:sp>
            <p:nvSpPr>
              <p:cNvPr id="14368" name="Text Box 63"/>
              <p:cNvSpPr txBox="1">
                <a:spLocks noChangeArrowheads="1"/>
              </p:cNvSpPr>
              <p:nvPr/>
            </p:nvSpPr>
            <p:spPr bwMode="auto">
              <a:xfrm>
                <a:off x="4128" y="1872"/>
                <a:ext cx="480" cy="27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14369" name="Text Box 64"/>
              <p:cNvSpPr txBox="1">
                <a:spLocks noChangeArrowheads="1"/>
              </p:cNvSpPr>
              <p:nvPr/>
            </p:nvSpPr>
            <p:spPr bwMode="auto">
              <a:xfrm>
                <a:off x="4656" y="1863"/>
                <a:ext cx="576"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grpSp>
      </p:grpSp>
      <p:pic>
        <p:nvPicPr>
          <p:cNvPr id="14356" name="Picture 65" descr="j03052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37550" y="0"/>
            <a:ext cx="8064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1934" name="Oval 30"/>
          <p:cNvSpPr>
            <a:spLocks noChangeArrowheads="1"/>
          </p:cNvSpPr>
          <p:nvPr/>
        </p:nvSpPr>
        <p:spPr bwMode="auto">
          <a:xfrm>
            <a:off x="6858000" y="3733800"/>
            <a:ext cx="866775" cy="906463"/>
          </a:xfrm>
          <a:prstGeom prst="ellipse">
            <a:avLst/>
          </a:prstGeom>
          <a:solidFill>
            <a:srgbClr val="FF66CC"/>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1</a:t>
            </a:r>
          </a:p>
        </p:txBody>
      </p:sp>
      <p:sp>
        <p:nvSpPr>
          <p:cNvPr id="251935" name="Oval 31"/>
          <p:cNvSpPr>
            <a:spLocks noChangeArrowheads="1"/>
          </p:cNvSpPr>
          <p:nvPr/>
        </p:nvSpPr>
        <p:spPr bwMode="auto">
          <a:xfrm>
            <a:off x="7834313" y="3733800"/>
            <a:ext cx="866775" cy="906463"/>
          </a:xfrm>
          <a:prstGeom prst="ellipse">
            <a:avLst/>
          </a:prstGeom>
          <a:solidFill>
            <a:srgbClr val="00FF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2</a:t>
            </a:r>
          </a:p>
        </p:txBody>
      </p:sp>
      <p:sp>
        <p:nvSpPr>
          <p:cNvPr id="251949" name="Oval 45"/>
          <p:cNvSpPr>
            <a:spLocks noChangeArrowheads="1"/>
          </p:cNvSpPr>
          <p:nvPr/>
        </p:nvSpPr>
        <p:spPr bwMode="auto">
          <a:xfrm>
            <a:off x="6858000" y="3733800"/>
            <a:ext cx="866775" cy="906463"/>
          </a:xfrm>
          <a:prstGeom prst="ellipse">
            <a:avLst/>
          </a:prstGeom>
          <a:solidFill>
            <a:srgbClr val="FF66CC"/>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en-US" altLang="zh-CN" sz="2000" b="1">
                <a:solidFill>
                  <a:srgbClr val="000000"/>
                </a:solidFill>
                <a:latin typeface="Century Gothic" panose="020B0502020202020204" pitchFamily="34" charset="0"/>
                <a:ea typeface="宋体" panose="02010600030101010101" pitchFamily="2" charset="-122"/>
              </a:rPr>
              <a:t>CPU</a:t>
            </a:r>
            <a:r>
              <a:rPr kumimoji="0" lang="en-US" altLang="zh-CN" sz="2000" b="1" baseline="-25000">
                <a:solidFill>
                  <a:srgbClr val="000000"/>
                </a:solidFill>
                <a:latin typeface="Century Gothic" panose="020B0502020202020204" pitchFamily="34" charset="0"/>
                <a:ea typeface="宋体" panose="02010600030101010101" pitchFamily="2" charset="-122"/>
              </a:rPr>
              <a:t>1</a:t>
            </a:r>
          </a:p>
        </p:txBody>
      </p:sp>
      <p:sp>
        <p:nvSpPr>
          <p:cNvPr id="14360"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sp>
        <p:nvSpPr>
          <p:cNvPr id="14361" name="Rectangle 67"/>
          <p:cNvSpPr>
            <a:spLocks noChangeArrowheads="1"/>
          </p:cNvSpPr>
          <p:nvPr/>
        </p:nvSpPr>
        <p:spPr bwMode="auto">
          <a:xfrm>
            <a:off x="7215188" y="3276600"/>
            <a:ext cx="16002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en-US" altLang="zh-CN" sz="2000" b="1" dirty="0">
                <a:latin typeface="Arial" panose="020B0604020202020204" pitchFamily="34" charset="0"/>
                <a:ea typeface="宋体" panose="02010600030101010101" pitchFamily="2" charset="-122"/>
              </a:rPr>
              <a:t>CPU</a:t>
            </a:r>
            <a:r>
              <a:rPr kumimoji="0" lang="zh-CN" altLang="en-US" sz="2000" b="1" dirty="0">
                <a:latin typeface="Arial" panose="020B0604020202020204" pitchFamily="34" charset="0"/>
                <a:ea typeface="宋体" panose="02010600030101010101" pitchFamily="2" charset="-122"/>
              </a:rPr>
              <a:t>状态</a:t>
            </a:r>
            <a:endParaRPr kumimoji="0" lang="en-US" altLang="zh-CN" sz="2000" b="1" dirty="0">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1908"/>
                                        </p:tgtEl>
                                        <p:attrNameLst>
                                          <p:attrName>style.visibility</p:attrName>
                                        </p:attrNameLst>
                                      </p:cBhvr>
                                      <p:to>
                                        <p:strVal val="visible"/>
                                      </p:to>
                                    </p:set>
                                    <p:animEffect transition="in" filter="dissolve">
                                      <p:cBhvr>
                                        <p:cTn id="7" dur="500"/>
                                        <p:tgtEl>
                                          <p:spTgt spid="25190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grpId="0" nodeType="clickEffect">
                                  <p:stCondLst>
                                    <p:cond delay="0"/>
                                  </p:stCondLst>
                                  <p:childTnLst>
                                    <p:animMotion origin="layout" path="M -2.5E-6 3.33333E-6 L 0.10261 0.16736 " pathEditMode="relative" rAng="0" ptsTypes="AA">
                                      <p:cBhvr>
                                        <p:cTn id="11" dur="2000" fill="hold"/>
                                        <p:tgtEl>
                                          <p:spTgt spid="251934"/>
                                        </p:tgtEl>
                                        <p:attrNameLst>
                                          <p:attrName>ppt_x</p:attrName>
                                          <p:attrName>ppt_y</p:attrName>
                                        </p:attrNameLst>
                                      </p:cBhvr>
                                      <p:rCtr x="5122" y="8356"/>
                                    </p:animMotion>
                                  </p:childTnLst>
                                </p:cTn>
                              </p:par>
                            </p:childTnLst>
                          </p:cTn>
                        </p:par>
                        <p:par>
                          <p:cTn id="12" fill="hold">
                            <p:stCondLst>
                              <p:cond delay="2000"/>
                            </p:stCondLst>
                            <p:childTnLst>
                              <p:par>
                                <p:cTn id="13" presetID="17" presetClass="entr" presetSubtype="10" fill="hold" nodeType="afterEffect">
                                  <p:stCondLst>
                                    <p:cond delay="0"/>
                                  </p:stCondLst>
                                  <p:childTnLst>
                                    <p:set>
                                      <p:cBhvr>
                                        <p:cTn id="14" dur="1" fill="hold">
                                          <p:stCondLst>
                                            <p:cond delay="0"/>
                                          </p:stCondLst>
                                        </p:cTn>
                                        <p:tgtEl>
                                          <p:spTgt spid="251917"/>
                                        </p:tgtEl>
                                        <p:attrNameLst>
                                          <p:attrName>style.visibility</p:attrName>
                                        </p:attrNameLst>
                                      </p:cBhvr>
                                      <p:to>
                                        <p:strVal val="visible"/>
                                      </p:to>
                                    </p:set>
                                    <p:anim calcmode="lin" valueType="num">
                                      <p:cBhvr>
                                        <p:cTn id="15" dur="500" fill="hold"/>
                                        <p:tgtEl>
                                          <p:spTgt spid="251917"/>
                                        </p:tgtEl>
                                        <p:attrNameLst>
                                          <p:attrName>ppt_w</p:attrName>
                                        </p:attrNameLst>
                                      </p:cBhvr>
                                      <p:tavLst>
                                        <p:tav tm="0">
                                          <p:val>
                                            <p:fltVal val="0"/>
                                          </p:val>
                                        </p:tav>
                                        <p:tav tm="100000">
                                          <p:val>
                                            <p:strVal val="#ppt_w"/>
                                          </p:val>
                                        </p:tav>
                                      </p:tavLst>
                                    </p:anim>
                                    <p:anim calcmode="lin" valueType="num">
                                      <p:cBhvr>
                                        <p:cTn id="16" dur="500" fill="hold"/>
                                        <p:tgtEl>
                                          <p:spTgt spid="251917"/>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1923"/>
                                        </p:tgtEl>
                                        <p:attrNameLst>
                                          <p:attrName>style.visibility</p:attrName>
                                        </p:attrNameLst>
                                      </p:cBhvr>
                                      <p:to>
                                        <p:strVal val="visible"/>
                                      </p:to>
                                    </p:set>
                                    <p:animEffect transition="in" filter="wipe(left)">
                                      <p:cBhvr>
                                        <p:cTn id="21" dur="500"/>
                                        <p:tgtEl>
                                          <p:spTgt spid="25192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nodeType="clickEffect">
                                  <p:stCondLst>
                                    <p:cond delay="0"/>
                                  </p:stCondLst>
                                  <p:childTnLst>
                                    <p:set>
                                      <p:cBhvr>
                                        <p:cTn id="25" dur="1" fill="hold">
                                          <p:stCondLst>
                                            <p:cond delay="0"/>
                                          </p:stCondLst>
                                        </p:cTn>
                                        <p:tgtEl>
                                          <p:spTgt spid="251956"/>
                                        </p:tgtEl>
                                        <p:attrNameLst>
                                          <p:attrName>style.visibility</p:attrName>
                                        </p:attrNameLst>
                                      </p:cBhvr>
                                      <p:to>
                                        <p:strVal val="visible"/>
                                      </p:to>
                                    </p:set>
                                    <p:animEffect transition="in" filter="dissolve">
                                      <p:cBhvr>
                                        <p:cTn id="26" dur="500"/>
                                        <p:tgtEl>
                                          <p:spTgt spid="251956"/>
                                        </p:tgtEl>
                                      </p:cBhvr>
                                    </p:animEffect>
                                  </p:childTnLst>
                                </p:cTn>
                              </p:par>
                            </p:childTnLst>
                          </p:cTn>
                        </p:par>
                        <p:par>
                          <p:cTn id="27" fill="hold">
                            <p:stCondLst>
                              <p:cond delay="500"/>
                            </p:stCondLst>
                            <p:childTnLst>
                              <p:par>
                                <p:cTn id="28" presetID="1" presetClass="exit" presetSubtype="0" fill="hold" nodeType="afterEffect">
                                  <p:stCondLst>
                                    <p:cond delay="0"/>
                                  </p:stCondLst>
                                  <p:childTnLst>
                                    <p:set>
                                      <p:cBhvr>
                                        <p:cTn id="29" dur="1" fill="hold">
                                          <p:stCondLst>
                                            <p:cond delay="0"/>
                                          </p:stCondLst>
                                        </p:cTn>
                                        <p:tgtEl>
                                          <p:spTgt spid="25191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0" presetClass="path" presetSubtype="0" accel="50000" decel="50000" fill="hold" grpId="0" nodeType="clickEffect">
                                  <p:stCondLst>
                                    <p:cond delay="0"/>
                                  </p:stCondLst>
                                  <p:childTnLst>
                                    <p:animMotion origin="layout" path="M 3.33333E-6 3.33333E-6 L -0.004 0.16736 " pathEditMode="relative" rAng="0" ptsTypes="AA">
                                      <p:cBhvr>
                                        <p:cTn id="33" dur="2000" fill="hold"/>
                                        <p:tgtEl>
                                          <p:spTgt spid="251935"/>
                                        </p:tgtEl>
                                        <p:attrNameLst>
                                          <p:attrName>ppt_x</p:attrName>
                                          <p:attrName>ppt_y</p:attrName>
                                        </p:attrNameLst>
                                      </p:cBhvr>
                                      <p:rCtr x="-208" y="8356"/>
                                    </p:animMotion>
                                  </p:childTnLst>
                                </p:cTn>
                              </p:par>
                            </p:childTnLst>
                          </p:cTn>
                        </p:par>
                        <p:par>
                          <p:cTn id="34" fill="hold">
                            <p:stCondLst>
                              <p:cond delay="2000"/>
                            </p:stCondLst>
                            <p:childTnLst>
                              <p:par>
                                <p:cTn id="35" presetID="17" presetClass="entr" presetSubtype="10" fill="hold" nodeType="afterEffect">
                                  <p:stCondLst>
                                    <p:cond delay="0"/>
                                  </p:stCondLst>
                                  <p:childTnLst>
                                    <p:set>
                                      <p:cBhvr>
                                        <p:cTn id="36" dur="1" fill="hold">
                                          <p:stCondLst>
                                            <p:cond delay="0"/>
                                          </p:stCondLst>
                                        </p:cTn>
                                        <p:tgtEl>
                                          <p:spTgt spid="251920"/>
                                        </p:tgtEl>
                                        <p:attrNameLst>
                                          <p:attrName>style.visibility</p:attrName>
                                        </p:attrNameLst>
                                      </p:cBhvr>
                                      <p:to>
                                        <p:strVal val="visible"/>
                                      </p:to>
                                    </p:set>
                                    <p:anim calcmode="lin" valueType="num">
                                      <p:cBhvr>
                                        <p:cTn id="37" dur="500" fill="hold"/>
                                        <p:tgtEl>
                                          <p:spTgt spid="251920"/>
                                        </p:tgtEl>
                                        <p:attrNameLst>
                                          <p:attrName>ppt_w</p:attrName>
                                        </p:attrNameLst>
                                      </p:cBhvr>
                                      <p:tavLst>
                                        <p:tav tm="0">
                                          <p:val>
                                            <p:fltVal val="0"/>
                                          </p:val>
                                        </p:tav>
                                        <p:tav tm="100000">
                                          <p:val>
                                            <p:strVal val="#ppt_w"/>
                                          </p:val>
                                        </p:tav>
                                      </p:tavLst>
                                    </p:anim>
                                    <p:anim calcmode="lin" valueType="num">
                                      <p:cBhvr>
                                        <p:cTn id="38" dur="500" fill="hold"/>
                                        <p:tgtEl>
                                          <p:spTgt spid="251920"/>
                                        </p:tgtEl>
                                        <p:attrNameLst>
                                          <p:attrName>ppt_h</p:attrName>
                                        </p:attrNameLst>
                                      </p:cBhvr>
                                      <p:tavLst>
                                        <p:tav tm="0">
                                          <p:val>
                                            <p:strVal val="#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2" fill="hold" nodeType="clickEffect">
                                  <p:stCondLst>
                                    <p:cond delay="0"/>
                                  </p:stCondLst>
                                  <p:childTnLst>
                                    <p:set>
                                      <p:cBhvr>
                                        <p:cTn id="42" dur="1" fill="hold">
                                          <p:stCondLst>
                                            <p:cond delay="0"/>
                                          </p:stCondLst>
                                        </p:cTn>
                                        <p:tgtEl>
                                          <p:spTgt spid="251953"/>
                                        </p:tgtEl>
                                        <p:attrNameLst>
                                          <p:attrName>style.visibility</p:attrName>
                                        </p:attrNameLst>
                                      </p:cBhvr>
                                      <p:to>
                                        <p:strVal val="visible"/>
                                      </p:to>
                                    </p:set>
                                    <p:animEffect transition="in" filter="wipe(right)">
                                      <p:cBhvr>
                                        <p:cTn id="43" dur="500"/>
                                        <p:tgtEl>
                                          <p:spTgt spid="251953"/>
                                        </p:tgtEl>
                                      </p:cBhvr>
                                    </p:animEffect>
                                  </p:childTnLst>
                                </p:cTn>
                              </p:par>
                            </p:childTnLst>
                          </p:cTn>
                        </p:par>
                      </p:childTnLst>
                    </p:cTn>
                  </p:par>
                  <p:par>
                    <p:cTn id="44" fill="hold">
                      <p:stCondLst>
                        <p:cond delay="indefinite"/>
                      </p:stCondLst>
                      <p:childTnLst>
                        <p:par>
                          <p:cTn id="45" fill="hold">
                            <p:stCondLst>
                              <p:cond delay="0"/>
                            </p:stCondLst>
                            <p:childTnLst>
                              <p:par>
                                <p:cTn id="46" presetID="9" presetClass="entr" presetSubtype="0" fill="hold" nodeType="clickEffect">
                                  <p:stCondLst>
                                    <p:cond delay="0"/>
                                  </p:stCondLst>
                                  <p:childTnLst>
                                    <p:set>
                                      <p:cBhvr>
                                        <p:cTn id="47" dur="1" fill="hold">
                                          <p:stCondLst>
                                            <p:cond delay="0"/>
                                          </p:stCondLst>
                                        </p:cTn>
                                        <p:tgtEl>
                                          <p:spTgt spid="251936"/>
                                        </p:tgtEl>
                                        <p:attrNameLst>
                                          <p:attrName>style.visibility</p:attrName>
                                        </p:attrNameLst>
                                      </p:cBhvr>
                                      <p:to>
                                        <p:strVal val="visible"/>
                                      </p:to>
                                    </p:set>
                                    <p:animEffect transition="in" filter="dissolve">
                                      <p:cBhvr>
                                        <p:cTn id="48" dur="500"/>
                                        <p:tgtEl>
                                          <p:spTgt spid="251936"/>
                                        </p:tgtEl>
                                      </p:cBhvr>
                                    </p:animEffect>
                                  </p:childTnLst>
                                </p:cTn>
                              </p:par>
                            </p:childTnLst>
                          </p:cTn>
                        </p:par>
                        <p:par>
                          <p:cTn id="49" fill="hold">
                            <p:stCondLst>
                              <p:cond delay="500"/>
                            </p:stCondLst>
                            <p:childTnLst>
                              <p:par>
                                <p:cTn id="50" presetID="1" presetClass="exit" presetSubtype="0" fill="hold" nodeType="afterEffect">
                                  <p:stCondLst>
                                    <p:cond delay="0"/>
                                  </p:stCondLst>
                                  <p:childTnLst>
                                    <p:set>
                                      <p:cBhvr>
                                        <p:cTn id="51" dur="1" fill="hold">
                                          <p:stCondLst>
                                            <p:cond delay="0"/>
                                          </p:stCondLst>
                                        </p:cTn>
                                        <p:tgtEl>
                                          <p:spTgt spid="25192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grpId="0" nodeType="clickEffect">
                                  <p:stCondLst>
                                    <p:cond delay="0"/>
                                  </p:stCondLst>
                                  <p:childTnLst>
                                    <p:animMotion origin="layout" path="M 4.16667E-6 3.33333E-6 L 0.1026 0.16944 " pathEditMode="relative" rAng="0" ptsTypes="AA">
                                      <p:cBhvr>
                                        <p:cTn id="55" dur="2000" fill="hold"/>
                                        <p:tgtEl>
                                          <p:spTgt spid="251949"/>
                                        </p:tgtEl>
                                        <p:attrNameLst>
                                          <p:attrName>ppt_x</p:attrName>
                                          <p:attrName>ppt_y</p:attrName>
                                        </p:attrNameLst>
                                      </p:cBhvr>
                                      <p:rCtr x="5122" y="8472"/>
                                    </p:animMotion>
                                  </p:childTnLst>
                                </p:cTn>
                              </p:par>
                            </p:childTnLst>
                          </p:cTn>
                        </p:par>
                        <p:par>
                          <p:cTn id="56" fill="hold">
                            <p:stCondLst>
                              <p:cond delay="2000"/>
                            </p:stCondLst>
                            <p:childTnLst>
                              <p:par>
                                <p:cTn id="57" presetID="35" presetClass="path" presetSubtype="0" accel="50000" decel="50000" fill="hold" nodeType="afterEffect">
                                  <p:stCondLst>
                                    <p:cond delay="0"/>
                                  </p:stCondLst>
                                  <p:childTnLst>
                                    <p:animMotion origin="layout" path="M 4.16667E-6 -1.6763E-6 L -0.14358 -0.04416 " pathEditMode="relative" rAng="0" ptsTypes="AA">
                                      <p:cBhvr>
                                        <p:cTn id="58" dur="2000" fill="hold"/>
                                        <p:tgtEl>
                                          <p:spTgt spid="251956"/>
                                        </p:tgtEl>
                                        <p:attrNameLst>
                                          <p:attrName>ppt_x</p:attrName>
                                          <p:attrName>ppt_y</p:attrName>
                                        </p:attrNameLst>
                                      </p:cBhvr>
                                      <p:rCtr x="-7187" y="-2220"/>
                                    </p:animMotion>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251950"/>
                                        </p:tgtEl>
                                        <p:attrNameLst>
                                          <p:attrName>style.visibility</p:attrName>
                                        </p:attrNameLst>
                                      </p:cBhvr>
                                      <p:to>
                                        <p:strVal val="visible"/>
                                      </p:to>
                                    </p:set>
                                    <p:animEffect transition="in" filter="wipe(left)">
                                      <p:cBhvr>
                                        <p:cTn id="63" dur="500"/>
                                        <p:tgtEl>
                                          <p:spTgt spid="2519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34" grpId="0" animBg="1"/>
      <p:bldP spid="251935" grpId="0" animBg="1"/>
      <p:bldP spid="251949"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2" name="Rectangle 3"/>
          <p:cNvSpPr>
            <a:spLocks noChangeArrowheads="1"/>
          </p:cNvSpPr>
          <p:nvPr/>
        </p:nvSpPr>
        <p:spPr bwMode="auto">
          <a:xfrm>
            <a:off x="1133475" y="1376363"/>
            <a:ext cx="7239000" cy="5014912"/>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15363"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sp>
        <p:nvSpPr>
          <p:cNvPr id="15364" name="Rectangle 10"/>
          <p:cNvSpPr>
            <a:spLocks noChangeArrowheads="1"/>
          </p:cNvSpPr>
          <p:nvPr/>
        </p:nvSpPr>
        <p:spPr bwMode="auto">
          <a:xfrm>
            <a:off x="1385888" y="838200"/>
            <a:ext cx="6629400" cy="598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b="1">
                <a:solidFill>
                  <a:srgbClr val="FF0000"/>
                </a:solidFill>
                <a:latin typeface="黑体" panose="02010609060101010101" pitchFamily="2" charset="-122"/>
                <a:ea typeface="黑体" panose="02010609060101010101" pitchFamily="2" charset="-122"/>
              </a:rPr>
              <a:t>为什么要引入进程</a:t>
            </a:r>
            <a:r>
              <a:rPr kumimoji="0" lang="en-US" altLang="zh-CN" b="1">
                <a:solidFill>
                  <a:srgbClr val="FF0000"/>
                </a:solidFill>
                <a:latin typeface="黑体" panose="02010609060101010101" pitchFamily="2" charset="-122"/>
                <a:ea typeface="黑体" panose="02010609060101010101" pitchFamily="2" charset="-122"/>
              </a:rPr>
              <a:t>?</a:t>
            </a:r>
            <a:endParaRPr kumimoji="0" lang="zh-CN" altLang="en-US" b="1">
              <a:latin typeface="宋体" panose="02010600030101010101" pitchFamily="2" charset="-122"/>
              <a:ea typeface="宋体" panose="02010600030101010101" pitchFamily="2" charset="-122"/>
            </a:endParaRPr>
          </a:p>
        </p:txBody>
      </p:sp>
      <p:sp>
        <p:nvSpPr>
          <p:cNvPr id="15365" name="Rectangle 12"/>
          <p:cNvSpPr>
            <a:spLocks noChangeArrowheads="1"/>
          </p:cNvSpPr>
          <p:nvPr/>
        </p:nvSpPr>
        <p:spPr bwMode="auto">
          <a:xfrm>
            <a:off x="1552575" y="1887538"/>
            <a:ext cx="6629400" cy="3427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 typeface="Wingdings" panose="05000000000000000000" pitchFamily="2" charset="2"/>
              <a:buNone/>
            </a:pPr>
            <a:br>
              <a:rPr kumimoji="0" lang="zh-CN" altLang="en-US" sz="2400" b="1">
                <a:latin typeface="宋体" panose="02010600030101010101" pitchFamily="2" charset="-122"/>
                <a:ea typeface="宋体" panose="02010600030101010101" pitchFamily="2" charset="-122"/>
              </a:rPr>
            </a:br>
            <a:endParaRPr kumimoji="0" lang="zh-CN" altLang="en-US" sz="2400" b="1">
              <a:latin typeface="宋体" panose="02010600030101010101" pitchFamily="2" charset="-122"/>
              <a:ea typeface="宋体" panose="02010600030101010101" pitchFamily="2" charset="-122"/>
            </a:endParaRPr>
          </a:p>
        </p:txBody>
      </p:sp>
      <p:sp>
        <p:nvSpPr>
          <p:cNvPr id="215053" name="Rectangle 13"/>
          <p:cNvSpPr>
            <a:spLocks noChangeArrowheads="1"/>
          </p:cNvSpPr>
          <p:nvPr/>
        </p:nvSpPr>
        <p:spPr bwMode="auto">
          <a:xfrm>
            <a:off x="1552575" y="5059363"/>
            <a:ext cx="6329363" cy="1341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400" b="1" dirty="0">
                <a:highlight>
                  <a:srgbClr val="FFFF00"/>
                </a:highlight>
                <a:latin typeface="宋体" panose="02010600030101010101" pitchFamily="2" charset="-122"/>
                <a:ea typeface="宋体" panose="02010600030101010101" pitchFamily="2" charset="-122"/>
              </a:rPr>
              <a:t>需要一种统一的方法监视、管理、控制处理器</a:t>
            </a:r>
            <a:br>
              <a:rPr kumimoji="0" lang="zh-CN" altLang="en-US" sz="2400" b="1" dirty="0">
                <a:highlight>
                  <a:srgbClr val="FFFF00"/>
                </a:highlight>
                <a:latin typeface="宋体" panose="02010600030101010101" pitchFamily="2" charset="-122"/>
                <a:ea typeface="宋体" panose="02010600030101010101" pitchFamily="2" charset="-122"/>
              </a:rPr>
            </a:br>
            <a:r>
              <a:rPr kumimoji="0" lang="zh-CN" altLang="en-US" sz="2400" b="1" dirty="0">
                <a:highlight>
                  <a:srgbClr val="FFFF00"/>
                </a:highlight>
                <a:latin typeface="宋体" panose="02010600030101010101" pitchFamily="2" charset="-122"/>
                <a:ea typeface="宋体" panose="02010600030101010101" pitchFamily="2" charset="-122"/>
              </a:rPr>
              <a:t>中不同程序的动态执行过程，</a:t>
            </a:r>
            <a:r>
              <a:rPr kumimoji="0" lang="zh-CN" altLang="en-US" sz="2400" b="1" dirty="0">
                <a:solidFill>
                  <a:srgbClr val="CC0000"/>
                </a:solidFill>
                <a:highlight>
                  <a:srgbClr val="FFFF00"/>
                </a:highlight>
                <a:latin typeface="宋体" panose="02010600030101010101" pitchFamily="2" charset="-122"/>
                <a:ea typeface="宋体" panose="02010600030101010101" pitchFamily="2" charset="-122"/>
              </a:rPr>
              <a:t>“进程”</a:t>
            </a:r>
            <a:r>
              <a:rPr kumimoji="0" lang="zh-CN" altLang="en-US" sz="2400" b="1" dirty="0">
                <a:highlight>
                  <a:srgbClr val="FFFF00"/>
                </a:highlight>
                <a:latin typeface="宋体" panose="02010600030101010101" pitchFamily="2" charset="-122"/>
                <a:ea typeface="宋体" panose="02010600030101010101" pitchFamily="2" charset="-122"/>
              </a:rPr>
              <a:t>的概念</a:t>
            </a:r>
            <a:br>
              <a:rPr kumimoji="0" lang="zh-CN" altLang="en-US" sz="2400" b="1" dirty="0">
                <a:highlight>
                  <a:srgbClr val="FFFF00"/>
                </a:highlight>
                <a:latin typeface="宋体" panose="02010600030101010101" pitchFamily="2" charset="-122"/>
                <a:ea typeface="宋体" panose="02010600030101010101" pitchFamily="2" charset="-122"/>
              </a:rPr>
            </a:br>
            <a:r>
              <a:rPr kumimoji="0" lang="zh-CN" altLang="en-US" sz="2400" b="1" dirty="0">
                <a:highlight>
                  <a:srgbClr val="FFFF00"/>
                </a:highlight>
                <a:latin typeface="宋体" panose="02010600030101010101" pitchFamily="2" charset="-122"/>
                <a:ea typeface="宋体" panose="02010600030101010101" pitchFamily="2" charset="-122"/>
              </a:rPr>
              <a:t>被引入！</a:t>
            </a:r>
            <a:endParaRPr kumimoji="0" lang="zh-CN" altLang="en-US" sz="2400" b="1" dirty="0">
              <a:solidFill>
                <a:srgbClr val="006699"/>
              </a:solidFill>
              <a:highlight>
                <a:srgbClr val="FFFF00"/>
              </a:highlight>
              <a:latin typeface="宋体" panose="02010600030101010101" pitchFamily="2" charset="-122"/>
              <a:ea typeface="宋体" panose="02010600030101010101" pitchFamily="2" charset="-122"/>
            </a:endParaRPr>
          </a:p>
        </p:txBody>
      </p:sp>
      <p:sp>
        <p:nvSpPr>
          <p:cNvPr id="215054" name="Rectangle 14"/>
          <p:cNvSpPr>
            <a:spLocks noGrp="1" noChangeArrowheads="1"/>
          </p:cNvSpPr>
          <p:nvPr>
            <p:ph type="body" idx="1"/>
          </p:nvPr>
        </p:nvSpPr>
        <p:spPr>
          <a:xfrm>
            <a:off x="1292225" y="1504950"/>
            <a:ext cx="7081838" cy="2916238"/>
          </a:xfrm>
          <a:noFill/>
        </p:spPr>
        <p:txBody>
          <a:bodyPr/>
          <a:lstStyle/>
          <a:p>
            <a:pPr marL="0" indent="0">
              <a:buFont typeface="Monotype Sorts" charset="2"/>
              <a:buNone/>
            </a:pPr>
            <a:r>
              <a:rPr lang="zh-CN" altLang="en-US" sz="2400" b="1" dirty="0">
                <a:latin typeface="黑体" panose="02010609060101010101" pitchFamily="2" charset="-122"/>
                <a:ea typeface="黑体" panose="02010609060101010101" pitchFamily="2" charset="-122"/>
              </a:rPr>
              <a:t>总结前面的内容，可以看到：</a:t>
            </a:r>
          </a:p>
          <a:p>
            <a:pPr marL="628650" lvl="1" indent="-449580">
              <a:lnSpc>
                <a:spcPct val="80000"/>
              </a:lnSpc>
              <a:buSzPct val="90000"/>
            </a:pPr>
            <a:r>
              <a:rPr lang="zh-CN" altLang="en-US" sz="2400" b="1" dirty="0">
                <a:solidFill>
                  <a:srgbClr val="FF0000"/>
                </a:solidFill>
                <a:latin typeface="宋体" panose="02010600030101010101" pitchFamily="2" charset="-122"/>
                <a:ea typeface="宋体" panose="02010600030101010101" pitchFamily="2" charset="-122"/>
              </a:rPr>
              <a:t>多道</a:t>
            </a:r>
            <a:r>
              <a:rPr lang="zh-CN" altLang="en-US" sz="2400" b="1" dirty="0">
                <a:latin typeface="宋体" panose="02010600030101010101" pitchFamily="2" charset="-122"/>
                <a:ea typeface="宋体" panose="02010600030101010101" pitchFamily="2" charset="-122"/>
              </a:rPr>
              <a:t>程序</a:t>
            </a:r>
            <a:r>
              <a:rPr lang="zh-CN" altLang="en-US" sz="2400" b="1" dirty="0">
                <a:solidFill>
                  <a:srgbClr val="FF0000"/>
                </a:solidFill>
                <a:latin typeface="宋体" panose="02010600030101010101" pitchFamily="2" charset="-122"/>
                <a:ea typeface="宋体" panose="02010600030101010101" pitchFamily="2" charset="-122"/>
              </a:rPr>
              <a:t>并发</a:t>
            </a:r>
            <a:r>
              <a:rPr lang="zh-CN" altLang="en-US" sz="2400" b="1" dirty="0">
                <a:latin typeface="宋体" panose="02010600030101010101" pitchFamily="2" charset="-122"/>
                <a:ea typeface="宋体" panose="02010600030101010101" pitchFamily="2" charset="-122"/>
              </a:rPr>
              <a:t>执行是</a:t>
            </a:r>
            <a:r>
              <a:rPr lang="zh-CN" altLang="en-US" sz="2400" b="1" u="sng" dirty="0">
                <a:latin typeface="宋体" panose="02010600030101010101" pitchFamily="2" charset="-122"/>
                <a:ea typeface="宋体" panose="02010600030101010101" pitchFamily="2" charset="-122"/>
              </a:rPr>
              <a:t>提高系统资源利用率</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特</a:t>
            </a:r>
            <a:br>
              <a:rPr lang="zh-CN" altLang="en-US"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别是</a:t>
            </a:r>
            <a:r>
              <a:rPr lang="en-US" altLang="zh-CN" sz="2400" b="1" dirty="0">
                <a:latin typeface="宋体" panose="02010600030101010101" pitchFamily="2" charset="-122"/>
                <a:ea typeface="宋体" panose="02010600030101010101" pitchFamily="2" charset="-122"/>
              </a:rPr>
              <a:t>CPU)</a:t>
            </a:r>
            <a:r>
              <a:rPr lang="zh-CN" altLang="en-US" sz="2400" b="1" dirty="0">
                <a:latin typeface="宋体" panose="02010600030101010101" pitchFamily="2" charset="-122"/>
                <a:ea typeface="宋体" panose="02010600030101010101" pitchFamily="2" charset="-122"/>
              </a:rPr>
              <a:t>的有效途径</a:t>
            </a:r>
          </a:p>
          <a:p>
            <a:pPr marL="628650" lvl="1" indent="-449580">
              <a:lnSpc>
                <a:spcPct val="80000"/>
              </a:lnSpc>
              <a:buSzPct val="90000"/>
            </a:pPr>
            <a:r>
              <a:rPr lang="zh-CN" altLang="en-US" sz="2400" b="1" dirty="0">
                <a:latin typeface="宋体" panose="02010600030101010101" pitchFamily="2" charset="-122"/>
                <a:ea typeface="宋体" panose="02010600030101010101" pitchFamily="2" charset="-122"/>
              </a:rPr>
              <a:t>多道程序竞争</a:t>
            </a:r>
            <a:r>
              <a:rPr lang="en-US" altLang="zh-CN" sz="2400" b="1" dirty="0">
                <a:latin typeface="宋体" panose="02010600030101010101" pitchFamily="2" charset="-122"/>
                <a:ea typeface="宋体" panose="02010600030101010101" pitchFamily="2" charset="-122"/>
              </a:rPr>
              <a:t>CPU</a:t>
            </a:r>
            <a:r>
              <a:rPr lang="zh-CN" altLang="en-US" sz="2400" b="1" dirty="0">
                <a:latin typeface="宋体" panose="02010600030101010101" pitchFamily="2" charset="-122"/>
                <a:ea typeface="宋体" panose="02010600030101010101" pitchFamily="2" charset="-122"/>
              </a:rPr>
              <a:t>进行</a:t>
            </a:r>
            <a:r>
              <a:rPr lang="zh-CN" altLang="en-US" sz="2400" b="1" dirty="0">
                <a:solidFill>
                  <a:srgbClr val="FF0000"/>
                </a:solidFill>
                <a:latin typeface="宋体" panose="02010600030101010101" pitchFamily="2" charset="-122"/>
                <a:ea typeface="宋体" panose="02010600030101010101" pitchFamily="2" charset="-122"/>
              </a:rPr>
              <a:t>轮换执行</a:t>
            </a:r>
            <a:r>
              <a:rPr lang="zh-CN" altLang="en-US" sz="2400" b="1" dirty="0">
                <a:latin typeface="宋体" panose="02010600030101010101" pitchFamily="2" charset="-122"/>
                <a:ea typeface="宋体" panose="02010600030101010101" pitchFamily="2" charset="-122"/>
              </a:rPr>
              <a:t>是</a:t>
            </a:r>
            <a:r>
              <a:rPr lang="zh-CN" altLang="en-US" sz="2400" b="1" u="sng" dirty="0">
                <a:latin typeface="宋体" panose="02010600030101010101" pitchFamily="2" charset="-122"/>
                <a:ea typeface="宋体" panose="02010600030101010101" pitchFamily="2" charset="-122"/>
              </a:rPr>
              <a:t>提高多用户</a:t>
            </a:r>
            <a:br>
              <a:rPr lang="zh-CN" altLang="en-US" sz="2400" b="1" u="sng" dirty="0">
                <a:latin typeface="宋体" panose="02010600030101010101" pitchFamily="2" charset="-122"/>
                <a:ea typeface="宋体" panose="02010600030101010101" pitchFamily="2" charset="-122"/>
              </a:rPr>
            </a:br>
            <a:r>
              <a:rPr lang="zh-CN" altLang="en-US" sz="2400" b="1" u="sng" dirty="0">
                <a:latin typeface="宋体" panose="02010600030101010101" pitchFamily="2" charset="-122"/>
                <a:ea typeface="宋体" panose="02010600030101010101" pitchFamily="2" charset="-122"/>
              </a:rPr>
              <a:t>响应速度</a:t>
            </a:r>
            <a:r>
              <a:rPr lang="zh-CN" altLang="en-US" sz="2400" b="1" dirty="0">
                <a:latin typeface="宋体" panose="02010600030101010101" pitchFamily="2" charset="-122"/>
                <a:ea typeface="宋体" panose="02010600030101010101" pitchFamily="2" charset="-122"/>
              </a:rPr>
              <a:t>的有效方法</a:t>
            </a:r>
          </a:p>
          <a:p>
            <a:pPr marL="628650" lvl="1" indent="-449580">
              <a:lnSpc>
                <a:spcPct val="80000"/>
              </a:lnSpc>
              <a:buSzPct val="90000"/>
            </a:pPr>
            <a:r>
              <a:rPr lang="zh-CN" altLang="en-US" sz="2400" b="1" dirty="0">
                <a:latin typeface="宋体" panose="02010600030101010101" pitchFamily="2" charset="-122"/>
                <a:ea typeface="宋体" panose="02010600030101010101" pitchFamily="2" charset="-122"/>
              </a:rPr>
              <a:t>计算机的客观实际支持多道程序并发的实现</a:t>
            </a:r>
          </a:p>
          <a:p>
            <a:pPr marL="628650" lvl="1" indent="-449580">
              <a:lnSpc>
                <a:spcPct val="80000"/>
              </a:lnSpc>
              <a:buSzPct val="90000"/>
            </a:pPr>
            <a:r>
              <a:rPr lang="zh-CN" altLang="en-US" sz="2400" b="1" dirty="0">
                <a:latin typeface="宋体" panose="02010600030101010101" pitchFamily="2" charset="-122"/>
                <a:ea typeface="宋体" panose="02010600030101010101" pitchFamily="2" charset="-122"/>
              </a:rPr>
              <a:t>但“</a:t>
            </a:r>
            <a:r>
              <a:rPr lang="zh-CN" altLang="en-US" sz="2400" b="1" dirty="0">
                <a:solidFill>
                  <a:srgbClr val="FF0000"/>
                </a:solidFill>
                <a:latin typeface="宋体" panose="02010600030101010101" pitchFamily="2" charset="-122"/>
                <a:ea typeface="宋体" panose="02010600030101010101" pitchFamily="2" charset="-122"/>
              </a:rPr>
              <a:t>作业</a:t>
            </a:r>
            <a:r>
              <a:rPr lang="zh-CN" altLang="en-US" sz="2400" b="1" dirty="0">
                <a:latin typeface="宋体" panose="02010600030101010101" pitchFamily="2" charset="-122"/>
                <a:ea typeface="宋体" panose="02010600030101010101" pitchFamily="2" charset="-122"/>
              </a:rPr>
              <a:t>”、“</a:t>
            </a:r>
            <a:r>
              <a:rPr lang="zh-CN" altLang="en-US" sz="2400" b="1" dirty="0">
                <a:solidFill>
                  <a:srgbClr val="FF0000"/>
                </a:solidFill>
                <a:latin typeface="宋体" panose="02010600030101010101" pitchFamily="2" charset="-122"/>
                <a:ea typeface="宋体" panose="02010600030101010101" pitchFamily="2" charset="-122"/>
              </a:rPr>
              <a:t>程序</a:t>
            </a:r>
            <a:r>
              <a:rPr lang="zh-CN" altLang="en-US" sz="2400" b="1" dirty="0">
                <a:latin typeface="宋体" panose="02010600030101010101" pitchFamily="2" charset="-122"/>
                <a:ea typeface="宋体" panose="02010600030101010101" pitchFamily="2" charset="-122"/>
              </a:rPr>
              <a:t>”等概念不能有效描述</a:t>
            </a:r>
            <a:br>
              <a:rPr lang="zh-CN" altLang="en-US"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程序动态轮换执行的过程</a:t>
            </a:r>
          </a:p>
          <a:p>
            <a:pPr marL="628650" lvl="1" indent="-449580">
              <a:lnSpc>
                <a:spcPct val="80000"/>
              </a:lnSpc>
              <a:buSzPct val="90000"/>
            </a:pPr>
            <a:r>
              <a:rPr lang="en-US" altLang="zh-CN" sz="2400" b="1" dirty="0">
                <a:latin typeface="宋体" panose="02010600030101010101" pitchFamily="2" charset="-122"/>
                <a:ea typeface="宋体" panose="02010600030101010101" pitchFamily="2" charset="-122"/>
              </a:rPr>
              <a:t>… …</a:t>
            </a:r>
          </a:p>
        </p:txBody>
      </p:sp>
      <p:sp>
        <p:nvSpPr>
          <p:cNvPr id="215055" name="Line 15"/>
          <p:cNvSpPr>
            <a:spLocks noChangeShapeType="1"/>
          </p:cNvSpPr>
          <p:nvPr/>
        </p:nvSpPr>
        <p:spPr bwMode="auto">
          <a:xfrm>
            <a:off x="1143000" y="5072063"/>
            <a:ext cx="7215188" cy="0"/>
          </a:xfrm>
          <a:prstGeom prst="line">
            <a:avLst/>
          </a:prstGeom>
          <a:noFill/>
          <a:ln w="12700">
            <a:solidFill>
              <a:srgbClr val="C0C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215054">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215054">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21505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499"/>
                                          </p:stCondLst>
                                        </p:cTn>
                                        <p:tgtEl>
                                          <p:spTgt spid="215054">
                                            <p:txEl>
                                              <p:pRg st="3" end="3"/>
                                            </p:txEl>
                                          </p:spTgt>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grpId="0" nodeType="afterEffect">
                                  <p:stCondLst>
                                    <p:cond delay="0"/>
                                  </p:stCondLst>
                                  <p:childTnLst>
                                    <p:set>
                                      <p:cBhvr>
                                        <p:cTn id="17" dur="1" fill="hold">
                                          <p:stCondLst>
                                            <p:cond delay="499"/>
                                          </p:stCondLst>
                                        </p:cTn>
                                        <p:tgtEl>
                                          <p:spTgt spid="215054">
                                            <p:txEl>
                                              <p:pRg st="4" end="4"/>
                                            </p:txEl>
                                          </p:spTgt>
                                        </p:tgtEl>
                                        <p:attrNameLst>
                                          <p:attrName>style.visibility</p:attrName>
                                        </p:attrNameLst>
                                      </p:cBhvr>
                                      <p:to>
                                        <p:strVal val="visible"/>
                                      </p:to>
                                    </p:set>
                                  </p:childTnLst>
                                </p:cTn>
                              </p:par>
                            </p:childTnLst>
                          </p:cTn>
                        </p:par>
                        <p:par>
                          <p:cTn id="18" fill="hold">
                            <p:stCondLst>
                              <p:cond delay="2000"/>
                            </p:stCondLst>
                            <p:childTnLst>
                              <p:par>
                                <p:cTn id="19" presetID="1" presetClass="entr" presetSubtype="0" fill="hold" grpId="0" nodeType="afterEffect">
                                  <p:stCondLst>
                                    <p:cond delay="0"/>
                                  </p:stCondLst>
                                  <p:childTnLst>
                                    <p:set>
                                      <p:cBhvr>
                                        <p:cTn id="20" dur="1" fill="hold">
                                          <p:stCondLst>
                                            <p:cond delay="499"/>
                                          </p:stCondLst>
                                        </p:cTn>
                                        <p:tgtEl>
                                          <p:spTgt spid="21505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5055"/>
                                        </p:tgtEl>
                                        <p:attrNameLst>
                                          <p:attrName>style.visibility</p:attrName>
                                        </p:attrNameLst>
                                      </p:cBhvr>
                                      <p:to>
                                        <p:strVal val="visible"/>
                                      </p:to>
                                    </p:set>
                                  </p:childTnLst>
                                </p:cTn>
                              </p:par>
                            </p:childTnLst>
                          </p:cTn>
                        </p:par>
                        <p:par>
                          <p:cTn id="25" fill="hold">
                            <p:stCondLst>
                              <p:cond delay="0"/>
                            </p:stCondLst>
                            <p:childTnLst>
                              <p:par>
                                <p:cTn id="26" presetID="22" presetClass="entr" presetSubtype="1" fill="hold" grpId="0" nodeType="afterEffect">
                                  <p:stCondLst>
                                    <p:cond delay="0"/>
                                  </p:stCondLst>
                                  <p:childTnLst>
                                    <p:set>
                                      <p:cBhvr>
                                        <p:cTn id="27" dur="1" fill="hold">
                                          <p:stCondLst>
                                            <p:cond delay="0"/>
                                          </p:stCondLst>
                                        </p:cTn>
                                        <p:tgtEl>
                                          <p:spTgt spid="215053"/>
                                        </p:tgtEl>
                                        <p:attrNameLst>
                                          <p:attrName>style.visibility</p:attrName>
                                        </p:attrNameLst>
                                      </p:cBhvr>
                                      <p:to>
                                        <p:strVal val="visible"/>
                                      </p:to>
                                    </p:set>
                                    <p:animEffect transition="in" filter="wipe(up)">
                                      <p:cBhvr>
                                        <p:cTn id="28" dur="500"/>
                                        <p:tgtEl>
                                          <p:spTgt spid="215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53" grpId="0"/>
      <p:bldP spid="215054" grpId="0" build="p" autoUpdateAnimBg="0" advAuto="0"/>
      <p:bldP spid="21505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3.2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进程的概念</a:t>
            </a:r>
          </a:p>
        </p:txBody>
      </p:sp>
      <p:sp>
        <p:nvSpPr>
          <p:cNvPr id="165892" name="Rectangle 4"/>
          <p:cNvSpPr>
            <a:spLocks noChangeArrowheads="1"/>
          </p:cNvSpPr>
          <p:nvPr/>
        </p:nvSpPr>
        <p:spPr bwMode="auto">
          <a:xfrm>
            <a:off x="863600" y="1247775"/>
            <a:ext cx="7715250" cy="105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10000"/>
              </a:lnSpc>
              <a:buSzPct val="85000"/>
              <a:buFont typeface="Wingdings" panose="05000000000000000000" pitchFamily="2" charset="2"/>
              <a:buChar char="u"/>
            </a:pPr>
            <a:r>
              <a:rPr lang="en-US" altLang="zh-CN" sz="2200" b="1">
                <a:solidFill>
                  <a:srgbClr val="FF0000"/>
                </a:solidFill>
                <a:latin typeface="宋体" panose="02010600030101010101" pitchFamily="2" charset="-122"/>
                <a:ea typeface="宋体" panose="02010600030101010101" pitchFamily="2" charset="-122"/>
              </a:rPr>
              <a:t>Multics – 1964</a:t>
            </a:r>
            <a:r>
              <a:rPr lang="zh-CN" altLang="en-US" sz="2200" b="1">
                <a:solidFill>
                  <a:srgbClr val="FF0000"/>
                </a:solidFill>
                <a:latin typeface="宋体" panose="02010600030101010101" pitchFamily="2" charset="-122"/>
                <a:ea typeface="宋体" panose="02010600030101010101" pitchFamily="2" charset="-122"/>
              </a:rPr>
              <a:t>年，</a:t>
            </a:r>
            <a:r>
              <a:rPr lang="en-US" altLang="zh-CN" sz="2200" b="1">
                <a:solidFill>
                  <a:srgbClr val="FF0000"/>
                </a:solidFill>
                <a:latin typeface="宋体" panose="02010600030101010101" pitchFamily="2" charset="-122"/>
                <a:ea typeface="宋体" panose="02010600030101010101" pitchFamily="2" charset="-122"/>
              </a:rPr>
              <a:t>Bell</a:t>
            </a:r>
            <a:r>
              <a:rPr lang="zh-CN" altLang="en-US" sz="2200" b="1">
                <a:solidFill>
                  <a:srgbClr val="FF0000"/>
                </a:solidFill>
                <a:latin typeface="宋体" panose="02010600030101010101" pitchFamily="2" charset="-122"/>
                <a:ea typeface="宋体" panose="02010600030101010101" pitchFamily="2" charset="-122"/>
              </a:rPr>
              <a:t>实验室、</a:t>
            </a:r>
            <a:r>
              <a:rPr lang="en-US" altLang="zh-CN" sz="2200" b="1">
                <a:solidFill>
                  <a:srgbClr val="FF0000"/>
                </a:solidFill>
                <a:latin typeface="宋体" panose="02010600030101010101" pitchFamily="2" charset="-122"/>
                <a:ea typeface="宋体" panose="02010600030101010101" pitchFamily="2" charset="-122"/>
              </a:rPr>
              <a:t>MIT</a:t>
            </a:r>
            <a:r>
              <a:rPr lang="zh-CN" altLang="en-US" sz="2200" b="1">
                <a:solidFill>
                  <a:srgbClr val="FF0000"/>
                </a:solidFill>
                <a:latin typeface="宋体" panose="02010600030101010101" pitchFamily="2" charset="-122"/>
                <a:ea typeface="宋体" panose="02010600030101010101" pitchFamily="2" charset="-122"/>
              </a:rPr>
              <a:t>与</a:t>
            </a:r>
            <a:r>
              <a:rPr lang="en-US" altLang="zh-CN" sz="2200" b="1">
                <a:solidFill>
                  <a:srgbClr val="FF0000"/>
                </a:solidFill>
                <a:latin typeface="宋体" panose="02010600030101010101" pitchFamily="2" charset="-122"/>
                <a:ea typeface="宋体" panose="02010600030101010101" pitchFamily="2" charset="-122"/>
              </a:rPr>
              <a:t>GE</a:t>
            </a:r>
            <a:r>
              <a:rPr lang="zh-CN" altLang="en-US" sz="2200" b="1">
                <a:solidFill>
                  <a:srgbClr val="FF0000"/>
                </a:solidFill>
                <a:latin typeface="宋体" panose="02010600030101010101" pitchFamily="2" charset="-122"/>
                <a:ea typeface="宋体" panose="02010600030101010101" pitchFamily="2" charset="-122"/>
              </a:rPr>
              <a:t>公司共同开发</a:t>
            </a:r>
          </a:p>
          <a:p>
            <a:pPr>
              <a:lnSpc>
                <a:spcPct val="110000"/>
              </a:lnSpc>
              <a:buSzPct val="85000"/>
              <a:buFont typeface="Wingdings" panose="05000000000000000000" pitchFamily="2" charset="2"/>
              <a:buChar char="u"/>
            </a:pPr>
            <a:r>
              <a:rPr lang="en-US" altLang="zh-CN" sz="2200" b="1">
                <a:solidFill>
                  <a:srgbClr val="FF0000"/>
                </a:solidFill>
                <a:latin typeface="宋体" panose="02010600030101010101" pitchFamily="2" charset="-122"/>
                <a:ea typeface="宋体" panose="02010600030101010101" pitchFamily="2" charset="-122"/>
              </a:rPr>
              <a:t>Multics</a:t>
            </a:r>
            <a:r>
              <a:rPr lang="zh-CN" altLang="en-US" sz="2200" b="1">
                <a:solidFill>
                  <a:srgbClr val="FF0000"/>
                </a:solidFill>
                <a:latin typeface="宋体" panose="02010600030101010101" pitchFamily="2" charset="-122"/>
                <a:ea typeface="宋体" panose="02010600030101010101" pitchFamily="2" charset="-122"/>
              </a:rPr>
              <a:t>的设计者首次提出并使用了“进程”的概念</a:t>
            </a:r>
          </a:p>
        </p:txBody>
      </p:sp>
      <p:sp>
        <p:nvSpPr>
          <p:cNvPr id="165894" name="Rectangle 6"/>
          <p:cNvSpPr>
            <a:spLocks noChangeArrowheads="1"/>
          </p:cNvSpPr>
          <p:nvPr/>
        </p:nvSpPr>
        <p:spPr bwMode="auto">
          <a:xfrm>
            <a:off x="1644650" y="5246688"/>
            <a:ext cx="590073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3200" b="1" dirty="0">
                <a:solidFill>
                  <a:srgbClr val="006699"/>
                </a:solidFill>
                <a:latin typeface="黑体" panose="02010609060101010101" pitchFamily="2" charset="-122"/>
                <a:ea typeface="黑体" panose="02010609060101010101" pitchFamily="2" charset="-122"/>
              </a:rPr>
              <a:t>进程概念让许多事情豁然开朗</a:t>
            </a:r>
            <a:r>
              <a:rPr kumimoji="0" lang="en-US" altLang="zh-CN" sz="3200" b="1" dirty="0">
                <a:solidFill>
                  <a:srgbClr val="006699"/>
                </a:solidFill>
                <a:latin typeface="黑体" panose="02010609060101010101" pitchFamily="2" charset="-122"/>
                <a:ea typeface="黑体" panose="02010609060101010101" pitchFamily="2" charset="-122"/>
              </a:rPr>
              <a:t>!</a:t>
            </a:r>
          </a:p>
        </p:txBody>
      </p:sp>
      <p:sp>
        <p:nvSpPr>
          <p:cNvPr id="16389" name="Rectangle 7"/>
          <p:cNvSpPr>
            <a:spLocks noChangeArrowheads="1"/>
          </p:cNvSpPr>
          <p:nvPr/>
        </p:nvSpPr>
        <p:spPr bwMode="auto">
          <a:xfrm>
            <a:off x="1045029" y="5972493"/>
            <a:ext cx="7184571" cy="458787"/>
          </a:xfrm>
          <a:prstGeom prst="rect">
            <a:avLst/>
          </a:prstGeom>
          <a:solidFill>
            <a:schemeClr val="accent1">
              <a:alpha val="32941"/>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dirty="0">
                <a:latin typeface="宋体" panose="02010600030101010101" pitchFamily="2" charset="-122"/>
                <a:ea typeface="宋体" panose="02010600030101010101" pitchFamily="2" charset="-122"/>
              </a:rPr>
              <a:t>用</a:t>
            </a:r>
            <a:r>
              <a:rPr kumimoji="0" lang="en-US" altLang="zh-CN" sz="1800" b="1" dirty="0" err="1">
                <a:latin typeface="宋体" panose="02010600030101010101" pitchFamily="2" charset="-122"/>
                <a:ea typeface="宋体" panose="02010600030101010101" pitchFamily="2" charset="-122"/>
              </a:rPr>
              <a:t>ProcessExplorer</a:t>
            </a:r>
            <a:r>
              <a:rPr kumimoji="0" lang="zh-CN" altLang="en-US" sz="1800" b="1" dirty="0">
                <a:latin typeface="宋体" panose="02010600030101010101" pitchFamily="2" charset="-122"/>
                <a:ea typeface="宋体" panose="02010600030101010101" pitchFamily="2" charset="-122"/>
              </a:rPr>
              <a:t>演示进程的表述映像、硬件、状态和上下文</a:t>
            </a:r>
          </a:p>
        </p:txBody>
      </p:sp>
      <p:sp>
        <p:nvSpPr>
          <p:cNvPr id="165896" name="Rectangle 8"/>
          <p:cNvSpPr>
            <a:spLocks noChangeArrowheads="1"/>
          </p:cNvSpPr>
          <p:nvPr/>
        </p:nvSpPr>
        <p:spPr bwMode="auto">
          <a:xfrm>
            <a:off x="889000" y="2389188"/>
            <a:ext cx="7658100" cy="3009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10000"/>
              </a:lnSpc>
              <a:buFont typeface="Monotype Sorts" charset="2"/>
              <a:buNone/>
            </a:pPr>
            <a:r>
              <a:rPr lang="zh-CN" altLang="en-US" sz="2200" b="1" dirty="0">
                <a:latin typeface="黑体" panose="02010609060101010101" pitchFamily="2" charset="-122"/>
                <a:ea typeface="黑体" panose="02010609060101010101" pitchFamily="2" charset="-122"/>
              </a:rPr>
              <a:t>进程没有严格的定义，但可以通过不同的角度去描述：</a:t>
            </a:r>
          </a:p>
          <a:p>
            <a:pPr>
              <a:lnSpc>
                <a:spcPct val="110000"/>
              </a:lnSpc>
            </a:pPr>
            <a:r>
              <a:rPr lang="zh-CN" altLang="en-US" sz="2200" b="1" dirty="0">
                <a:latin typeface="宋体" panose="02010600030101010101" pitchFamily="2" charset="-122"/>
                <a:ea typeface="宋体" panose="02010600030101010101" pitchFamily="2" charset="-122"/>
              </a:rPr>
              <a:t>一个正在执行的程序（</a:t>
            </a:r>
            <a:r>
              <a:rPr lang="en-US" altLang="zh-CN" sz="2200" b="1" i="1" dirty="0">
                <a:solidFill>
                  <a:srgbClr val="A50021"/>
                </a:solidFill>
                <a:latin typeface="黑体" panose="02010609060101010101" pitchFamily="2" charset="-122"/>
                <a:ea typeface="黑体" panose="02010609060101010101" pitchFamily="2" charset="-122"/>
              </a:rPr>
              <a:t>Program</a:t>
            </a:r>
            <a:r>
              <a:rPr lang="zh-CN" altLang="en-US" sz="2200" b="1" dirty="0">
                <a:latin typeface="宋体" panose="02010600030101010101" pitchFamily="2" charset="-122"/>
                <a:ea typeface="宋体" panose="02010600030101010101" pitchFamily="2" charset="-122"/>
              </a:rPr>
              <a:t>）</a:t>
            </a:r>
          </a:p>
          <a:p>
            <a:pPr>
              <a:lnSpc>
                <a:spcPct val="110000"/>
              </a:lnSpc>
            </a:pPr>
            <a:r>
              <a:rPr lang="zh-CN" altLang="en-US" sz="2200" b="1" dirty="0">
                <a:solidFill>
                  <a:srgbClr val="FF0000"/>
                </a:solidFill>
                <a:latin typeface="宋体" panose="02010600030101010101" pitchFamily="2" charset="-122"/>
                <a:ea typeface="宋体" panose="02010600030101010101" pitchFamily="2" charset="-122"/>
              </a:rPr>
              <a:t>计算机中正在运行的程序的一个实例（</a:t>
            </a:r>
            <a:r>
              <a:rPr lang="en-US" altLang="zh-CN" sz="2200" b="1" i="1" dirty="0">
                <a:solidFill>
                  <a:srgbClr val="A50021"/>
                </a:solidFill>
                <a:latin typeface="黑体" panose="02010609060101010101" pitchFamily="2" charset="-122"/>
                <a:ea typeface="黑体" panose="02010609060101010101" pitchFamily="2" charset="-122"/>
              </a:rPr>
              <a:t>Instance</a:t>
            </a:r>
            <a:r>
              <a:rPr lang="zh-CN" altLang="en-US" sz="2200" b="1" dirty="0">
                <a:solidFill>
                  <a:srgbClr val="FF0000"/>
                </a:solidFill>
                <a:latin typeface="宋体" panose="02010600030101010101" pitchFamily="2" charset="-122"/>
                <a:ea typeface="宋体" panose="02010600030101010101" pitchFamily="2" charset="-122"/>
              </a:rPr>
              <a:t>）</a:t>
            </a:r>
          </a:p>
          <a:p>
            <a:pPr>
              <a:lnSpc>
                <a:spcPct val="110000"/>
              </a:lnSpc>
            </a:pPr>
            <a:r>
              <a:rPr lang="zh-CN" altLang="en-US" sz="2200" b="1" dirty="0">
                <a:latin typeface="宋体" panose="02010600030101010101" pitchFamily="2" charset="-122"/>
                <a:ea typeface="宋体" panose="02010600030101010101" pitchFamily="2" charset="-122"/>
              </a:rPr>
              <a:t>可以分配给处理器并由处理器执行的一个实体（</a:t>
            </a:r>
            <a:r>
              <a:rPr lang="en-US" altLang="zh-CN" sz="2200" b="1" i="1" dirty="0">
                <a:solidFill>
                  <a:srgbClr val="A50021"/>
                </a:solidFill>
                <a:latin typeface="黑体" panose="02010609060101010101" pitchFamily="2" charset="-122"/>
                <a:ea typeface="黑体" panose="02010609060101010101" pitchFamily="2" charset="-122"/>
              </a:rPr>
              <a:t>Entity</a:t>
            </a:r>
            <a:r>
              <a:rPr lang="zh-CN" altLang="en-US" sz="2200" b="1" dirty="0">
                <a:latin typeface="宋体" panose="02010600030101010101" pitchFamily="2" charset="-122"/>
                <a:ea typeface="宋体" panose="02010600030101010101" pitchFamily="2" charset="-122"/>
              </a:rPr>
              <a:t>）</a:t>
            </a:r>
          </a:p>
          <a:p>
            <a:pPr>
              <a:lnSpc>
                <a:spcPct val="110000"/>
              </a:lnSpc>
            </a:pPr>
            <a:r>
              <a:rPr lang="zh-CN" altLang="en-US" sz="2200" b="1" dirty="0">
                <a:solidFill>
                  <a:srgbClr val="FF0000"/>
                </a:solidFill>
                <a:latin typeface="宋体" panose="02010600030101010101" pitchFamily="2" charset="-122"/>
                <a:ea typeface="宋体" panose="02010600030101010101" pitchFamily="2" charset="-122"/>
              </a:rPr>
              <a:t>由</a:t>
            </a:r>
            <a:r>
              <a:rPr lang="zh-CN" altLang="en-US" sz="2200" b="1" dirty="0">
                <a:solidFill>
                  <a:srgbClr val="FF0000"/>
                </a:solidFill>
                <a:highlight>
                  <a:srgbClr val="FFFF00"/>
                </a:highlight>
                <a:latin typeface="宋体" panose="02010600030101010101" pitchFamily="2" charset="-122"/>
                <a:ea typeface="宋体" panose="02010600030101010101" pitchFamily="2" charset="-122"/>
              </a:rPr>
              <a:t>一个可执行的代码段、一组运行状态和一组相关系统</a:t>
            </a:r>
            <a:br>
              <a:rPr lang="zh-CN" altLang="en-US" sz="2200" b="1" dirty="0">
                <a:solidFill>
                  <a:srgbClr val="FF0000"/>
                </a:solidFill>
                <a:highlight>
                  <a:srgbClr val="FFFF00"/>
                </a:highlight>
                <a:latin typeface="宋体" panose="02010600030101010101" pitchFamily="2" charset="-122"/>
                <a:ea typeface="宋体" panose="02010600030101010101" pitchFamily="2" charset="-122"/>
              </a:rPr>
            </a:br>
            <a:r>
              <a:rPr lang="zh-CN" altLang="en-US" sz="2200" b="1" dirty="0">
                <a:solidFill>
                  <a:srgbClr val="FF0000"/>
                </a:solidFill>
                <a:highlight>
                  <a:srgbClr val="FFFF00"/>
                </a:highlight>
                <a:latin typeface="宋体" panose="02010600030101010101" pitchFamily="2" charset="-122"/>
                <a:ea typeface="宋体" panose="02010600030101010101" pitchFamily="2" charset="-122"/>
              </a:rPr>
              <a:t>资源</a:t>
            </a:r>
            <a:r>
              <a:rPr lang="zh-CN" altLang="en-US" sz="2200" b="1" dirty="0">
                <a:solidFill>
                  <a:srgbClr val="FF0000"/>
                </a:solidFill>
                <a:latin typeface="宋体" panose="02010600030101010101" pitchFamily="2" charset="-122"/>
                <a:ea typeface="宋体" panose="02010600030101010101" pitchFamily="2" charset="-122"/>
              </a:rPr>
              <a:t>所刻画的活动单元（</a:t>
            </a:r>
            <a:r>
              <a:rPr lang="en-US" altLang="zh-CN" sz="2200" b="1" i="1" dirty="0">
                <a:solidFill>
                  <a:srgbClr val="A50021"/>
                </a:solidFill>
                <a:latin typeface="黑体" panose="02010609060101010101" pitchFamily="2" charset="-122"/>
                <a:ea typeface="黑体" panose="02010609060101010101" pitchFamily="2" charset="-122"/>
              </a:rPr>
              <a:t>Unit</a:t>
            </a:r>
            <a:r>
              <a:rPr lang="zh-CN" altLang="en-US" sz="2200" b="1" dirty="0">
                <a:solidFill>
                  <a:srgbClr val="FF0000"/>
                </a:solidFill>
                <a:latin typeface="宋体" panose="02010600030101010101" pitchFamily="2" charset="-122"/>
                <a:ea typeface="宋体" panose="02010600030101010101" pitchFamily="2" charset="-122"/>
              </a:rPr>
              <a:t>）</a:t>
            </a:r>
            <a:endParaRPr lang="en-US" altLang="zh-CN" sz="2200" b="1" dirty="0">
              <a:solidFill>
                <a:srgbClr val="FF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65892"/>
                                        </p:tgtEl>
                                        <p:attrNameLst>
                                          <p:attrName>style.visibility</p:attrName>
                                        </p:attrNameLst>
                                      </p:cBhvr>
                                      <p:to>
                                        <p:strVal val="visible"/>
                                      </p:to>
                                    </p:set>
                                    <p:animEffect transition="in" filter="dissolve">
                                      <p:cBhvr>
                                        <p:cTn id="7" dur="500"/>
                                        <p:tgtEl>
                                          <p:spTgt spid="16589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65896"/>
                                        </p:tgtEl>
                                        <p:attrNameLst>
                                          <p:attrName>style.visibility</p:attrName>
                                        </p:attrNameLst>
                                      </p:cBhvr>
                                      <p:to>
                                        <p:strVal val="visible"/>
                                      </p:to>
                                    </p:set>
                                    <p:animEffect transition="in" filter="dissolve">
                                      <p:cBhvr>
                                        <p:cTn id="12" dur="500"/>
                                        <p:tgtEl>
                                          <p:spTgt spid="16589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5894"/>
                                        </p:tgtEl>
                                        <p:attrNameLst>
                                          <p:attrName>style.visibility</p:attrName>
                                        </p:attrNameLst>
                                      </p:cBhvr>
                                      <p:to>
                                        <p:strVal val="visible"/>
                                      </p:to>
                                    </p:set>
                                    <p:anim calcmode="lin" valueType="num">
                                      <p:cBhvr additive="base">
                                        <p:cTn id="17" dur="500" fill="hold"/>
                                        <p:tgtEl>
                                          <p:spTgt spid="165894"/>
                                        </p:tgtEl>
                                        <p:attrNameLst>
                                          <p:attrName>ppt_x</p:attrName>
                                        </p:attrNameLst>
                                      </p:cBhvr>
                                      <p:tavLst>
                                        <p:tav tm="0">
                                          <p:val>
                                            <p:strVal val="#ppt_x"/>
                                          </p:val>
                                        </p:tav>
                                        <p:tav tm="100000">
                                          <p:val>
                                            <p:strVal val="#ppt_x"/>
                                          </p:val>
                                        </p:tav>
                                      </p:tavLst>
                                    </p:anim>
                                    <p:anim calcmode="lin" valueType="num">
                                      <p:cBhvr additive="base">
                                        <p:cTn id="18" dur="500" fill="hold"/>
                                        <p:tgtEl>
                                          <p:spTgt spid="16589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p:bldP spid="165894" grpId="0"/>
      <p:bldP spid="16589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6" name="Rectangle 6"/>
          <p:cNvSpPr>
            <a:spLocks noChangeArrowheads="1"/>
          </p:cNvSpPr>
          <p:nvPr/>
        </p:nvSpPr>
        <p:spPr bwMode="auto">
          <a:xfrm>
            <a:off x="801688" y="971550"/>
            <a:ext cx="7399337" cy="1506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400" b="1">
                <a:solidFill>
                  <a:srgbClr val="FF0000"/>
                </a:solidFill>
                <a:latin typeface="宋体" panose="02010600030101010101" pitchFamily="2" charset="-122"/>
                <a:ea typeface="宋体" panose="02010600030101010101" pitchFamily="2" charset="-122"/>
              </a:rPr>
              <a:t>日常生活中“进程”例子：</a:t>
            </a:r>
          </a:p>
          <a:p>
            <a:r>
              <a:rPr lang="zh-CN" altLang="en-US" sz="2000" b="1">
                <a:solidFill>
                  <a:srgbClr val="000099"/>
                </a:solidFill>
                <a:latin typeface="宋体" panose="02010600030101010101" pitchFamily="2" charset="-122"/>
                <a:ea typeface="宋体" panose="02010600030101010101" pitchFamily="2" charset="-122"/>
              </a:rPr>
              <a:t>装修工程：</a:t>
            </a:r>
            <a:r>
              <a:rPr lang="zh-CN" altLang="en-US" sz="2000" b="1">
                <a:latin typeface="宋体" panose="02010600030101010101" pitchFamily="2" charset="-122"/>
                <a:ea typeface="宋体" panose="02010600030101010101" pitchFamily="2" charset="-122"/>
              </a:rPr>
              <a:t> 装修队同时承接</a:t>
            </a:r>
            <a:r>
              <a:rPr lang="en-US" altLang="zh-CN" sz="2000" b="1">
                <a:solidFill>
                  <a:srgbClr val="FF0000"/>
                </a:solidFill>
                <a:latin typeface="宋体" panose="02010600030101010101" pitchFamily="2" charset="-122"/>
                <a:ea typeface="宋体" panose="02010600030101010101" pitchFamily="2" charset="-122"/>
              </a:rPr>
              <a:t>N</a:t>
            </a:r>
            <a:r>
              <a:rPr lang="zh-CN" altLang="en-US" sz="2000" b="1">
                <a:latin typeface="宋体" panose="02010600030101010101" pitchFamily="2" charset="-122"/>
                <a:ea typeface="宋体" panose="02010600030101010101" pitchFamily="2" charset="-122"/>
              </a:rPr>
              <a:t>个家庭房屋装修工程</a:t>
            </a:r>
          </a:p>
          <a:p>
            <a:r>
              <a:rPr lang="zh-CN" altLang="en-US" sz="2000" b="1">
                <a:solidFill>
                  <a:srgbClr val="000099"/>
                </a:solidFill>
                <a:latin typeface="宋体" panose="02010600030101010101" pitchFamily="2" charset="-122"/>
                <a:ea typeface="宋体" panose="02010600030101010101" pitchFamily="2" charset="-122"/>
              </a:rPr>
              <a:t>下棋过程：</a:t>
            </a:r>
            <a:r>
              <a:rPr lang="zh-CN" altLang="en-US" sz="2000" b="1">
                <a:latin typeface="宋体" panose="02010600030101010101" pitchFamily="2" charset="-122"/>
                <a:ea typeface="宋体" panose="02010600030101010101" pitchFamily="2" charset="-122"/>
              </a:rPr>
              <a:t> 一对</a:t>
            </a:r>
            <a:r>
              <a:rPr lang="en-US" altLang="zh-CN" sz="2000" b="1">
                <a:solidFill>
                  <a:srgbClr val="FF0000"/>
                </a:solidFill>
                <a:latin typeface="宋体" panose="02010600030101010101" pitchFamily="2" charset="-122"/>
                <a:ea typeface="宋体" panose="02010600030101010101" pitchFamily="2" charset="-122"/>
              </a:rPr>
              <a:t>N</a:t>
            </a:r>
            <a:r>
              <a:rPr lang="zh-CN" altLang="en-US" sz="2000" b="1">
                <a:latin typeface="宋体" panose="02010600030101010101" pitchFamily="2" charset="-122"/>
                <a:ea typeface="宋体" panose="02010600030101010101" pitchFamily="2" charset="-122"/>
              </a:rPr>
              <a:t>的“车轮大战”</a:t>
            </a:r>
          </a:p>
        </p:txBody>
      </p:sp>
      <p:pic>
        <p:nvPicPr>
          <p:cNvPr id="184329" name="Picture 9" descr="聂卫平车轮大战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 y="2627313"/>
            <a:ext cx="5461000" cy="364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31" name="Rectangle 11"/>
          <p:cNvSpPr>
            <a:spLocks noChangeArrowheads="1"/>
          </p:cNvSpPr>
          <p:nvPr/>
        </p:nvSpPr>
        <p:spPr bwMode="auto">
          <a:xfrm>
            <a:off x="5778500" y="4824413"/>
            <a:ext cx="3268663" cy="1150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000" b="1">
                <a:solidFill>
                  <a:srgbClr val="FF0000"/>
                </a:solidFill>
                <a:latin typeface="宋体" panose="02010600030101010101" pitchFamily="2" charset="-122"/>
                <a:ea typeface="宋体" panose="02010600030101010101" pitchFamily="2" charset="-122"/>
              </a:rPr>
              <a:t>每盘对弈棋局</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一个进程</a:t>
            </a:r>
          </a:p>
          <a:p>
            <a:pPr>
              <a:lnSpc>
                <a:spcPct val="130000"/>
              </a:lnSpc>
              <a:buFont typeface="Monotype Sorts" charset="2"/>
              <a:buNone/>
            </a:pPr>
            <a:r>
              <a:rPr lang="zh-CN" altLang="en-US" sz="2000" b="1">
                <a:solidFill>
                  <a:srgbClr val="FF0000"/>
                </a:solidFill>
                <a:latin typeface="宋体" panose="02010600030101010101" pitchFamily="2" charset="-122"/>
                <a:ea typeface="宋体" panose="02010600030101010101" pitchFamily="2" charset="-122"/>
              </a:rPr>
              <a:t>聂卫平</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CPU</a:t>
            </a:r>
          </a:p>
          <a:p>
            <a:pPr>
              <a:lnSpc>
                <a:spcPct val="130000"/>
              </a:lnSpc>
              <a:buFont typeface="Monotype Sorts" charset="2"/>
              <a:buNone/>
            </a:pPr>
            <a:endParaRPr lang="en-US" altLang="zh-CN" sz="2000" b="1">
              <a:latin typeface="宋体" panose="02010600030101010101" pitchFamily="2" charset="-122"/>
              <a:ea typeface="宋体" panose="02010600030101010101" pitchFamily="2" charset="-122"/>
            </a:endParaRPr>
          </a:p>
          <a:p>
            <a:pPr>
              <a:lnSpc>
                <a:spcPct val="130000"/>
              </a:lnSpc>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17413" name="Rectangle 2"/>
          <p:cNvSpPr>
            <a:spLocks noGrp="1" noChangeArrowheads="1"/>
          </p:cNvSpPr>
          <p:nvPr>
            <p:ph type="title"/>
          </p:nvPr>
        </p:nvSpPr>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3.2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进程的概念</a:t>
            </a:r>
          </a:p>
        </p:txBody>
      </p:sp>
      <p:sp>
        <p:nvSpPr>
          <p:cNvPr id="184336" name="Rectangle 16"/>
          <p:cNvSpPr>
            <a:spLocks noChangeArrowheads="1"/>
          </p:cNvSpPr>
          <p:nvPr/>
        </p:nvSpPr>
        <p:spPr bwMode="auto">
          <a:xfrm>
            <a:off x="5773738" y="2890838"/>
            <a:ext cx="3268662" cy="104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000" b="1">
                <a:solidFill>
                  <a:srgbClr val="FF0000"/>
                </a:solidFill>
                <a:latin typeface="宋体" panose="02010600030101010101" pitchFamily="2" charset="-122"/>
                <a:ea typeface="宋体" panose="02010600030101010101" pitchFamily="2" charset="-122"/>
              </a:rPr>
              <a:t>每个装修工程</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a:t>
            </a:r>
            <a:r>
              <a:rPr lang="zh-CN" altLang="en-US" sz="2000" b="1">
                <a:latin typeface="宋体" panose="02010600030101010101" pitchFamily="2" charset="-122"/>
                <a:ea typeface="宋体" panose="02010600030101010101" pitchFamily="2" charset="-122"/>
              </a:rPr>
              <a:t>一个进程</a:t>
            </a:r>
          </a:p>
          <a:p>
            <a:pPr>
              <a:lnSpc>
                <a:spcPct val="130000"/>
              </a:lnSpc>
              <a:buFont typeface="Monotype Sorts" charset="2"/>
              <a:buNone/>
            </a:pPr>
            <a:r>
              <a:rPr lang="zh-CN" altLang="en-US" sz="2000" b="1">
                <a:solidFill>
                  <a:srgbClr val="FF0000"/>
                </a:solidFill>
                <a:latin typeface="宋体" panose="02010600030101010101" pitchFamily="2" charset="-122"/>
                <a:ea typeface="宋体" panose="02010600030101010101" pitchFamily="2" charset="-122"/>
              </a:rPr>
              <a:t>装修队    </a:t>
            </a:r>
            <a:r>
              <a:rPr lang="zh-CN" altLang="en-US" sz="2000" b="1">
                <a:latin typeface="宋体" panose="02010600030101010101" pitchFamily="2" charset="-122"/>
                <a:ea typeface="宋体" panose="02010600030101010101" pitchFamily="2" charset="-122"/>
              </a:rPr>
              <a:t>   </a:t>
            </a:r>
            <a:r>
              <a:rPr lang="en-US" altLang="zh-CN" sz="2000" b="1">
                <a:latin typeface="宋体" panose="02010600030101010101" pitchFamily="2" charset="-122"/>
                <a:ea typeface="宋体" panose="02010600030101010101" pitchFamily="2" charset="-122"/>
              </a:rPr>
              <a:t>-- CPU</a:t>
            </a:r>
          </a:p>
          <a:p>
            <a:pPr>
              <a:lnSpc>
                <a:spcPct val="130000"/>
              </a:lnSpc>
              <a:buFont typeface="Monotype Sorts" charset="2"/>
              <a:buNone/>
            </a:pPr>
            <a:endParaRPr lang="en-US" altLang="zh-CN" sz="2000" b="1">
              <a:latin typeface="宋体" panose="02010600030101010101" pitchFamily="2" charset="-122"/>
              <a:ea typeface="宋体" panose="02010600030101010101" pitchFamily="2" charset="-122"/>
            </a:endParaRPr>
          </a:p>
          <a:p>
            <a:pPr>
              <a:lnSpc>
                <a:spcPct val="130000"/>
              </a:lnSpc>
              <a:buFont typeface="Monotype Sorts" charset="2"/>
              <a:buNone/>
            </a:pPr>
            <a:endParaRPr lang="zh-CN" altLang="en-US" sz="2000" b="1">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84326">
                                            <p:txEl>
                                              <p:pRg st="0" end="0"/>
                                            </p:txEl>
                                          </p:spTgt>
                                        </p:tgtEl>
                                        <p:attrNameLst>
                                          <p:attrName>style.visibility</p:attrName>
                                        </p:attrNameLst>
                                      </p:cBhvr>
                                      <p:to>
                                        <p:strVal val="visible"/>
                                      </p:to>
                                    </p:set>
                                    <p:animEffect transition="in" filter="blinds(horizontal)">
                                      <p:cBhvr>
                                        <p:cTn id="7" dur="500"/>
                                        <p:tgtEl>
                                          <p:spTgt spid="184326">
                                            <p:txEl>
                                              <p:pRg st="0" end="0"/>
                                            </p:txEl>
                                          </p:spTgt>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84326">
                                            <p:txEl>
                                              <p:pRg st="1" end="1"/>
                                            </p:txEl>
                                          </p:spTgt>
                                        </p:tgtEl>
                                        <p:attrNameLst>
                                          <p:attrName>style.visibility</p:attrName>
                                        </p:attrNameLst>
                                      </p:cBhvr>
                                      <p:to>
                                        <p:strVal val="visible"/>
                                      </p:to>
                                    </p:set>
                                    <p:animEffect transition="in" filter="blinds(horizontal)">
                                      <p:cBhvr>
                                        <p:cTn id="11" dur="500"/>
                                        <p:tgtEl>
                                          <p:spTgt spid="184326">
                                            <p:txEl>
                                              <p:pRg st="1" end="1"/>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84326">
                                            <p:txEl>
                                              <p:pRg st="2" end="2"/>
                                            </p:txEl>
                                          </p:spTgt>
                                        </p:tgtEl>
                                        <p:attrNameLst>
                                          <p:attrName>style.visibility</p:attrName>
                                        </p:attrNameLst>
                                      </p:cBhvr>
                                      <p:to>
                                        <p:strVal val="visible"/>
                                      </p:to>
                                    </p:set>
                                    <p:animEffect transition="in" filter="blinds(horizontal)">
                                      <p:cBhvr>
                                        <p:cTn id="15" dur="500"/>
                                        <p:tgtEl>
                                          <p:spTgt spid="184326">
                                            <p:txEl>
                                              <p:pRg st="2" end="2"/>
                                            </p:txEl>
                                          </p:spTgt>
                                        </p:tgtEl>
                                      </p:cBhvr>
                                    </p:animEffect>
                                  </p:childTnLst>
                                </p:cTn>
                              </p:par>
                            </p:childTnLst>
                          </p:cTn>
                        </p:par>
                        <p:par>
                          <p:cTn id="16" fill="hold">
                            <p:stCondLst>
                              <p:cond delay="1500"/>
                            </p:stCondLst>
                            <p:childTnLst>
                              <p:par>
                                <p:cTn id="17" presetID="20" presetClass="entr" presetSubtype="0" fill="hold" nodeType="afterEffect">
                                  <p:stCondLst>
                                    <p:cond delay="0"/>
                                  </p:stCondLst>
                                  <p:childTnLst>
                                    <p:set>
                                      <p:cBhvr>
                                        <p:cTn id="18" dur="1" fill="hold">
                                          <p:stCondLst>
                                            <p:cond delay="0"/>
                                          </p:stCondLst>
                                        </p:cTn>
                                        <p:tgtEl>
                                          <p:spTgt spid="184329"/>
                                        </p:tgtEl>
                                        <p:attrNameLst>
                                          <p:attrName>style.visibility</p:attrName>
                                        </p:attrNameLst>
                                      </p:cBhvr>
                                      <p:to>
                                        <p:strVal val="visible"/>
                                      </p:to>
                                    </p:set>
                                    <p:animEffect transition="in" filter="wedge">
                                      <p:cBhvr>
                                        <p:cTn id="19" dur="1000"/>
                                        <p:tgtEl>
                                          <p:spTgt spid="184329"/>
                                        </p:tgtEl>
                                      </p:cBhvr>
                                    </p:animEffect>
                                  </p:childTnLst>
                                </p:cTn>
                              </p:par>
                            </p:childTnLst>
                          </p:cTn>
                        </p:par>
                        <p:par>
                          <p:cTn id="20" fill="hold">
                            <p:stCondLst>
                              <p:cond delay="2500"/>
                            </p:stCondLst>
                            <p:childTnLst>
                              <p:par>
                                <p:cTn id="21" presetID="1" presetClass="entr" presetSubtype="0" fill="hold" grpId="0" nodeType="afterEffect">
                                  <p:stCondLst>
                                    <p:cond delay="0"/>
                                  </p:stCondLst>
                                  <p:childTnLst>
                                    <p:set>
                                      <p:cBhvr>
                                        <p:cTn id="22" dur="1" fill="hold">
                                          <p:stCondLst>
                                            <p:cond delay="0"/>
                                          </p:stCondLst>
                                        </p:cTn>
                                        <p:tgtEl>
                                          <p:spTgt spid="184331"/>
                                        </p:tgtEl>
                                        <p:attrNameLst>
                                          <p:attrName>style.visibility</p:attrName>
                                        </p:attrNameLst>
                                      </p:cBhvr>
                                      <p:to>
                                        <p:strVal val="visible"/>
                                      </p:to>
                                    </p:set>
                                  </p:childTnLst>
                                </p:cTn>
                              </p:par>
                            </p:childTnLst>
                          </p:cTn>
                        </p:par>
                        <p:par>
                          <p:cTn id="23" fill="hold">
                            <p:stCondLst>
                              <p:cond delay="2500"/>
                            </p:stCondLst>
                            <p:childTnLst>
                              <p:par>
                                <p:cTn id="24" presetID="1" presetClass="entr" presetSubtype="0" fill="hold" grpId="0" nodeType="afterEffect">
                                  <p:stCondLst>
                                    <p:cond delay="0"/>
                                  </p:stCondLst>
                                  <p:childTnLst>
                                    <p:set>
                                      <p:cBhvr>
                                        <p:cTn id="25" dur="1" fill="hold">
                                          <p:stCondLst>
                                            <p:cond delay="0"/>
                                          </p:stCondLst>
                                        </p:cTn>
                                        <p:tgtEl>
                                          <p:spTgt spid="184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26" grpId="0" build="p"/>
      <p:bldP spid="184331" grpId="0"/>
      <p:bldP spid="18433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zh-CN" dirty="0">
                <a:latin typeface="Times New Roman" panose="02020603050405020304" pitchFamily="18" charset="0"/>
                <a:ea typeface="宋体" panose="02010600030101010101" pitchFamily="2" charset="-122"/>
                <a:cs typeface="Times New Roman" panose="02020603050405020304" pitchFamily="18" charset="0"/>
              </a:rPr>
              <a:t>3.2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进程的概念</a:t>
            </a:r>
          </a:p>
        </p:txBody>
      </p:sp>
      <p:pic>
        <p:nvPicPr>
          <p:cNvPr id="18435" name="Picture 3" descr="j015776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85138" y="0"/>
            <a:ext cx="1058862"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111" name="Rectangle 7"/>
          <p:cNvSpPr>
            <a:spLocks noChangeArrowheads="1"/>
          </p:cNvSpPr>
          <p:nvPr/>
        </p:nvSpPr>
        <p:spPr bwMode="auto">
          <a:xfrm>
            <a:off x="796925" y="923925"/>
            <a:ext cx="7850188" cy="551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20000"/>
              </a:lnSpc>
              <a:buFont typeface="Monotype Sorts" charset="2"/>
              <a:buNone/>
            </a:pPr>
            <a:endParaRPr lang="zh-CN" altLang="en-US" sz="2400" dirty="0">
              <a:ea typeface="黑体" panose="02010609060101010101" pitchFamily="2" charset="-122"/>
            </a:endParaRP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a:t>
            </a:r>
            <a:r>
              <a:rPr lang="zh-CN" altLang="en-US" sz="2000" b="1" dirty="0">
                <a:solidFill>
                  <a:srgbClr val="FF0000"/>
                </a:solidFill>
                <a:ea typeface="宋体" panose="02010600030101010101" pitchFamily="2" charset="-122"/>
              </a:rPr>
              <a:t>动态性 </a:t>
            </a:r>
            <a:r>
              <a:rPr lang="zh-CN" altLang="en-US" sz="2000" b="1" dirty="0">
                <a:ea typeface="宋体" panose="02010600030101010101" pitchFamily="2" charset="-122"/>
              </a:rPr>
              <a:t>  动态特性表现在它因创建而产生，由调度而执行，因</a:t>
            </a:r>
            <a:br>
              <a:rPr lang="zh-CN" altLang="en-US" sz="2000" b="1" dirty="0">
                <a:ea typeface="宋体" panose="02010600030101010101" pitchFamily="2" charset="-122"/>
              </a:rPr>
            </a:br>
            <a:r>
              <a:rPr lang="zh-CN" altLang="en-US" sz="2000" b="1" dirty="0">
                <a:ea typeface="宋体" panose="02010600030101010101" pitchFamily="2" charset="-122"/>
              </a:rPr>
              <a:t>                  得不到资源而暂停执行，最后因完成或撤销而消亡</a:t>
            </a:r>
            <a:br>
              <a:rPr lang="zh-CN" altLang="en-US" sz="2000" b="1" dirty="0">
                <a:ea typeface="宋体" panose="02010600030101010101" pitchFamily="2" charset="-122"/>
              </a:rPr>
            </a:br>
            <a:r>
              <a:rPr lang="zh-CN" altLang="en-US" sz="2000" b="1" dirty="0">
                <a:ea typeface="宋体" panose="02010600030101010101" pitchFamily="2" charset="-122"/>
              </a:rPr>
              <a:t>                  （</a:t>
            </a:r>
            <a:r>
              <a:rPr lang="zh-CN" altLang="en-US" sz="2000" b="1" dirty="0">
                <a:solidFill>
                  <a:srgbClr val="FF0000"/>
                </a:solidFill>
                <a:ea typeface="宋体" panose="02010600030101010101" pitchFamily="2" charset="-122"/>
              </a:rPr>
              <a:t>进程生命周期</a:t>
            </a:r>
            <a:r>
              <a:rPr lang="zh-CN" altLang="en-US" sz="2000" b="1" dirty="0">
                <a:ea typeface="宋体" panose="02010600030101010101" pitchFamily="2" charset="-122"/>
              </a:rPr>
              <a:t>）</a:t>
            </a: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a:t>
            </a:r>
            <a:r>
              <a:rPr lang="zh-CN" altLang="en-US" sz="2000" b="1" dirty="0">
                <a:solidFill>
                  <a:srgbClr val="FF0000"/>
                </a:solidFill>
                <a:ea typeface="宋体" panose="02010600030101010101" pitchFamily="2" charset="-122"/>
              </a:rPr>
              <a:t>并发性</a:t>
            </a:r>
            <a:r>
              <a:rPr lang="zh-CN" altLang="en-US" sz="2000" b="1" dirty="0">
                <a:ea typeface="宋体" panose="02010600030101010101" pitchFamily="2" charset="-122"/>
              </a:rPr>
              <a:t>  引入进程的目的就是为了使多个程序并发执行，以提</a:t>
            </a:r>
            <a:br>
              <a:rPr lang="zh-CN" altLang="en-US" sz="2000" b="1" dirty="0">
                <a:ea typeface="宋体" panose="02010600030101010101" pitchFamily="2" charset="-122"/>
              </a:rPr>
            </a:br>
            <a:r>
              <a:rPr lang="zh-CN" altLang="en-US" sz="2000" b="1" dirty="0">
                <a:ea typeface="宋体" panose="02010600030101010101" pitchFamily="2" charset="-122"/>
              </a:rPr>
              <a:t>                  高资源利用率（主要</a:t>
            </a:r>
            <a:r>
              <a:rPr lang="en-US" altLang="zh-CN" sz="2000" b="1" dirty="0">
                <a:ea typeface="宋体" panose="02010600030101010101" pitchFamily="2" charset="-122"/>
              </a:rPr>
              <a:t>CPU</a:t>
            </a:r>
            <a:r>
              <a:rPr lang="zh-CN" altLang="en-US" sz="2000" b="1" dirty="0">
                <a:ea typeface="宋体" panose="02010600030101010101" pitchFamily="2" charset="-122"/>
              </a:rPr>
              <a:t>）</a:t>
            </a: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3</a:t>
            </a:r>
            <a:r>
              <a:rPr lang="zh-CN" altLang="en-US" sz="2000" b="1" dirty="0">
                <a:ea typeface="宋体" panose="02010600030101010101" pitchFamily="2" charset="-122"/>
              </a:rPr>
              <a:t>）</a:t>
            </a:r>
            <a:r>
              <a:rPr lang="zh-CN" altLang="en-US" sz="2000" b="1" dirty="0">
                <a:solidFill>
                  <a:srgbClr val="FF0000"/>
                </a:solidFill>
                <a:ea typeface="宋体" panose="02010600030101010101" pitchFamily="2" charset="-122"/>
              </a:rPr>
              <a:t>独立性</a:t>
            </a:r>
            <a:r>
              <a:rPr lang="zh-CN" altLang="en-US" sz="2000" b="1" dirty="0">
                <a:ea typeface="宋体" panose="02010600030101010101" pitchFamily="2" charset="-122"/>
              </a:rPr>
              <a:t>  进程是一个程序运行的基本单位，也是系统进行资</a:t>
            </a:r>
            <a:br>
              <a:rPr lang="zh-CN" altLang="en-US" sz="2000" b="1" dirty="0">
                <a:ea typeface="宋体" panose="02010600030101010101" pitchFamily="2" charset="-122"/>
              </a:rPr>
            </a:br>
            <a:r>
              <a:rPr lang="zh-CN" altLang="en-US" sz="2000" b="1" dirty="0">
                <a:ea typeface="宋体" panose="02010600030101010101" pitchFamily="2" charset="-122"/>
              </a:rPr>
              <a:t>                  源分配和调度的基本单位</a:t>
            </a:r>
          </a:p>
          <a:p>
            <a:pPr>
              <a:lnSpc>
                <a:spcPct val="120000"/>
              </a:lnSpc>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4</a:t>
            </a:r>
            <a:r>
              <a:rPr lang="zh-CN" altLang="en-US" sz="2000" b="1" dirty="0">
                <a:ea typeface="宋体" panose="02010600030101010101" pitchFamily="2" charset="-122"/>
              </a:rPr>
              <a:t>）</a:t>
            </a:r>
            <a:r>
              <a:rPr lang="zh-CN" altLang="en-US" sz="2000" b="1" dirty="0">
                <a:solidFill>
                  <a:srgbClr val="FF0000"/>
                </a:solidFill>
                <a:ea typeface="宋体" panose="02010600030101010101" pitchFamily="2" charset="-122"/>
              </a:rPr>
              <a:t>异步性</a:t>
            </a:r>
            <a:r>
              <a:rPr lang="zh-CN" altLang="en-US" sz="2000" b="1" dirty="0">
                <a:ea typeface="宋体" panose="02010600030101010101" pitchFamily="2" charset="-122"/>
              </a:rPr>
              <a:t>  进程以各自独立的、</a:t>
            </a:r>
            <a:r>
              <a:rPr lang="zh-CN" altLang="en-US" sz="2000" b="1" dirty="0">
                <a:solidFill>
                  <a:srgbClr val="FF0000"/>
                </a:solidFill>
                <a:ea typeface="宋体" panose="02010600030101010101" pitchFamily="2" charset="-122"/>
              </a:rPr>
              <a:t>不可预知</a:t>
            </a:r>
            <a:r>
              <a:rPr lang="zh-CN" altLang="en-US" sz="2000" b="1" dirty="0">
                <a:ea typeface="宋体" panose="02010600030101010101" pitchFamily="2" charset="-122"/>
              </a:rPr>
              <a:t>的速度向前推进</a:t>
            </a:r>
          </a:p>
          <a:p>
            <a:pPr>
              <a:lnSpc>
                <a:spcPct val="120000"/>
              </a:lnSpc>
              <a:buNone/>
            </a:pPr>
            <a:r>
              <a:rPr lang="zh-CN" altLang="en-US" sz="2000" b="1" dirty="0">
                <a:ea typeface="宋体" panose="02010600030101010101" pitchFamily="2" charset="-122"/>
              </a:rPr>
              <a:t>（</a:t>
            </a:r>
            <a:r>
              <a:rPr lang="en-US" altLang="zh-CN" sz="2000" b="1" dirty="0">
                <a:ea typeface="宋体" panose="02010600030101010101" pitchFamily="2" charset="-122"/>
              </a:rPr>
              <a:t>5</a:t>
            </a:r>
            <a:r>
              <a:rPr lang="zh-CN" altLang="en-US" sz="2000" b="1" dirty="0">
                <a:ea typeface="宋体" panose="02010600030101010101" pitchFamily="2" charset="-122"/>
              </a:rPr>
              <a:t>）</a:t>
            </a:r>
            <a:r>
              <a:rPr lang="zh-CN" altLang="en-US" sz="2000" b="1" dirty="0">
                <a:solidFill>
                  <a:srgbClr val="FF0000"/>
                </a:solidFill>
                <a:ea typeface="宋体" panose="02010600030101010101" pitchFamily="2" charset="-122"/>
              </a:rPr>
              <a:t>交往性（交互）</a:t>
            </a:r>
            <a:r>
              <a:rPr lang="zh-CN" altLang="en-US" sz="2000" b="1" dirty="0">
                <a:ea typeface="宋体" panose="02010600030101010101" pitchFamily="2" charset="-122"/>
              </a:rPr>
              <a:t>进程在运行过程中可能会与其它进程发生直接或间接的相互作用</a:t>
            </a:r>
            <a:endParaRPr lang="en-US" altLang="zh-CN" sz="2000" b="1" dirty="0">
              <a:ea typeface="宋体" panose="02010600030101010101" pitchFamily="2" charset="-122"/>
            </a:endParaRPr>
          </a:p>
        </p:txBody>
      </p:sp>
      <p:sp>
        <p:nvSpPr>
          <p:cNvPr id="175114" name="Rectangle 10"/>
          <p:cNvSpPr>
            <a:spLocks noChangeArrowheads="1"/>
          </p:cNvSpPr>
          <p:nvPr/>
        </p:nvSpPr>
        <p:spPr bwMode="auto">
          <a:xfrm>
            <a:off x="792163" y="933450"/>
            <a:ext cx="7850187"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20000"/>
              </a:lnSpc>
              <a:buFont typeface="Monotype Sorts" charset="2"/>
              <a:buNone/>
            </a:pPr>
            <a:r>
              <a:rPr lang="zh-CN" altLang="en-US" sz="2400">
                <a:ea typeface="黑体" panose="02010609060101010101" pitchFamily="2" charset="-122"/>
              </a:rPr>
              <a:t>进程的</a:t>
            </a:r>
            <a:r>
              <a:rPr lang="en-US" altLang="zh-CN" sz="2400">
                <a:ea typeface="黑体" panose="02010609060101010101" pitchFamily="2" charset="-122"/>
              </a:rPr>
              <a:t>5</a:t>
            </a:r>
            <a:r>
              <a:rPr lang="zh-CN" altLang="en-US" sz="2400">
                <a:ea typeface="黑体" panose="02010609060101010101" pitchFamily="2" charset="-122"/>
              </a:rPr>
              <a:t>个基本特征：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175114">
                                            <p:txEl>
                                              <p:pRg st="0" end="0"/>
                                            </p:txEl>
                                          </p:spTgt>
                                        </p:tgtEl>
                                        <p:attrNameLst>
                                          <p:attrName>style.visibility</p:attrName>
                                        </p:attrNameLst>
                                      </p:cBhvr>
                                      <p:to>
                                        <p:strVal val="visible"/>
                                      </p:to>
                                    </p:set>
                                    <p:animEffect transition="in" filter="dissolve">
                                      <p:cBhvr>
                                        <p:cTn id="7" dur="500"/>
                                        <p:tgtEl>
                                          <p:spTgt spid="1751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75111">
                                            <p:txEl>
                                              <p:pRg st="1" end="1"/>
                                            </p:txEl>
                                          </p:spTgt>
                                        </p:tgtEl>
                                        <p:attrNameLst>
                                          <p:attrName>style.visibility</p:attrName>
                                        </p:attrNameLst>
                                      </p:cBhvr>
                                      <p:to>
                                        <p:strVal val="visible"/>
                                      </p:to>
                                    </p:set>
                                    <p:animEffect transition="in" filter="dissolve">
                                      <p:cBhvr>
                                        <p:cTn id="12" dur="500"/>
                                        <p:tgtEl>
                                          <p:spTgt spid="1751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75111">
                                            <p:txEl>
                                              <p:pRg st="2" end="2"/>
                                            </p:txEl>
                                          </p:spTgt>
                                        </p:tgtEl>
                                        <p:attrNameLst>
                                          <p:attrName>style.visibility</p:attrName>
                                        </p:attrNameLst>
                                      </p:cBhvr>
                                      <p:to>
                                        <p:strVal val="visible"/>
                                      </p:to>
                                    </p:set>
                                    <p:animEffect transition="in" filter="dissolve">
                                      <p:cBhvr>
                                        <p:cTn id="17" dur="500"/>
                                        <p:tgtEl>
                                          <p:spTgt spid="1751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75111">
                                            <p:txEl>
                                              <p:pRg st="3" end="3"/>
                                            </p:txEl>
                                          </p:spTgt>
                                        </p:tgtEl>
                                        <p:attrNameLst>
                                          <p:attrName>style.visibility</p:attrName>
                                        </p:attrNameLst>
                                      </p:cBhvr>
                                      <p:to>
                                        <p:strVal val="visible"/>
                                      </p:to>
                                    </p:set>
                                    <p:animEffect transition="in" filter="dissolve">
                                      <p:cBhvr>
                                        <p:cTn id="22" dur="500"/>
                                        <p:tgtEl>
                                          <p:spTgt spid="1751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75111">
                                            <p:txEl>
                                              <p:pRg st="4" end="4"/>
                                            </p:txEl>
                                          </p:spTgt>
                                        </p:tgtEl>
                                        <p:attrNameLst>
                                          <p:attrName>style.visibility</p:attrName>
                                        </p:attrNameLst>
                                      </p:cBhvr>
                                      <p:to>
                                        <p:strVal val="visible"/>
                                      </p:to>
                                    </p:set>
                                    <p:animEffect transition="in" filter="dissolve">
                                      <p:cBhvr>
                                        <p:cTn id="27" dur="500"/>
                                        <p:tgtEl>
                                          <p:spTgt spid="1751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5111">
                                            <p:txEl>
                                              <p:pRg st="5" end="5"/>
                                            </p:txEl>
                                          </p:spTgt>
                                        </p:tgtEl>
                                        <p:attrNameLst>
                                          <p:attrName>style.visibility</p:attrName>
                                        </p:attrNameLst>
                                      </p:cBhvr>
                                      <p:to>
                                        <p:strVal val="visible"/>
                                      </p:to>
                                    </p:set>
                                    <p:animEffect transition="in" filter="dissolve">
                                      <p:cBhvr>
                                        <p:cTn id="32" dur="500"/>
                                        <p:tgtEl>
                                          <p:spTgt spid="17511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11" grpId="0" build="p"/>
      <p:bldP spid="17511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566273" y="81870"/>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3.2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进程的概念</a:t>
            </a:r>
          </a:p>
        </p:txBody>
      </p:sp>
      <p:sp>
        <p:nvSpPr>
          <p:cNvPr id="171011" name="Rectangle 3"/>
          <p:cNvSpPr>
            <a:spLocks noGrp="1" noChangeArrowheads="1"/>
          </p:cNvSpPr>
          <p:nvPr>
            <p:ph type="body" idx="4294967295"/>
          </p:nvPr>
        </p:nvSpPr>
        <p:spPr>
          <a:xfrm>
            <a:off x="640080" y="658132"/>
            <a:ext cx="7641771" cy="6082302"/>
          </a:xfrm>
        </p:spPr>
        <p:txBody>
          <a:bodyPr/>
          <a:lstStyle/>
          <a:p>
            <a:pPr>
              <a:buFont typeface="Monotype Sorts" charset="2"/>
              <a:buNone/>
            </a:pP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认识进程相关项：任务管理、资源监视器、进程浏览器、系统配置（</a:t>
            </a:r>
            <a:r>
              <a:rPr lang="en-US" altLang="zh-CN" sz="24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config</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或</a:t>
            </a:r>
            <a:r>
              <a:rPr lang="en-US" altLang="zh-CN" sz="2400" b="1" dirty="0" err="1">
                <a:solidFill>
                  <a:srgbClr val="FF0000"/>
                </a:solidFill>
                <a:latin typeface="Times New Roman" panose="02020603050405020304" pitchFamily="18" charset="0"/>
                <a:ea typeface="宋体" panose="02010600030101010101" pitchFamily="2" charset="-122"/>
                <a:cs typeface="Times New Roman" panose="02020603050405020304" pitchFamily="18" charset="0"/>
              </a:rPr>
              <a:t>msconfig</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）、计算机属性</a:t>
            </a:r>
          </a:p>
          <a:p>
            <a:pPr>
              <a:buClr>
                <a:srgbClr val="0000FF"/>
              </a:buClr>
              <a:buFont typeface="Wingdings" panose="05000000000000000000" pitchFamily="2" charset="2"/>
              <a:buChar char="u"/>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与进程相关的管理有哪些：磁盘、文件、内存、</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IO</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、进程交互、缓存</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buClr>
                <a:srgbClr val="0000FF"/>
              </a:buClr>
              <a:buFont typeface="Wingdings" panose="05000000000000000000" pitchFamily="2" charset="2"/>
              <a:buChar char="u"/>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基本信息</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详细信息</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buClr>
                <a:srgbClr val="0000FF"/>
              </a:buClr>
              <a:buFont typeface="Wingdings" panose="05000000000000000000" pitchFamily="2" charset="2"/>
              <a:buChar char="u"/>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打开</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最小化一个</a:t>
            </a:r>
            <a:r>
              <a:rPr lang="en-US" altLang="zh-CN" sz="2000" b="1" dirty="0" err="1">
                <a:latin typeface="Times New Roman" panose="02020603050405020304" pitchFamily="18" charset="0"/>
                <a:ea typeface="宋体" panose="02010600030101010101" pitchFamily="2" charset="-122"/>
                <a:cs typeface="Times New Roman" panose="02020603050405020304" pitchFamily="18" charset="0"/>
              </a:rPr>
              <a:t>ppt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，在资源监视器中观查磁盘使用情况。观察工作集、</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IO</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和虚拟内存</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buClr>
                <a:srgbClr val="0000FF"/>
              </a:buClr>
              <a:buFont typeface="Wingdings" panose="05000000000000000000" pitchFamily="2" charset="2"/>
              <a:buChar char="u"/>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CPU</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分配与调度</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buClr>
                <a:srgbClr val="0000FF"/>
              </a:buClr>
              <a:buFont typeface="Wingdings" panose="05000000000000000000" pitchFamily="2" charset="2"/>
              <a:buChar char="u"/>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进程树</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buClr>
                <a:srgbClr val="0000FF"/>
              </a:buClr>
              <a:buFont typeface="Wingdings" panose="05000000000000000000" pitchFamily="2" charset="2"/>
              <a:buChar char="u"/>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线程与处理器调度</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(idle)</a:t>
            </a:r>
          </a:p>
          <a:p>
            <a:pPr>
              <a:buClr>
                <a:srgbClr val="0000FF"/>
              </a:buClr>
              <a:buFont typeface="Wingdings" panose="05000000000000000000" pitchFamily="2" charset="2"/>
              <a:buChar char="u"/>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线程栈</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buClr>
                <a:srgbClr val="0000FF"/>
              </a:buClr>
              <a:buFont typeface="Wingdings" panose="05000000000000000000" pitchFamily="2" charset="2"/>
              <a:buChar char="u"/>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程序加载器</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buClr>
                <a:srgbClr val="0000FF"/>
              </a:buClr>
              <a:buFont typeface="Wingdings" panose="05000000000000000000" pitchFamily="2" charset="2"/>
              <a:buChar char="u"/>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磁盘与交换分区虚拟内存</a:t>
            </a:r>
          </a:p>
        </p:txBody>
      </p:sp>
      <p:pic>
        <p:nvPicPr>
          <p:cNvPr id="2" name="图片 1"/>
          <p:cNvPicPr>
            <a:picLocks noChangeAspect="1"/>
          </p:cNvPicPr>
          <p:nvPr/>
        </p:nvPicPr>
        <p:blipFill>
          <a:blip r:embed="rId3"/>
          <a:stretch>
            <a:fillRect/>
          </a:stretch>
        </p:blipFill>
        <p:spPr>
          <a:xfrm>
            <a:off x="4439111" y="3339718"/>
            <a:ext cx="4124236" cy="2443434"/>
          </a:xfrm>
          <a:prstGeom prst="rect">
            <a:avLst/>
          </a:prstGeom>
        </p:spPr>
      </p:pic>
      <p:pic>
        <p:nvPicPr>
          <p:cNvPr id="3" name="图片 2"/>
          <p:cNvPicPr>
            <a:picLocks noChangeAspect="1"/>
          </p:cNvPicPr>
          <p:nvPr/>
        </p:nvPicPr>
        <p:blipFill rotWithShape="1">
          <a:blip r:embed="rId4"/>
          <a:srcRect r="11160"/>
          <a:stretch>
            <a:fillRect/>
          </a:stretch>
        </p:blipFill>
        <p:spPr>
          <a:xfrm>
            <a:off x="4439111" y="3687398"/>
            <a:ext cx="4691825" cy="2845526"/>
          </a:xfrm>
          <a:prstGeom prst="rect">
            <a:avLst/>
          </a:prstGeom>
        </p:spPr>
      </p:pic>
      <p:pic>
        <p:nvPicPr>
          <p:cNvPr id="4" name="图片 3"/>
          <p:cNvPicPr>
            <a:picLocks noChangeAspect="1"/>
          </p:cNvPicPr>
          <p:nvPr/>
        </p:nvPicPr>
        <p:blipFill>
          <a:blip r:embed="rId5"/>
          <a:stretch>
            <a:fillRect/>
          </a:stretch>
        </p:blipFill>
        <p:spPr>
          <a:xfrm>
            <a:off x="4532802" y="3886428"/>
            <a:ext cx="4426064" cy="2695052"/>
          </a:xfrm>
          <a:prstGeom prst="rect">
            <a:avLst/>
          </a:prstGeom>
        </p:spPr>
      </p:pic>
      <p:pic>
        <p:nvPicPr>
          <p:cNvPr id="5" name="图片 4"/>
          <p:cNvPicPr>
            <a:picLocks noChangeAspect="1"/>
          </p:cNvPicPr>
          <p:nvPr/>
        </p:nvPicPr>
        <p:blipFill>
          <a:blip r:embed="rId6"/>
          <a:stretch>
            <a:fillRect/>
          </a:stretch>
        </p:blipFill>
        <p:spPr>
          <a:xfrm>
            <a:off x="4655316" y="3172266"/>
            <a:ext cx="4488684" cy="340921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71011">
                                            <p:txEl>
                                              <p:pRg st="0" end="0"/>
                                            </p:txEl>
                                          </p:spTgt>
                                        </p:tgtEl>
                                        <p:attrNameLst>
                                          <p:attrName>style.visibility</p:attrName>
                                        </p:attrNameLst>
                                      </p:cBhvr>
                                      <p:to>
                                        <p:strVal val="visible"/>
                                      </p:to>
                                    </p:set>
                                    <p:animEffect transition="in" filter="wipe(left)">
                                      <p:cBhvr>
                                        <p:cTn id="24" dur="500"/>
                                        <p:tgtEl>
                                          <p:spTgt spid="171011">
                                            <p:txEl>
                                              <p:pRg st="0" end="0"/>
                                            </p:txEl>
                                          </p:spTgt>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171011">
                                            <p:txEl>
                                              <p:pRg st="1" end="1"/>
                                            </p:txEl>
                                          </p:spTgt>
                                        </p:tgtEl>
                                        <p:attrNameLst>
                                          <p:attrName>style.visibility</p:attrName>
                                        </p:attrNameLst>
                                      </p:cBhvr>
                                      <p:to>
                                        <p:strVal val="visible"/>
                                      </p:to>
                                    </p:set>
                                    <p:animEffect transition="in" filter="wipe(left)">
                                      <p:cBhvr>
                                        <p:cTn id="28" dur="500"/>
                                        <p:tgtEl>
                                          <p:spTgt spid="171011">
                                            <p:txEl>
                                              <p:pRg st="1" end="1"/>
                                            </p:txEl>
                                          </p:spTgt>
                                        </p:tgtEl>
                                      </p:cBhvr>
                                    </p:animEffect>
                                  </p:childTnLst>
                                </p:cTn>
                              </p:par>
                            </p:childTnLst>
                          </p:cTn>
                        </p:par>
                        <p:par>
                          <p:cTn id="29" fill="hold">
                            <p:stCondLst>
                              <p:cond delay="1500"/>
                            </p:stCondLst>
                            <p:childTnLst>
                              <p:par>
                                <p:cTn id="30" presetID="22" presetClass="entr" presetSubtype="8" fill="hold" grpId="0" nodeType="afterEffect">
                                  <p:stCondLst>
                                    <p:cond delay="0"/>
                                  </p:stCondLst>
                                  <p:childTnLst>
                                    <p:set>
                                      <p:cBhvr>
                                        <p:cTn id="31" dur="1" fill="hold">
                                          <p:stCondLst>
                                            <p:cond delay="0"/>
                                          </p:stCondLst>
                                        </p:cTn>
                                        <p:tgtEl>
                                          <p:spTgt spid="171011">
                                            <p:txEl>
                                              <p:pRg st="2" end="2"/>
                                            </p:txEl>
                                          </p:spTgt>
                                        </p:tgtEl>
                                        <p:attrNameLst>
                                          <p:attrName>style.visibility</p:attrName>
                                        </p:attrNameLst>
                                      </p:cBhvr>
                                      <p:to>
                                        <p:strVal val="visible"/>
                                      </p:to>
                                    </p:set>
                                    <p:animEffect transition="in" filter="wipe(left)">
                                      <p:cBhvr>
                                        <p:cTn id="32" dur="500"/>
                                        <p:tgtEl>
                                          <p:spTgt spid="171011">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1011">
                                            <p:txEl>
                                              <p:pRg st="3" end="3"/>
                                            </p:txEl>
                                          </p:spTgt>
                                        </p:tgtEl>
                                        <p:attrNameLst>
                                          <p:attrName>style.visibility</p:attrName>
                                        </p:attrNameLst>
                                      </p:cBhvr>
                                      <p:to>
                                        <p:strVal val="visible"/>
                                      </p:to>
                                    </p:set>
                                    <p:animEffect transition="in" filter="wipe(left)">
                                      <p:cBhvr>
                                        <p:cTn id="37" dur="500"/>
                                        <p:tgtEl>
                                          <p:spTgt spid="171011">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1011">
                                            <p:txEl>
                                              <p:pRg st="4" end="4"/>
                                            </p:txEl>
                                          </p:spTgt>
                                        </p:tgtEl>
                                        <p:attrNameLst>
                                          <p:attrName>style.visibility</p:attrName>
                                        </p:attrNameLst>
                                      </p:cBhvr>
                                      <p:to>
                                        <p:strVal val="visible"/>
                                      </p:to>
                                    </p:set>
                                    <p:animEffect transition="in" filter="wipe(left)">
                                      <p:cBhvr>
                                        <p:cTn id="42" dur="500"/>
                                        <p:tgtEl>
                                          <p:spTgt spid="171011">
                                            <p:txEl>
                                              <p:pRg st="4" end="4"/>
                                            </p:txEl>
                                          </p:spTgt>
                                        </p:tgtEl>
                                      </p:cBhvr>
                                    </p:animEffect>
                                  </p:childTnLst>
                                </p:cTn>
                              </p:par>
                            </p:childTnLst>
                          </p:cTn>
                        </p:par>
                        <p:par>
                          <p:cTn id="43" fill="hold">
                            <p:stCondLst>
                              <p:cond delay="500"/>
                            </p:stCondLst>
                            <p:childTnLst>
                              <p:par>
                                <p:cTn id="44" presetID="22" presetClass="entr" presetSubtype="8" fill="hold" grpId="0" nodeType="afterEffect">
                                  <p:stCondLst>
                                    <p:cond delay="0"/>
                                  </p:stCondLst>
                                  <p:childTnLst>
                                    <p:set>
                                      <p:cBhvr>
                                        <p:cTn id="45" dur="1" fill="hold">
                                          <p:stCondLst>
                                            <p:cond delay="0"/>
                                          </p:stCondLst>
                                        </p:cTn>
                                        <p:tgtEl>
                                          <p:spTgt spid="171011">
                                            <p:txEl>
                                              <p:pRg st="5" end="5"/>
                                            </p:txEl>
                                          </p:spTgt>
                                        </p:tgtEl>
                                        <p:attrNameLst>
                                          <p:attrName>style.visibility</p:attrName>
                                        </p:attrNameLst>
                                      </p:cBhvr>
                                      <p:to>
                                        <p:strVal val="visible"/>
                                      </p:to>
                                    </p:set>
                                    <p:animEffect transition="in" filter="wipe(left)">
                                      <p:cBhvr>
                                        <p:cTn id="46" dur="500"/>
                                        <p:tgtEl>
                                          <p:spTgt spid="171011">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71011">
                                            <p:txEl>
                                              <p:pRg st="6" end="6"/>
                                            </p:txEl>
                                          </p:spTgt>
                                        </p:tgtEl>
                                        <p:attrNameLst>
                                          <p:attrName>style.visibility</p:attrName>
                                        </p:attrNameLst>
                                      </p:cBhvr>
                                      <p:to>
                                        <p:strVal val="visible"/>
                                      </p:to>
                                    </p:set>
                                    <p:animEffect transition="in" filter="wipe(left)">
                                      <p:cBhvr>
                                        <p:cTn id="51" dur="500"/>
                                        <p:tgtEl>
                                          <p:spTgt spid="171011">
                                            <p:txEl>
                                              <p:pRg st="6" end="6"/>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71011">
                                            <p:txEl>
                                              <p:pRg st="7" end="7"/>
                                            </p:txEl>
                                          </p:spTgt>
                                        </p:tgtEl>
                                        <p:attrNameLst>
                                          <p:attrName>style.visibility</p:attrName>
                                        </p:attrNameLst>
                                      </p:cBhvr>
                                      <p:to>
                                        <p:strVal val="visible"/>
                                      </p:to>
                                    </p:set>
                                    <p:animEffect transition="in" filter="wipe(left)">
                                      <p:cBhvr>
                                        <p:cTn id="56" dur="500"/>
                                        <p:tgtEl>
                                          <p:spTgt spid="171011">
                                            <p:txEl>
                                              <p:pRg st="7" end="7"/>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71011">
                                            <p:txEl>
                                              <p:pRg st="8" end="8"/>
                                            </p:txEl>
                                          </p:spTgt>
                                        </p:tgtEl>
                                        <p:attrNameLst>
                                          <p:attrName>style.visibility</p:attrName>
                                        </p:attrNameLst>
                                      </p:cBhvr>
                                      <p:to>
                                        <p:strVal val="visible"/>
                                      </p:to>
                                    </p:set>
                                    <p:animEffect transition="in" filter="wipe(left)">
                                      <p:cBhvr>
                                        <p:cTn id="61" dur="500"/>
                                        <p:tgtEl>
                                          <p:spTgt spid="171011">
                                            <p:txEl>
                                              <p:pRg st="8" end="8"/>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71011">
                                            <p:txEl>
                                              <p:pRg st="9" end="9"/>
                                            </p:txEl>
                                          </p:spTgt>
                                        </p:tgtEl>
                                        <p:attrNameLst>
                                          <p:attrName>style.visibility</p:attrName>
                                        </p:attrNameLst>
                                      </p:cBhvr>
                                      <p:to>
                                        <p:strVal val="visible"/>
                                      </p:to>
                                    </p:set>
                                    <p:animEffect transition="in" filter="wipe(left)">
                                      <p:cBhvr>
                                        <p:cTn id="66" dur="500"/>
                                        <p:tgtEl>
                                          <p:spTgt spid="171011">
                                            <p:txEl>
                                              <p:pRg st="9" end="9"/>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nodeType="clickEffect">
                                  <p:stCondLst>
                                    <p:cond delay="0"/>
                                  </p:stCondLst>
                                  <p:childTnLst>
                                    <p:set>
                                      <p:cBhvr>
                                        <p:cTn id="70" dur="1" fill="hold">
                                          <p:stCondLst>
                                            <p:cond delay="0"/>
                                          </p:stCondLst>
                                        </p:cTn>
                                        <p:tgtEl>
                                          <p:spTgt spid="5"/>
                                        </p:tgtEl>
                                        <p:attrNameLst>
                                          <p:attrName>style.visibility</p:attrName>
                                        </p:attrNameLst>
                                      </p:cBhvr>
                                      <p:to>
                                        <p:strVal val="visible"/>
                                      </p:to>
                                    </p:set>
                                    <p:anim calcmode="lin" valueType="num">
                                      <p:cBhvr additive="base">
                                        <p:cTn id="71" dur="500" fill="hold"/>
                                        <p:tgtEl>
                                          <p:spTgt spid="5"/>
                                        </p:tgtEl>
                                        <p:attrNameLst>
                                          <p:attrName>ppt_x</p:attrName>
                                        </p:attrNameLst>
                                      </p:cBhvr>
                                      <p:tavLst>
                                        <p:tav tm="0">
                                          <p:val>
                                            <p:strVal val="#ppt_x"/>
                                          </p:val>
                                        </p:tav>
                                        <p:tav tm="100000">
                                          <p:val>
                                            <p:strVal val="#ppt_x"/>
                                          </p:val>
                                        </p:tav>
                                      </p:tavLst>
                                    </p:anim>
                                    <p:anim calcmode="lin" valueType="num">
                                      <p:cBhvr additive="base">
                                        <p:cTn id="7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xfrm>
            <a:off x="1644650" y="277813"/>
            <a:ext cx="6380163" cy="576262"/>
          </a:xfrm>
        </p:spPr>
        <p:txBody>
          <a:bodyPr/>
          <a:lstStyle/>
          <a:p>
            <a:pPr eaLnBrk="1" hangingPunct="1"/>
            <a:r>
              <a:rPr lang="zh-CN" altLang="en-US">
                <a:latin typeface="Times New Roman" panose="02020603050405020304" pitchFamily="18" charset="0"/>
                <a:ea typeface="宋体" panose="02010600030101010101" pitchFamily="2" charset="-122"/>
                <a:cs typeface="Times New Roman" panose="02020603050405020304" pitchFamily="18" charset="0"/>
              </a:rPr>
              <a:t>第</a:t>
            </a:r>
            <a:r>
              <a:rPr lang="en-US" altLang="zh-CN"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a:latin typeface="Times New Roman" panose="02020603050405020304" pitchFamily="18" charset="0"/>
                <a:ea typeface="宋体" panose="02010600030101010101" pitchFamily="2" charset="-122"/>
                <a:cs typeface="Times New Roman" panose="02020603050405020304" pitchFamily="18" charset="0"/>
              </a:rPr>
              <a:t>章</a:t>
            </a:r>
            <a:r>
              <a:rPr lang="en-US" altLang="zh-CN"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a:latin typeface="Times New Roman" panose="02020603050405020304" pitchFamily="18" charset="0"/>
                <a:ea typeface="宋体" panose="02010600030101010101" pitchFamily="2" charset="-122"/>
                <a:cs typeface="Times New Roman" panose="02020603050405020304" pitchFamily="18" charset="0"/>
              </a:rPr>
              <a:t>进程</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075" name="Rectangle 3"/>
          <p:cNvSpPr>
            <a:spLocks noGrp="1" noChangeArrowheads="1"/>
          </p:cNvSpPr>
          <p:nvPr>
            <p:ph type="body" idx="1"/>
          </p:nvPr>
        </p:nvSpPr>
        <p:spPr>
          <a:xfrm>
            <a:off x="1224367" y="1260475"/>
            <a:ext cx="6733772" cy="5140325"/>
          </a:xfrm>
        </p:spPr>
        <p:txBody>
          <a:bodyPr/>
          <a:lstStyle/>
          <a:p>
            <a:pPr>
              <a:buFont typeface="Monotype Sorts" charset="2"/>
              <a:buNone/>
            </a:pPr>
            <a:r>
              <a:rPr lang="zh-CN" altLang="en-US" sz="2800" dirty="0">
                <a:latin typeface="Times New Roman" panose="02020603050405020304" pitchFamily="18" charset="0"/>
                <a:ea typeface="宋体" panose="02010600030101010101" pitchFamily="2" charset="-122"/>
                <a:cs typeface="Times New Roman" panose="02020603050405020304" pitchFamily="18" charset="0"/>
              </a:rPr>
              <a:t>                     主要内容</a:t>
            </a:r>
          </a:p>
          <a:p>
            <a:pPr>
              <a:buFont typeface="Monotype Sorts" charset="2"/>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3.1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进程的引入</a:t>
            </a:r>
          </a:p>
          <a:p>
            <a:pPr>
              <a:buFont typeface="Monotype Sorts" charset="2"/>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3.2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进程的概念</a:t>
            </a:r>
          </a:p>
          <a:p>
            <a:pPr>
              <a:buFont typeface="Monotype Sorts" charset="2"/>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3.3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进程的描述</a:t>
            </a: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表达</a:t>
            </a:r>
          </a:p>
          <a:p>
            <a:pPr>
              <a:buClr>
                <a:srgbClr val="0000FF"/>
              </a:buClr>
              <a:buFont typeface="Wingdings" panose="05000000000000000000" pitchFamily="2" charset="2"/>
              <a:buNone/>
            </a:pPr>
            <a:r>
              <a:rPr lang="zh-CN" altLang="en-US"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描述进程的状态变迁、数据结构、进程控制块</a:t>
            </a:r>
          </a:p>
          <a:p>
            <a:pPr>
              <a:buFont typeface="Monotype Sorts" charset="2"/>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3.4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进程操作</a:t>
            </a:r>
          </a:p>
          <a:p>
            <a:pPr>
              <a:buClr>
                <a:srgbClr val="0000FF"/>
              </a:buClr>
              <a:buFont typeface="Wingdings" panose="05000000000000000000" pitchFamily="2" charset="2"/>
              <a:buNone/>
            </a:pPr>
            <a:r>
              <a:rPr lang="zh-CN" altLang="en-US"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进程创建、进程阻塞、进程唤醒、进程终止</a:t>
            </a:r>
          </a:p>
          <a:p>
            <a:pPr>
              <a:buFont typeface="Monotype Sorts" charset="2"/>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3.5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进程调度</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a:p>
            <a:pPr>
              <a:buClr>
                <a:srgbClr val="0000FF"/>
              </a:buClr>
              <a:buFont typeface="Wingdings" panose="05000000000000000000" pitchFamily="2" charset="2"/>
              <a:buNone/>
            </a:pPr>
            <a:r>
              <a:rPr lang="zh-CN" altLang="en-US"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调度队列、调度程序、上下文切换</a:t>
            </a:r>
          </a:p>
          <a:p>
            <a:pPr>
              <a:buClr>
                <a:srgbClr val="0000FF"/>
              </a:buClr>
              <a:buFont typeface="Wingdings" panose="05000000000000000000" pitchFamily="2" charset="2"/>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进程间通信</a:t>
            </a:r>
          </a:p>
          <a:p>
            <a:pPr>
              <a:buClr>
                <a:srgbClr val="0000FF"/>
              </a:buClr>
              <a:buFont typeface="Wingdings" panose="05000000000000000000" pitchFamily="2" charset="2"/>
              <a:buNone/>
            </a:pPr>
            <a:r>
              <a:rPr lang="zh-CN" altLang="en-US"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rPr>
              <a:t>     远程过程调用、基于消息传递、基于共享内存、消息队列</a:t>
            </a:r>
            <a:endParaRPr lang="en-US" altLang="zh-CN" b="1" dirty="0">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a:p>
            <a:pPr>
              <a:buClr>
                <a:srgbClr val="0000FF"/>
              </a:buClr>
              <a:buFont typeface="Wingdings" panose="05000000000000000000" pitchFamily="2" charset="2"/>
              <a:buNone/>
            </a:pPr>
            <a:r>
              <a:rPr lang="en-US" altLang="zh-CN" sz="2000" b="1"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171011" name="Rectangle 3"/>
          <p:cNvSpPr>
            <a:spLocks noGrp="1" noChangeArrowheads="1"/>
          </p:cNvSpPr>
          <p:nvPr>
            <p:ph type="body" idx="4294967295"/>
          </p:nvPr>
        </p:nvSpPr>
        <p:spPr>
          <a:xfrm>
            <a:off x="2649538" y="1689100"/>
            <a:ext cx="4837112" cy="3524250"/>
          </a:xfrm>
        </p:spPr>
        <p:txBody>
          <a:bodyPr/>
          <a:lstStyle/>
          <a:p>
            <a:pPr>
              <a:buFont typeface="Monotype Sorts" charset="2"/>
              <a:buNone/>
            </a:pPr>
            <a:endParaRPr lang="zh-CN" altLang="en-US" sz="2800" b="1">
              <a:latin typeface="Times New Roman" panose="02020603050405020304" pitchFamily="18" charset="0"/>
              <a:ea typeface="宋体" panose="02010600030101010101" pitchFamily="2" charset="-122"/>
              <a:cs typeface="Times New Roman" panose="02020603050405020304" pitchFamily="18" charset="0"/>
            </a:endParaRPr>
          </a:p>
          <a:p>
            <a:pPr>
              <a:buFont typeface="Monotype Sorts" charset="2"/>
              <a:buNone/>
            </a:pPr>
            <a:r>
              <a:rPr lang="zh-CN" altLang="en-US" sz="3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如何描述</a:t>
            </a:r>
            <a:r>
              <a:rPr lang="en-US" altLang="zh-CN" sz="3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32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表达进程？</a:t>
            </a:r>
          </a:p>
          <a:p>
            <a:pPr>
              <a:buClr>
                <a:srgbClr val="0000FF"/>
              </a:buClr>
              <a:buFont typeface="Wingdings" panose="05000000000000000000" pitchFamily="2" charset="2"/>
              <a:buChar char="u"/>
            </a:pPr>
            <a:r>
              <a:rPr lang="zh-CN" altLang="en-US" sz="2800" b="1">
                <a:latin typeface="Times New Roman" panose="02020603050405020304" pitchFamily="18" charset="0"/>
                <a:ea typeface="宋体" panose="02010600030101010101" pitchFamily="2" charset="-122"/>
                <a:cs typeface="Times New Roman" panose="02020603050405020304" pitchFamily="18" charset="0"/>
              </a:rPr>
              <a:t> 进程状态及其变迁</a:t>
            </a:r>
          </a:p>
          <a:p>
            <a:pPr>
              <a:buClr>
                <a:srgbClr val="0000FF"/>
              </a:buClr>
              <a:buFont typeface="Wingdings" panose="05000000000000000000" pitchFamily="2" charset="2"/>
              <a:buChar char="u"/>
            </a:pPr>
            <a:r>
              <a:rPr lang="zh-CN" altLang="en-US" sz="2800" b="1">
                <a:latin typeface="Times New Roman" panose="02020603050405020304" pitchFamily="18" charset="0"/>
                <a:ea typeface="宋体" panose="02010600030101010101" pitchFamily="2" charset="-122"/>
                <a:cs typeface="Times New Roman" panose="02020603050405020304" pitchFamily="18" charset="0"/>
              </a:rPr>
              <a:t> 进程的数据结构</a:t>
            </a:r>
          </a:p>
          <a:p>
            <a:pPr>
              <a:buClr>
                <a:srgbClr val="0000FF"/>
              </a:buClr>
              <a:buFont typeface="Wingdings" panose="05000000000000000000" pitchFamily="2" charset="2"/>
              <a:buChar char="u"/>
            </a:pPr>
            <a:r>
              <a:rPr lang="zh-CN" altLang="en-US" sz="2800" b="1">
                <a:latin typeface="Times New Roman" panose="02020603050405020304" pitchFamily="18" charset="0"/>
                <a:ea typeface="宋体" panose="02010600030101010101" pitchFamily="2" charset="-122"/>
                <a:cs typeface="Times New Roman" panose="02020603050405020304" pitchFamily="18" charset="0"/>
              </a:rPr>
              <a:t> 进程控制块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1011">
                                            <p:txEl>
                                              <p:pRg st="1" end="1"/>
                                            </p:txEl>
                                          </p:spTgt>
                                        </p:tgtEl>
                                        <p:attrNameLst>
                                          <p:attrName>style.visibility</p:attrName>
                                        </p:attrNameLst>
                                      </p:cBhvr>
                                      <p:to>
                                        <p:strVal val="visible"/>
                                      </p:to>
                                    </p:set>
                                    <p:animEffect transition="in" filter="wipe(left)">
                                      <p:cBhvr>
                                        <p:cTn id="7" dur="500"/>
                                        <p:tgtEl>
                                          <p:spTgt spid="171011">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1011">
                                            <p:txEl>
                                              <p:pRg st="2" end="2"/>
                                            </p:txEl>
                                          </p:spTgt>
                                        </p:tgtEl>
                                        <p:attrNameLst>
                                          <p:attrName>style.visibility</p:attrName>
                                        </p:attrNameLst>
                                      </p:cBhvr>
                                      <p:to>
                                        <p:strVal val="visible"/>
                                      </p:to>
                                    </p:set>
                                    <p:animEffect transition="in" filter="wipe(left)">
                                      <p:cBhvr>
                                        <p:cTn id="11" dur="500"/>
                                        <p:tgtEl>
                                          <p:spTgt spid="171011">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1011">
                                            <p:txEl>
                                              <p:pRg st="3" end="3"/>
                                            </p:txEl>
                                          </p:spTgt>
                                        </p:tgtEl>
                                        <p:attrNameLst>
                                          <p:attrName>style.visibility</p:attrName>
                                        </p:attrNameLst>
                                      </p:cBhvr>
                                      <p:to>
                                        <p:strVal val="visible"/>
                                      </p:to>
                                    </p:set>
                                    <p:animEffect transition="in" filter="wipe(left)">
                                      <p:cBhvr>
                                        <p:cTn id="15" dur="500"/>
                                        <p:tgtEl>
                                          <p:spTgt spid="171011">
                                            <p:txEl>
                                              <p:pRg st="3" end="3"/>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1011">
                                            <p:txEl>
                                              <p:pRg st="4" end="4"/>
                                            </p:txEl>
                                          </p:spTgt>
                                        </p:tgtEl>
                                        <p:attrNameLst>
                                          <p:attrName>style.visibility</p:attrName>
                                        </p:attrNameLst>
                                      </p:cBhvr>
                                      <p:to>
                                        <p:strVal val="visible"/>
                                      </p:to>
                                    </p:set>
                                    <p:animEffect transition="in" filter="wipe(left)">
                                      <p:cBhvr>
                                        <p:cTn id="19" dur="500"/>
                                        <p:tgtEl>
                                          <p:spTgt spid="1710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0483" name="Rectangle 4"/>
          <p:cNvSpPr>
            <a:spLocks noChangeArrowheads="1"/>
          </p:cNvSpPr>
          <p:nvPr/>
        </p:nvSpPr>
        <p:spPr bwMode="auto">
          <a:xfrm>
            <a:off x="714375" y="1071563"/>
            <a:ext cx="411480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lang="en-US" altLang="zh-CN" sz="2400" b="1">
                <a:solidFill>
                  <a:srgbClr val="CC0000"/>
                </a:solidFill>
                <a:latin typeface="黑体" panose="02010609060101010101" pitchFamily="2" charset="-122"/>
                <a:ea typeface="黑体" panose="02010609060101010101" pitchFamily="2" charset="-122"/>
              </a:rPr>
              <a:t>3.3.1 </a:t>
            </a:r>
            <a:r>
              <a:rPr lang="zh-CN" altLang="en-US" sz="2400" b="1">
                <a:solidFill>
                  <a:srgbClr val="CC0000"/>
                </a:solidFill>
                <a:latin typeface="黑体" panose="02010609060101010101" pitchFamily="2" charset="-122"/>
                <a:ea typeface="黑体" panose="02010609060101010101" pitchFamily="2" charset="-122"/>
              </a:rPr>
              <a:t>进程状态及其变迁  </a:t>
            </a:r>
          </a:p>
        </p:txBody>
      </p:sp>
      <p:pic>
        <p:nvPicPr>
          <p:cNvPr id="20484" name="Picture 13"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479" y="1563516"/>
            <a:ext cx="4807487" cy="5136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1507" name="Rectangle 3"/>
          <p:cNvSpPr>
            <a:spLocks noChangeArrowheads="1"/>
          </p:cNvSpPr>
          <p:nvPr/>
        </p:nvSpPr>
        <p:spPr bwMode="auto">
          <a:xfrm>
            <a:off x="714375" y="1071563"/>
            <a:ext cx="411480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lang="en-US" altLang="zh-CN" sz="2400" b="1">
                <a:solidFill>
                  <a:srgbClr val="CC0000"/>
                </a:solidFill>
                <a:latin typeface="黑体" panose="02010609060101010101" pitchFamily="2" charset="-122"/>
                <a:ea typeface="黑体" panose="02010609060101010101" pitchFamily="2" charset="-122"/>
              </a:rPr>
              <a:t>3.3.1 </a:t>
            </a:r>
            <a:r>
              <a:rPr lang="zh-CN" altLang="en-US" sz="2400" b="1">
                <a:solidFill>
                  <a:srgbClr val="CC0000"/>
                </a:solidFill>
                <a:latin typeface="黑体" panose="02010609060101010101" pitchFamily="2" charset="-122"/>
                <a:ea typeface="黑体" panose="02010609060101010101" pitchFamily="2" charset="-122"/>
              </a:rPr>
              <a:t>进程状态及其变迁   </a:t>
            </a:r>
          </a:p>
        </p:txBody>
      </p:sp>
      <p:sp>
        <p:nvSpPr>
          <p:cNvPr id="21508" name="Rectangle 5"/>
          <p:cNvSpPr>
            <a:spLocks noChangeArrowheads="1"/>
          </p:cNvSpPr>
          <p:nvPr/>
        </p:nvSpPr>
        <p:spPr bwMode="auto">
          <a:xfrm>
            <a:off x="2486025" y="1522413"/>
            <a:ext cx="6086475"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5000                       8000                      12000</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5001           </a:t>
            </a:r>
            <a:r>
              <a:rPr kumimoji="0" lang="en-US" altLang="zh-CN" sz="1800" b="1">
                <a:latin typeface="Verdana" panose="020B0604030504040204" pitchFamily="34"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rPr>
              <a:t>8001                      12001</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5002                      </a:t>
            </a:r>
            <a:r>
              <a:rPr kumimoji="0" lang="en-US" altLang="zh-CN" sz="1800" b="1">
                <a:latin typeface="Verdana" panose="020B0604030504040204" pitchFamily="34"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rPr>
              <a:t>8002                      12002 </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5003                       8003                      12003</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5004                       8004                      12004</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5005                       8005                      12005</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5006                       8006                      12006</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5007                                                     12007</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5008                                                     12008</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5009                                                     12009</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5010                                                     12010</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      5011                                                     12011</a:t>
            </a:r>
          </a:p>
          <a:p>
            <a:pPr algn="just">
              <a:spcBef>
                <a:spcPct val="0"/>
              </a:spcBef>
              <a:buClrTx/>
              <a:buSzTx/>
              <a:buFontTx/>
              <a:buNone/>
            </a:pPr>
            <a:r>
              <a:rPr kumimoji="0" lang="en-US" altLang="zh-CN" sz="1800" b="1">
                <a:latin typeface="Times New Roman" panose="02020603050405020304" pitchFamily="18" charset="0"/>
                <a:ea typeface="宋体" panose="02010600030101010101" pitchFamily="2" charset="-122"/>
              </a:rPr>
              <a:t>(a)</a:t>
            </a:r>
            <a:r>
              <a:rPr kumimoji="0" lang="zh-CN" altLang="en-US" sz="2000" b="1">
                <a:solidFill>
                  <a:srgbClr val="006699"/>
                </a:solidFill>
                <a:latin typeface="宋体" panose="02010600030101010101" pitchFamily="2" charset="-122"/>
                <a:ea typeface="宋体" panose="02010600030101010101" pitchFamily="2" charset="-122"/>
              </a:rPr>
              <a:t>进程</a:t>
            </a:r>
            <a:r>
              <a:rPr kumimoji="0" lang="en-US" altLang="zh-CN" sz="2000" b="1">
                <a:solidFill>
                  <a:srgbClr val="006699"/>
                </a:solidFill>
                <a:latin typeface="宋体" panose="02010600030101010101" pitchFamily="2" charset="-122"/>
                <a:ea typeface="宋体" panose="02010600030101010101" pitchFamily="2" charset="-122"/>
              </a:rPr>
              <a:t>A</a:t>
            </a:r>
            <a:r>
              <a:rPr kumimoji="0" lang="zh-CN" altLang="en-US" sz="2000" b="1">
                <a:solidFill>
                  <a:srgbClr val="006699"/>
                </a:solidFill>
                <a:latin typeface="宋体" panose="02010600030101010101" pitchFamily="2" charset="-122"/>
                <a:ea typeface="宋体" panose="02010600030101010101" pitchFamily="2" charset="-122"/>
              </a:rPr>
              <a:t>轨迹</a:t>
            </a:r>
            <a:r>
              <a:rPr kumimoji="0" lang="zh-CN" altLang="en-US" sz="1800" b="1">
                <a:latin typeface="Times New Roman" panose="02020603050405020304" pitchFamily="18"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rPr>
              <a:t>(b)</a:t>
            </a:r>
            <a:r>
              <a:rPr kumimoji="0" lang="zh-CN" altLang="en-US" sz="2000" b="1">
                <a:solidFill>
                  <a:srgbClr val="006699"/>
                </a:solidFill>
                <a:latin typeface="宋体" panose="02010600030101010101" pitchFamily="2" charset="-122"/>
                <a:ea typeface="宋体" panose="02010600030101010101" pitchFamily="2" charset="-122"/>
              </a:rPr>
              <a:t>进程</a:t>
            </a:r>
            <a:r>
              <a:rPr kumimoji="0" lang="en-US" altLang="zh-CN" sz="2000" b="1">
                <a:solidFill>
                  <a:srgbClr val="006699"/>
                </a:solidFill>
                <a:latin typeface="宋体" panose="02010600030101010101" pitchFamily="2" charset="-122"/>
                <a:ea typeface="宋体" panose="02010600030101010101" pitchFamily="2" charset="-122"/>
              </a:rPr>
              <a:t>B</a:t>
            </a:r>
            <a:r>
              <a:rPr kumimoji="0" lang="zh-CN" altLang="en-US" sz="2000" b="1">
                <a:solidFill>
                  <a:srgbClr val="006699"/>
                </a:solidFill>
                <a:latin typeface="宋体" panose="02010600030101010101" pitchFamily="2" charset="-122"/>
                <a:ea typeface="宋体" panose="02010600030101010101" pitchFamily="2" charset="-122"/>
              </a:rPr>
              <a:t>轨迹</a:t>
            </a:r>
            <a:r>
              <a:rPr kumimoji="0" lang="zh-CN" altLang="en-US" sz="1800" b="1">
                <a:latin typeface="Times New Roman" panose="02020603050405020304" pitchFamily="18" charset="0"/>
                <a:ea typeface="宋体" panose="02010600030101010101" pitchFamily="2" charset="-122"/>
              </a:rPr>
              <a:t>      </a:t>
            </a:r>
            <a:r>
              <a:rPr kumimoji="0" lang="en-US" altLang="zh-CN" sz="1800" b="1">
                <a:latin typeface="Times New Roman" panose="02020603050405020304" pitchFamily="18" charset="0"/>
                <a:ea typeface="宋体" panose="02010600030101010101" pitchFamily="2" charset="-122"/>
              </a:rPr>
              <a:t>(c)</a:t>
            </a:r>
            <a:r>
              <a:rPr kumimoji="0" lang="zh-CN" altLang="en-US" sz="2000" b="1">
                <a:solidFill>
                  <a:srgbClr val="006699"/>
                </a:solidFill>
                <a:latin typeface="宋体" panose="02010600030101010101" pitchFamily="2" charset="-122"/>
                <a:ea typeface="宋体" panose="02010600030101010101" pitchFamily="2" charset="-122"/>
              </a:rPr>
              <a:t>进程</a:t>
            </a:r>
            <a:r>
              <a:rPr kumimoji="0" lang="en-US" altLang="zh-CN" sz="2000" b="1">
                <a:solidFill>
                  <a:srgbClr val="006699"/>
                </a:solidFill>
                <a:latin typeface="宋体" panose="02010600030101010101" pitchFamily="2" charset="-122"/>
                <a:ea typeface="宋体" panose="02010600030101010101" pitchFamily="2" charset="-122"/>
              </a:rPr>
              <a:t>C</a:t>
            </a:r>
            <a:r>
              <a:rPr kumimoji="0" lang="zh-CN" altLang="en-US" sz="2000" b="1">
                <a:solidFill>
                  <a:srgbClr val="006699"/>
                </a:solidFill>
                <a:latin typeface="宋体" panose="02010600030101010101" pitchFamily="2" charset="-122"/>
                <a:ea typeface="宋体" panose="02010600030101010101" pitchFamily="2" charset="-122"/>
              </a:rPr>
              <a:t>轨迹</a:t>
            </a:r>
          </a:p>
          <a:p>
            <a:pPr algn="just">
              <a:spcBef>
                <a:spcPct val="0"/>
              </a:spcBef>
              <a:buClrTx/>
              <a:buSzTx/>
              <a:buFontTx/>
              <a:buNone/>
            </a:pPr>
            <a:r>
              <a:rPr kumimoji="0" lang="zh-CN" altLang="en-US" sz="1800" b="1">
                <a:solidFill>
                  <a:srgbClr val="000099"/>
                </a:solidFill>
                <a:latin typeface="Times New Roman" panose="02020603050405020304" pitchFamily="18" charset="0"/>
                <a:ea typeface="宋体" panose="02010600030101010101" pitchFamily="2" charset="-122"/>
              </a:rPr>
              <a:t> </a:t>
            </a:r>
          </a:p>
          <a:p>
            <a:pPr algn="just">
              <a:spcBef>
                <a:spcPct val="0"/>
              </a:spcBef>
              <a:buClrTx/>
              <a:buSzTx/>
              <a:buFontTx/>
              <a:buNone/>
            </a:pPr>
            <a:r>
              <a:rPr kumimoji="0" lang="en-US" altLang="zh-CN" sz="1800" b="1">
                <a:solidFill>
                  <a:srgbClr val="CC0000"/>
                </a:solidFill>
                <a:latin typeface="Times New Roman" panose="02020603050405020304" pitchFamily="18" charset="0"/>
                <a:ea typeface="宋体" panose="02010600030101010101" pitchFamily="2" charset="-122"/>
              </a:rPr>
              <a:t>5000   </a:t>
            </a:r>
            <a:r>
              <a:rPr kumimoji="0" lang="en-US" altLang="zh-CN" sz="1800" b="1">
                <a:solidFill>
                  <a:srgbClr val="000099"/>
                </a:solidFill>
                <a:latin typeface="Times New Roman" panose="02020603050405020304" pitchFamily="18" charset="0"/>
                <a:ea typeface="宋体" panose="02010600030101010101" pitchFamily="2" charset="-122"/>
              </a:rPr>
              <a:t>= </a:t>
            </a:r>
            <a:r>
              <a:rPr kumimoji="0" lang="zh-CN" altLang="en-US" sz="1800" b="1">
                <a:solidFill>
                  <a:srgbClr val="000099"/>
                </a:solidFill>
                <a:latin typeface="Times New Roman" panose="02020603050405020304" pitchFamily="18" charset="0"/>
                <a:ea typeface="宋体" panose="02010600030101010101" pitchFamily="2" charset="-122"/>
              </a:rPr>
              <a:t>进程</a:t>
            </a:r>
            <a:r>
              <a:rPr kumimoji="0" lang="en-US" altLang="zh-CN" sz="1800" b="1">
                <a:solidFill>
                  <a:srgbClr val="000099"/>
                </a:solidFill>
                <a:latin typeface="Times New Roman" panose="02020603050405020304" pitchFamily="18" charset="0"/>
                <a:ea typeface="宋体" panose="02010600030101010101" pitchFamily="2" charset="-122"/>
              </a:rPr>
              <a:t>A</a:t>
            </a:r>
            <a:r>
              <a:rPr kumimoji="0" lang="zh-CN" altLang="en-US" sz="1800" b="1">
                <a:solidFill>
                  <a:srgbClr val="000099"/>
                </a:solidFill>
                <a:latin typeface="Times New Roman" panose="02020603050405020304" pitchFamily="18" charset="0"/>
                <a:ea typeface="宋体" panose="02010600030101010101" pitchFamily="2" charset="-122"/>
              </a:rPr>
              <a:t>的程序起始地址</a:t>
            </a:r>
          </a:p>
          <a:p>
            <a:pPr algn="just">
              <a:spcBef>
                <a:spcPct val="0"/>
              </a:spcBef>
              <a:buClrTx/>
              <a:buSzTx/>
              <a:buFontTx/>
              <a:buNone/>
            </a:pPr>
            <a:r>
              <a:rPr kumimoji="0" lang="en-US" altLang="zh-CN" sz="1800" b="1">
                <a:solidFill>
                  <a:srgbClr val="CC0000"/>
                </a:solidFill>
                <a:latin typeface="Times New Roman" panose="02020603050405020304" pitchFamily="18" charset="0"/>
                <a:ea typeface="宋体" panose="02010600030101010101" pitchFamily="2" charset="-122"/>
              </a:rPr>
              <a:t>8000   </a:t>
            </a:r>
            <a:r>
              <a:rPr kumimoji="0" lang="en-US" altLang="zh-CN" sz="1800" b="1">
                <a:solidFill>
                  <a:srgbClr val="000099"/>
                </a:solidFill>
                <a:latin typeface="Times New Roman" panose="02020603050405020304" pitchFamily="18" charset="0"/>
                <a:ea typeface="宋体" panose="02010600030101010101" pitchFamily="2" charset="-122"/>
              </a:rPr>
              <a:t>= </a:t>
            </a:r>
            <a:r>
              <a:rPr kumimoji="0" lang="zh-CN" altLang="en-US" sz="1800" b="1">
                <a:solidFill>
                  <a:srgbClr val="000099"/>
                </a:solidFill>
                <a:latin typeface="Times New Roman" panose="02020603050405020304" pitchFamily="18" charset="0"/>
                <a:ea typeface="宋体" panose="02010600030101010101" pitchFamily="2" charset="-122"/>
              </a:rPr>
              <a:t>进程</a:t>
            </a:r>
            <a:r>
              <a:rPr kumimoji="0" lang="en-US" altLang="zh-CN" sz="1800" b="1">
                <a:solidFill>
                  <a:srgbClr val="000099"/>
                </a:solidFill>
                <a:latin typeface="Times New Roman" panose="02020603050405020304" pitchFamily="18" charset="0"/>
                <a:ea typeface="宋体" panose="02010600030101010101" pitchFamily="2" charset="-122"/>
              </a:rPr>
              <a:t>B</a:t>
            </a:r>
            <a:r>
              <a:rPr kumimoji="0" lang="zh-CN" altLang="en-US" sz="1800" b="1">
                <a:solidFill>
                  <a:srgbClr val="000099"/>
                </a:solidFill>
                <a:latin typeface="Times New Roman" panose="02020603050405020304" pitchFamily="18" charset="0"/>
                <a:ea typeface="宋体" panose="02010600030101010101" pitchFamily="2" charset="-122"/>
              </a:rPr>
              <a:t>的程序起始地址</a:t>
            </a:r>
          </a:p>
          <a:p>
            <a:pPr algn="just">
              <a:spcBef>
                <a:spcPct val="0"/>
              </a:spcBef>
              <a:buClrTx/>
              <a:buSzTx/>
              <a:buFontTx/>
              <a:buNone/>
            </a:pPr>
            <a:r>
              <a:rPr kumimoji="0" lang="en-US" altLang="zh-CN" sz="1800" b="1">
                <a:solidFill>
                  <a:srgbClr val="CC0000"/>
                </a:solidFill>
                <a:latin typeface="Times New Roman" panose="02020603050405020304" pitchFamily="18" charset="0"/>
                <a:ea typeface="宋体" panose="02010600030101010101" pitchFamily="2" charset="-122"/>
              </a:rPr>
              <a:t>12000 </a:t>
            </a:r>
            <a:r>
              <a:rPr kumimoji="0" lang="en-US" altLang="zh-CN" sz="1800" b="1">
                <a:solidFill>
                  <a:srgbClr val="000099"/>
                </a:solidFill>
                <a:latin typeface="Times New Roman" panose="02020603050405020304" pitchFamily="18" charset="0"/>
                <a:ea typeface="宋体" panose="02010600030101010101" pitchFamily="2" charset="-122"/>
              </a:rPr>
              <a:t>= </a:t>
            </a:r>
            <a:r>
              <a:rPr kumimoji="0" lang="zh-CN" altLang="en-US" sz="1800" b="1">
                <a:solidFill>
                  <a:srgbClr val="000099"/>
                </a:solidFill>
                <a:latin typeface="Times New Roman" panose="02020603050405020304" pitchFamily="18" charset="0"/>
                <a:ea typeface="宋体" panose="02010600030101010101" pitchFamily="2" charset="-122"/>
              </a:rPr>
              <a:t>进程</a:t>
            </a:r>
            <a:r>
              <a:rPr kumimoji="0" lang="en-US" altLang="zh-CN" sz="1800" b="1">
                <a:solidFill>
                  <a:srgbClr val="000099"/>
                </a:solidFill>
                <a:latin typeface="Times New Roman" panose="02020603050405020304" pitchFamily="18" charset="0"/>
                <a:ea typeface="宋体" panose="02010600030101010101" pitchFamily="2" charset="-122"/>
              </a:rPr>
              <a:t>C</a:t>
            </a:r>
            <a:r>
              <a:rPr kumimoji="0" lang="zh-CN" altLang="en-US" sz="1800" b="1">
                <a:solidFill>
                  <a:srgbClr val="000099"/>
                </a:solidFill>
                <a:latin typeface="Times New Roman" panose="02020603050405020304" pitchFamily="18" charset="0"/>
                <a:ea typeface="宋体" panose="02010600030101010101" pitchFamily="2" charset="-122"/>
              </a:rPr>
              <a:t>的程序起始地址</a:t>
            </a:r>
          </a:p>
        </p:txBody>
      </p:sp>
      <p:sp>
        <p:nvSpPr>
          <p:cNvPr id="269318" name="Rectangle 6"/>
          <p:cNvSpPr>
            <a:spLocks noChangeArrowheads="1"/>
          </p:cNvSpPr>
          <p:nvPr/>
        </p:nvSpPr>
        <p:spPr bwMode="auto">
          <a:xfrm>
            <a:off x="246063" y="2719388"/>
            <a:ext cx="2257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a:solidFill>
                  <a:srgbClr val="FF0000"/>
                </a:solidFill>
                <a:latin typeface="宋体" panose="02010600030101010101" pitchFamily="2" charset="-122"/>
                <a:ea typeface="宋体" panose="02010600030101010101" pitchFamily="2" charset="-122"/>
              </a:rPr>
              <a:t>进程轨迹 </a:t>
            </a:r>
            <a:r>
              <a:rPr kumimoji="0" lang="en-US" altLang="zh-CN" sz="2000" b="1">
                <a:solidFill>
                  <a:srgbClr val="FF0000"/>
                </a:solidFill>
                <a:latin typeface="宋体" panose="02010600030101010101" pitchFamily="2" charset="-122"/>
                <a:ea typeface="宋体" panose="02010600030101010101" pitchFamily="2" charset="-122"/>
              </a:rPr>
              <a:t>-- </a:t>
            </a:r>
            <a:br>
              <a:rPr kumimoji="0" lang="en-US" altLang="zh-CN" sz="2000" b="1">
                <a:solidFill>
                  <a:srgbClr val="FF0000"/>
                </a:solidFill>
                <a:latin typeface="宋体" panose="02010600030101010101" pitchFamily="2" charset="-122"/>
                <a:ea typeface="宋体" panose="02010600030101010101" pitchFamily="2" charset="-122"/>
              </a:rPr>
            </a:br>
            <a:r>
              <a:rPr kumimoji="0" lang="en-US" altLang="zh-CN" sz="2000" b="1">
                <a:solidFill>
                  <a:srgbClr val="006699"/>
                </a:solidFill>
                <a:latin typeface="宋体" panose="02010600030101010101" pitchFamily="2" charset="-122"/>
                <a:ea typeface="宋体" panose="02010600030101010101" pitchFamily="2" charset="-122"/>
              </a:rPr>
              <a:t> </a:t>
            </a:r>
            <a:r>
              <a:rPr kumimoji="0" lang="zh-CN" altLang="en-US" sz="2000" b="1">
                <a:solidFill>
                  <a:srgbClr val="006699"/>
                </a:solidFill>
                <a:latin typeface="宋体" panose="02010600030101010101" pitchFamily="2" charset="-122"/>
                <a:ea typeface="宋体" panose="02010600030101010101" pitchFamily="2" charset="-122"/>
              </a:rPr>
              <a:t>进程执行的指</a:t>
            </a:r>
            <a:br>
              <a:rPr kumimoji="0" lang="zh-CN" altLang="en-US" sz="2000" b="1">
                <a:solidFill>
                  <a:srgbClr val="006699"/>
                </a:solidFill>
                <a:latin typeface="宋体" panose="02010600030101010101" pitchFamily="2" charset="-122"/>
                <a:ea typeface="宋体" panose="02010600030101010101" pitchFamily="2" charset="-122"/>
              </a:rPr>
            </a:br>
            <a:r>
              <a:rPr kumimoji="0" lang="zh-CN" altLang="en-US" sz="2000" b="1">
                <a:solidFill>
                  <a:srgbClr val="006699"/>
                </a:solidFill>
                <a:latin typeface="宋体" panose="02010600030101010101" pitchFamily="2" charset="-122"/>
                <a:ea typeface="宋体" panose="02010600030101010101" pitchFamily="2" charset="-122"/>
              </a:rPr>
              <a:t> 令序列</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69318"/>
                                        </p:tgtEl>
                                        <p:attrNameLst>
                                          <p:attrName>style.visibility</p:attrName>
                                        </p:attrNameLst>
                                      </p:cBhvr>
                                      <p:to>
                                        <p:strVal val="visible"/>
                                      </p:to>
                                    </p:set>
                                    <p:anim calcmode="lin" valueType="num">
                                      <p:cBhvr additive="base">
                                        <p:cTn id="7" dur="500" fill="hold"/>
                                        <p:tgtEl>
                                          <p:spTgt spid="269318"/>
                                        </p:tgtEl>
                                        <p:attrNameLst>
                                          <p:attrName>ppt_x</p:attrName>
                                        </p:attrNameLst>
                                      </p:cBhvr>
                                      <p:tavLst>
                                        <p:tav tm="0">
                                          <p:val>
                                            <p:strVal val="#ppt_x"/>
                                          </p:val>
                                        </p:tav>
                                        <p:tav tm="100000">
                                          <p:val>
                                            <p:strVal val="#ppt_x"/>
                                          </p:val>
                                        </p:tav>
                                      </p:tavLst>
                                    </p:anim>
                                    <p:anim calcmode="lin" valueType="num">
                                      <p:cBhvr additive="base">
                                        <p:cTn id="8" dur="500" fill="hold"/>
                                        <p:tgtEl>
                                          <p:spTgt spid="2693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2531" name="Rectangle 3"/>
          <p:cNvSpPr>
            <a:spLocks noChangeArrowheads="1"/>
          </p:cNvSpPr>
          <p:nvPr/>
        </p:nvSpPr>
        <p:spPr bwMode="auto">
          <a:xfrm>
            <a:off x="714375" y="1071563"/>
            <a:ext cx="411480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lang="en-US" altLang="zh-CN" sz="2400" b="1">
                <a:solidFill>
                  <a:srgbClr val="CC0000"/>
                </a:solidFill>
                <a:latin typeface="黑体" panose="02010609060101010101" pitchFamily="2" charset="-122"/>
                <a:ea typeface="黑体" panose="02010609060101010101" pitchFamily="2" charset="-122"/>
              </a:rPr>
              <a:t>3.3.1 </a:t>
            </a:r>
            <a:r>
              <a:rPr lang="zh-CN" altLang="en-US" sz="2400" b="1">
                <a:solidFill>
                  <a:srgbClr val="CC0000"/>
                </a:solidFill>
                <a:latin typeface="黑体" panose="02010609060101010101" pitchFamily="2" charset="-122"/>
                <a:ea typeface="黑体" panose="02010609060101010101" pitchFamily="2" charset="-122"/>
              </a:rPr>
              <a:t>进程状态及其变迁   </a:t>
            </a:r>
          </a:p>
        </p:txBody>
      </p:sp>
      <p:pic>
        <p:nvPicPr>
          <p:cNvPr id="22532" name="Picture 25" descr="未标题-1 拷贝"/>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749300"/>
            <a:ext cx="5384800" cy="6108700"/>
          </a:xfrm>
          <a:prstGeom prst="rect">
            <a:avLst/>
          </a:prstGeom>
          <a:noFill/>
          <a:ln w="9525">
            <a:solidFill>
              <a:srgbClr val="C0C0C0"/>
            </a:solidFill>
            <a:miter lim="800000"/>
            <a:headEnd/>
            <a:tailEnd/>
          </a:ln>
          <a:extLst>
            <a:ext uri="{909E8E84-426E-40DD-AFC4-6F175D3DCCD1}">
              <a14:hiddenFill xmlns:a14="http://schemas.microsoft.com/office/drawing/2010/main">
                <a:solidFill>
                  <a:srgbClr val="FFFFFF"/>
                </a:solidFill>
              </a14:hiddenFill>
            </a:ext>
          </a:extLst>
        </p:spPr>
      </p:pic>
      <p:sp>
        <p:nvSpPr>
          <p:cNvPr id="271366" name="Rectangle 6"/>
          <p:cNvSpPr>
            <a:spLocks noChangeArrowheads="1"/>
          </p:cNvSpPr>
          <p:nvPr/>
        </p:nvSpPr>
        <p:spPr bwMode="auto">
          <a:xfrm>
            <a:off x="3757613" y="1292225"/>
            <a:ext cx="10429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A</a:t>
            </a:r>
            <a:r>
              <a:rPr kumimoji="0" lang="zh-CN" altLang="en-US" sz="1400" b="1">
                <a:latin typeface="Verdana" panose="020B0604030504040204" pitchFamily="34" charset="0"/>
              </a:rPr>
              <a:t>执行</a:t>
            </a:r>
          </a:p>
        </p:txBody>
      </p:sp>
      <p:sp>
        <p:nvSpPr>
          <p:cNvPr id="271368" name="Rectangle 8"/>
          <p:cNvSpPr>
            <a:spLocks noChangeArrowheads="1"/>
          </p:cNvSpPr>
          <p:nvPr/>
        </p:nvSpPr>
        <p:spPr bwMode="auto">
          <a:xfrm>
            <a:off x="3781425" y="5891213"/>
            <a:ext cx="104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C</a:t>
            </a:r>
            <a:r>
              <a:rPr kumimoji="0" lang="zh-CN" altLang="en-US" sz="1400" b="1">
                <a:latin typeface="Verdana" panose="020B0604030504040204" pitchFamily="34" charset="0"/>
              </a:rPr>
              <a:t>执行</a:t>
            </a:r>
          </a:p>
        </p:txBody>
      </p:sp>
      <p:sp>
        <p:nvSpPr>
          <p:cNvPr id="271369" name="Rectangle 9"/>
          <p:cNvSpPr>
            <a:spLocks noChangeArrowheads="1"/>
          </p:cNvSpPr>
          <p:nvPr/>
        </p:nvSpPr>
        <p:spPr bwMode="auto">
          <a:xfrm>
            <a:off x="6578600" y="3127375"/>
            <a:ext cx="1528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A</a:t>
            </a:r>
            <a:r>
              <a:rPr kumimoji="0" lang="zh-CN" altLang="en-US" sz="1400" b="1">
                <a:latin typeface="Verdana" panose="020B0604030504040204" pitchFamily="34" charset="0"/>
              </a:rPr>
              <a:t>执行（续）</a:t>
            </a:r>
          </a:p>
        </p:txBody>
      </p:sp>
      <p:sp>
        <p:nvSpPr>
          <p:cNvPr id="271370" name="Rectangle 10"/>
          <p:cNvSpPr>
            <a:spLocks noChangeArrowheads="1"/>
          </p:cNvSpPr>
          <p:nvPr/>
        </p:nvSpPr>
        <p:spPr bwMode="auto">
          <a:xfrm>
            <a:off x="6626225" y="5602288"/>
            <a:ext cx="15287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C</a:t>
            </a:r>
            <a:r>
              <a:rPr kumimoji="0" lang="zh-CN" altLang="en-US" sz="1400" b="1">
                <a:latin typeface="Verdana" panose="020B0604030504040204" pitchFamily="34" charset="0"/>
              </a:rPr>
              <a:t>执行（续）</a:t>
            </a:r>
          </a:p>
        </p:txBody>
      </p:sp>
      <p:sp>
        <p:nvSpPr>
          <p:cNvPr id="271371" name="Rectangle 11"/>
          <p:cNvSpPr>
            <a:spLocks noChangeArrowheads="1"/>
          </p:cNvSpPr>
          <p:nvPr/>
        </p:nvSpPr>
        <p:spPr bwMode="auto">
          <a:xfrm>
            <a:off x="3910013" y="196215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p>
        </p:txBody>
      </p:sp>
      <p:sp>
        <p:nvSpPr>
          <p:cNvPr id="271372" name="Rectangle 12"/>
          <p:cNvSpPr>
            <a:spLocks noChangeArrowheads="1"/>
          </p:cNvSpPr>
          <p:nvPr/>
        </p:nvSpPr>
        <p:spPr bwMode="auto">
          <a:xfrm>
            <a:off x="6691313" y="117475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p>
        </p:txBody>
      </p:sp>
      <p:sp>
        <p:nvSpPr>
          <p:cNvPr id="271373" name="Rectangle 13"/>
          <p:cNvSpPr>
            <a:spLocks noChangeArrowheads="1"/>
          </p:cNvSpPr>
          <p:nvPr/>
        </p:nvSpPr>
        <p:spPr bwMode="auto">
          <a:xfrm>
            <a:off x="6691313" y="380365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p>
        </p:txBody>
      </p:sp>
      <p:sp>
        <p:nvSpPr>
          <p:cNvPr id="271374" name="Rectangle 14"/>
          <p:cNvSpPr>
            <a:spLocks noChangeArrowheads="1"/>
          </p:cNvSpPr>
          <p:nvPr/>
        </p:nvSpPr>
        <p:spPr bwMode="auto">
          <a:xfrm>
            <a:off x="3933825" y="29051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dirty="0">
                <a:latin typeface="Verdana" panose="020B0604030504040204" pitchFamily="34" charset="0"/>
              </a:rPr>
              <a:t>调度程序</a:t>
            </a:r>
          </a:p>
        </p:txBody>
      </p:sp>
      <p:sp>
        <p:nvSpPr>
          <p:cNvPr id="271375" name="Rectangle 15"/>
          <p:cNvSpPr>
            <a:spLocks noChangeArrowheads="1"/>
          </p:cNvSpPr>
          <p:nvPr/>
        </p:nvSpPr>
        <p:spPr bwMode="auto">
          <a:xfrm>
            <a:off x="3943350" y="50006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dirty="0">
                <a:latin typeface="Verdana" panose="020B0604030504040204" pitchFamily="34" charset="0"/>
              </a:rPr>
              <a:t>调度程序</a:t>
            </a:r>
          </a:p>
        </p:txBody>
      </p:sp>
      <p:sp>
        <p:nvSpPr>
          <p:cNvPr id="271376" name="Rectangle 16"/>
          <p:cNvSpPr>
            <a:spLocks noChangeArrowheads="1"/>
          </p:cNvSpPr>
          <p:nvPr/>
        </p:nvSpPr>
        <p:spPr bwMode="auto">
          <a:xfrm>
            <a:off x="6707188" y="19780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dirty="0">
                <a:latin typeface="Verdana" panose="020B0604030504040204" pitchFamily="34" charset="0"/>
              </a:rPr>
              <a:t>调度程序</a:t>
            </a:r>
          </a:p>
        </p:txBody>
      </p:sp>
      <p:sp>
        <p:nvSpPr>
          <p:cNvPr id="271377" name="Rectangle 17"/>
          <p:cNvSpPr>
            <a:spLocks noChangeArrowheads="1"/>
          </p:cNvSpPr>
          <p:nvPr/>
        </p:nvSpPr>
        <p:spPr bwMode="auto">
          <a:xfrm>
            <a:off x="6705600" y="4619625"/>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dirty="0">
                <a:latin typeface="Verdana" panose="020B0604030504040204" pitchFamily="34" charset="0"/>
              </a:rPr>
              <a:t>调度程序</a:t>
            </a:r>
          </a:p>
        </p:txBody>
      </p:sp>
      <p:sp>
        <p:nvSpPr>
          <p:cNvPr id="271378" name="Rectangle 18"/>
          <p:cNvSpPr>
            <a:spLocks noChangeArrowheads="1"/>
          </p:cNvSpPr>
          <p:nvPr/>
        </p:nvSpPr>
        <p:spPr bwMode="auto">
          <a:xfrm>
            <a:off x="3829050" y="4292600"/>
            <a:ext cx="1243013"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400" b="1">
                <a:latin typeface="Verdana" panose="020B0604030504040204" pitchFamily="34" charset="0"/>
              </a:rPr>
              <a:t>I/O</a:t>
            </a:r>
            <a:r>
              <a:rPr kumimoji="0" lang="zh-CN" altLang="en-US" sz="1400" b="1">
                <a:latin typeface="Verdana" panose="020B0604030504040204" pitchFamily="34" charset="0"/>
              </a:rPr>
              <a:t>请求等待</a:t>
            </a:r>
          </a:p>
        </p:txBody>
      </p:sp>
      <p:sp>
        <p:nvSpPr>
          <p:cNvPr id="271379" name="Rectangle 19"/>
          <p:cNvSpPr>
            <a:spLocks noChangeArrowheads="1"/>
          </p:cNvSpPr>
          <p:nvPr/>
        </p:nvSpPr>
        <p:spPr bwMode="auto">
          <a:xfrm>
            <a:off x="6686550" y="6400800"/>
            <a:ext cx="885825"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时间片到</a:t>
            </a:r>
          </a:p>
        </p:txBody>
      </p:sp>
      <p:sp>
        <p:nvSpPr>
          <p:cNvPr id="22546" name="Rectangle 20"/>
          <p:cNvSpPr>
            <a:spLocks noChangeArrowheads="1"/>
          </p:cNvSpPr>
          <p:nvPr/>
        </p:nvSpPr>
        <p:spPr bwMode="auto">
          <a:xfrm>
            <a:off x="3735388" y="4305300"/>
            <a:ext cx="101600" cy="1905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1381" name="Rectangle 21"/>
          <p:cNvSpPr>
            <a:spLocks noChangeArrowheads="1"/>
          </p:cNvSpPr>
          <p:nvPr/>
        </p:nvSpPr>
        <p:spPr bwMode="auto">
          <a:xfrm>
            <a:off x="85084" y="2719388"/>
            <a:ext cx="225742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dirty="0">
                <a:solidFill>
                  <a:srgbClr val="006699"/>
                </a:solidFill>
                <a:latin typeface="宋体" panose="02010600030101010101" pitchFamily="2" charset="-122"/>
                <a:ea typeface="宋体" panose="02010600030101010101" pitchFamily="2" charset="-122"/>
              </a:rPr>
              <a:t>进程</a:t>
            </a:r>
            <a:r>
              <a:rPr kumimoji="0" lang="en-US" altLang="zh-CN" sz="2000" b="1" dirty="0">
                <a:solidFill>
                  <a:srgbClr val="006699"/>
                </a:solidFill>
                <a:latin typeface="宋体" panose="02010600030101010101" pitchFamily="2" charset="-122"/>
                <a:ea typeface="宋体" panose="02010600030101010101" pitchFamily="2" charset="-122"/>
              </a:rPr>
              <a:t>ABC</a:t>
            </a:r>
            <a:r>
              <a:rPr kumimoji="0" lang="zh-CN" altLang="en-US" sz="2000" b="1" dirty="0">
                <a:solidFill>
                  <a:srgbClr val="006699"/>
                </a:solidFill>
                <a:latin typeface="宋体" panose="02010600030101010101" pitchFamily="2" charset="-122"/>
                <a:ea typeface="宋体" panose="02010600030101010101" pitchFamily="2" charset="-122"/>
              </a:rPr>
              <a:t>组合轨迹</a:t>
            </a:r>
            <a:br>
              <a:rPr kumimoji="0" lang="zh-CN" altLang="en-US" sz="2000" b="1" dirty="0">
                <a:solidFill>
                  <a:srgbClr val="006699"/>
                </a:solidFill>
                <a:latin typeface="宋体" panose="02010600030101010101" pitchFamily="2" charset="-122"/>
                <a:ea typeface="宋体" panose="02010600030101010101" pitchFamily="2" charset="-122"/>
              </a:rPr>
            </a:br>
            <a:br>
              <a:rPr kumimoji="0" lang="zh-CN" altLang="en-US" sz="2000" b="1" dirty="0">
                <a:solidFill>
                  <a:srgbClr val="006699"/>
                </a:solidFill>
                <a:latin typeface="宋体" panose="02010600030101010101" pitchFamily="2" charset="-122"/>
                <a:ea typeface="宋体" panose="02010600030101010101" pitchFamily="2" charset="-122"/>
              </a:rPr>
            </a:br>
            <a:r>
              <a:rPr kumimoji="0" lang="en-US" altLang="zh-CN" sz="2000" b="1" dirty="0">
                <a:solidFill>
                  <a:srgbClr val="006699"/>
                </a:solidFill>
                <a:latin typeface="宋体" panose="02010600030101010101" pitchFamily="2" charset="-122"/>
                <a:ea typeface="宋体" panose="02010600030101010101" pitchFamily="2" charset="-122"/>
              </a:rPr>
              <a:t>-- CPU</a:t>
            </a:r>
            <a:r>
              <a:rPr kumimoji="0" lang="zh-CN" altLang="en-US" sz="2000" b="1" dirty="0">
                <a:solidFill>
                  <a:srgbClr val="006699"/>
                </a:solidFill>
                <a:latin typeface="宋体" panose="02010600030101010101" pitchFamily="2" charset="-122"/>
                <a:ea typeface="宋体" panose="02010600030101010101" pitchFamily="2" charset="-122"/>
              </a:rPr>
              <a:t>调度轨迹</a:t>
            </a:r>
          </a:p>
        </p:txBody>
      </p:sp>
      <p:sp>
        <p:nvSpPr>
          <p:cNvPr id="271382" name="Line 22"/>
          <p:cNvSpPr>
            <a:spLocks noChangeShapeType="1"/>
          </p:cNvSpPr>
          <p:nvPr/>
        </p:nvSpPr>
        <p:spPr bwMode="auto">
          <a:xfrm>
            <a:off x="5019675" y="1712913"/>
            <a:ext cx="0" cy="4238625"/>
          </a:xfrm>
          <a:prstGeom prst="line">
            <a:avLst/>
          </a:prstGeom>
          <a:noFill/>
          <a:ln w="19050">
            <a:solidFill>
              <a:srgbClr val="A5002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1383" name="Line 23"/>
          <p:cNvSpPr>
            <a:spLocks noChangeShapeType="1"/>
          </p:cNvSpPr>
          <p:nvPr/>
        </p:nvSpPr>
        <p:spPr bwMode="auto">
          <a:xfrm>
            <a:off x="8186738" y="1722438"/>
            <a:ext cx="0" cy="4238625"/>
          </a:xfrm>
          <a:prstGeom prst="line">
            <a:avLst/>
          </a:prstGeom>
          <a:noFill/>
          <a:ln w="19050">
            <a:solidFill>
              <a:srgbClr val="A50021"/>
            </a:solidFill>
            <a:rou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1386" name="Rectangle 26"/>
          <p:cNvSpPr>
            <a:spLocks noChangeArrowheads="1"/>
          </p:cNvSpPr>
          <p:nvPr/>
        </p:nvSpPr>
        <p:spPr bwMode="auto">
          <a:xfrm>
            <a:off x="3781425" y="3598863"/>
            <a:ext cx="10429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rPr>
              <a:t>进程</a:t>
            </a:r>
            <a:r>
              <a:rPr kumimoji="0" lang="en-US" altLang="zh-CN" sz="1400" b="1">
                <a:latin typeface="Verdana" panose="020B0604030504040204" pitchFamily="34" charset="0"/>
              </a:rPr>
              <a:t>B</a:t>
            </a:r>
            <a:r>
              <a:rPr kumimoji="0" lang="zh-CN" altLang="en-US" sz="1400" b="1">
                <a:latin typeface="Verdana" panose="020B0604030504040204" pitchFamily="34" charset="0"/>
              </a:rPr>
              <a:t>执行</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1381"/>
                                        </p:tgtEl>
                                        <p:attrNameLst>
                                          <p:attrName>style.visibility</p:attrName>
                                        </p:attrNameLst>
                                      </p:cBhvr>
                                      <p:to>
                                        <p:strVal val="visible"/>
                                      </p:to>
                                    </p:set>
                                    <p:anim calcmode="lin" valueType="num">
                                      <p:cBhvr additive="base">
                                        <p:cTn id="7" dur="500" fill="hold"/>
                                        <p:tgtEl>
                                          <p:spTgt spid="271381"/>
                                        </p:tgtEl>
                                        <p:attrNameLst>
                                          <p:attrName>ppt_x</p:attrName>
                                        </p:attrNameLst>
                                      </p:cBhvr>
                                      <p:tavLst>
                                        <p:tav tm="0">
                                          <p:val>
                                            <p:strVal val="0-#ppt_w/2"/>
                                          </p:val>
                                        </p:tav>
                                        <p:tav tm="100000">
                                          <p:val>
                                            <p:strVal val="#ppt_x"/>
                                          </p:val>
                                        </p:tav>
                                      </p:tavLst>
                                    </p:anim>
                                    <p:anim calcmode="lin" valueType="num">
                                      <p:cBhvr additive="base">
                                        <p:cTn id="8" dur="500" fill="hold"/>
                                        <p:tgtEl>
                                          <p:spTgt spid="27138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271382"/>
                                        </p:tgtEl>
                                        <p:attrNameLst>
                                          <p:attrName>style.visibility</p:attrName>
                                        </p:attrNameLst>
                                      </p:cBhvr>
                                      <p:to>
                                        <p:strVal val="visible"/>
                                      </p:to>
                                    </p:set>
                                    <p:animEffect transition="in" filter="wipe(up)">
                                      <p:cBhvr>
                                        <p:cTn id="13" dur="500"/>
                                        <p:tgtEl>
                                          <p:spTgt spid="271382"/>
                                        </p:tgtEl>
                                      </p:cBhvr>
                                    </p:animEffect>
                                  </p:childTnLst>
                                </p:cTn>
                              </p:par>
                            </p:childTnLst>
                          </p:cTn>
                        </p:par>
                        <p:par>
                          <p:cTn id="14" fill="hold">
                            <p:stCondLst>
                              <p:cond delay="500"/>
                            </p:stCondLst>
                            <p:childTnLst>
                              <p:par>
                                <p:cTn id="15" presetID="22" presetClass="entr" presetSubtype="1" fill="hold" grpId="0" nodeType="afterEffect">
                                  <p:stCondLst>
                                    <p:cond delay="0"/>
                                  </p:stCondLst>
                                  <p:childTnLst>
                                    <p:set>
                                      <p:cBhvr>
                                        <p:cTn id="16" dur="1" fill="hold">
                                          <p:stCondLst>
                                            <p:cond delay="0"/>
                                          </p:stCondLst>
                                        </p:cTn>
                                        <p:tgtEl>
                                          <p:spTgt spid="271383"/>
                                        </p:tgtEl>
                                        <p:attrNameLst>
                                          <p:attrName>style.visibility</p:attrName>
                                        </p:attrNameLst>
                                      </p:cBhvr>
                                      <p:to>
                                        <p:strVal val="visible"/>
                                      </p:to>
                                    </p:set>
                                    <p:animEffect transition="in" filter="wipe(up)">
                                      <p:cBhvr>
                                        <p:cTn id="17" dur="500"/>
                                        <p:tgtEl>
                                          <p:spTgt spid="2713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71366"/>
                                        </p:tgtEl>
                                        <p:attrNameLst>
                                          <p:attrName>style.visibility</p:attrName>
                                        </p:attrNameLst>
                                      </p:cBhvr>
                                      <p:to>
                                        <p:strVal val="visible"/>
                                      </p:to>
                                    </p:set>
                                    <p:animEffect transition="in" filter="wipe(up)">
                                      <p:cBhvr>
                                        <p:cTn id="22" dur="500"/>
                                        <p:tgtEl>
                                          <p:spTgt spid="27136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271371"/>
                                        </p:tgtEl>
                                        <p:attrNameLst>
                                          <p:attrName>style.visibility</p:attrName>
                                        </p:attrNameLst>
                                      </p:cBhvr>
                                      <p:to>
                                        <p:strVal val="visible"/>
                                      </p:to>
                                    </p:set>
                                    <p:animEffect transition="in" filter="wipe(up)">
                                      <p:cBhvr>
                                        <p:cTn id="27" dur="500"/>
                                        <p:tgtEl>
                                          <p:spTgt spid="2713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71374"/>
                                        </p:tgtEl>
                                        <p:attrNameLst>
                                          <p:attrName>style.visibility</p:attrName>
                                        </p:attrNameLst>
                                      </p:cBhvr>
                                      <p:to>
                                        <p:strVal val="visible"/>
                                      </p:to>
                                    </p:set>
                                    <p:animEffect transition="in" filter="wipe(up)">
                                      <p:cBhvr>
                                        <p:cTn id="32" dur="500"/>
                                        <p:tgtEl>
                                          <p:spTgt spid="27137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71386"/>
                                        </p:tgtEl>
                                        <p:attrNameLst>
                                          <p:attrName>style.visibility</p:attrName>
                                        </p:attrNameLst>
                                      </p:cBhvr>
                                      <p:to>
                                        <p:strVal val="visible"/>
                                      </p:to>
                                    </p:set>
                                    <p:animEffect transition="in" filter="wipe(up)">
                                      <p:cBhvr>
                                        <p:cTn id="37" dur="500"/>
                                        <p:tgtEl>
                                          <p:spTgt spid="27138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71378"/>
                                        </p:tgtEl>
                                        <p:attrNameLst>
                                          <p:attrName>style.visibility</p:attrName>
                                        </p:attrNameLst>
                                      </p:cBhvr>
                                      <p:to>
                                        <p:strVal val="visible"/>
                                      </p:to>
                                    </p:set>
                                    <p:animEffect transition="in" filter="wipe(up)">
                                      <p:cBhvr>
                                        <p:cTn id="42" dur="500"/>
                                        <p:tgtEl>
                                          <p:spTgt spid="27137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271375"/>
                                        </p:tgtEl>
                                        <p:attrNameLst>
                                          <p:attrName>style.visibility</p:attrName>
                                        </p:attrNameLst>
                                      </p:cBhvr>
                                      <p:to>
                                        <p:strVal val="visible"/>
                                      </p:to>
                                    </p:set>
                                    <p:animEffect transition="in" filter="wipe(up)">
                                      <p:cBhvr>
                                        <p:cTn id="47" dur="500"/>
                                        <p:tgtEl>
                                          <p:spTgt spid="2713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271368"/>
                                        </p:tgtEl>
                                        <p:attrNameLst>
                                          <p:attrName>style.visibility</p:attrName>
                                        </p:attrNameLst>
                                      </p:cBhvr>
                                      <p:to>
                                        <p:strVal val="visible"/>
                                      </p:to>
                                    </p:set>
                                    <p:animEffect transition="in" filter="wipe(up)">
                                      <p:cBhvr>
                                        <p:cTn id="52" dur="500"/>
                                        <p:tgtEl>
                                          <p:spTgt spid="27136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271372"/>
                                        </p:tgtEl>
                                        <p:attrNameLst>
                                          <p:attrName>style.visibility</p:attrName>
                                        </p:attrNameLst>
                                      </p:cBhvr>
                                      <p:to>
                                        <p:strVal val="visible"/>
                                      </p:to>
                                    </p:set>
                                    <p:animEffect transition="in" filter="wipe(up)">
                                      <p:cBhvr>
                                        <p:cTn id="57" dur="500"/>
                                        <p:tgtEl>
                                          <p:spTgt spid="2713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71376"/>
                                        </p:tgtEl>
                                        <p:attrNameLst>
                                          <p:attrName>style.visibility</p:attrName>
                                        </p:attrNameLst>
                                      </p:cBhvr>
                                      <p:to>
                                        <p:strVal val="visible"/>
                                      </p:to>
                                    </p:set>
                                    <p:animEffect transition="in" filter="wipe(up)">
                                      <p:cBhvr>
                                        <p:cTn id="62" dur="500"/>
                                        <p:tgtEl>
                                          <p:spTgt spid="27137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grpId="0" nodeType="clickEffect">
                                  <p:stCondLst>
                                    <p:cond delay="0"/>
                                  </p:stCondLst>
                                  <p:childTnLst>
                                    <p:set>
                                      <p:cBhvr>
                                        <p:cTn id="66" dur="1" fill="hold">
                                          <p:stCondLst>
                                            <p:cond delay="0"/>
                                          </p:stCondLst>
                                        </p:cTn>
                                        <p:tgtEl>
                                          <p:spTgt spid="271369"/>
                                        </p:tgtEl>
                                        <p:attrNameLst>
                                          <p:attrName>style.visibility</p:attrName>
                                        </p:attrNameLst>
                                      </p:cBhvr>
                                      <p:to>
                                        <p:strVal val="visible"/>
                                      </p:to>
                                    </p:set>
                                    <p:animEffect transition="in" filter="wipe(up)">
                                      <p:cBhvr>
                                        <p:cTn id="67" dur="500"/>
                                        <p:tgtEl>
                                          <p:spTgt spid="27136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grpId="0" nodeType="clickEffect">
                                  <p:stCondLst>
                                    <p:cond delay="0"/>
                                  </p:stCondLst>
                                  <p:childTnLst>
                                    <p:set>
                                      <p:cBhvr>
                                        <p:cTn id="71" dur="1" fill="hold">
                                          <p:stCondLst>
                                            <p:cond delay="0"/>
                                          </p:stCondLst>
                                        </p:cTn>
                                        <p:tgtEl>
                                          <p:spTgt spid="271373"/>
                                        </p:tgtEl>
                                        <p:attrNameLst>
                                          <p:attrName>style.visibility</p:attrName>
                                        </p:attrNameLst>
                                      </p:cBhvr>
                                      <p:to>
                                        <p:strVal val="visible"/>
                                      </p:to>
                                    </p:set>
                                    <p:animEffect transition="in" filter="wipe(up)">
                                      <p:cBhvr>
                                        <p:cTn id="72" dur="500"/>
                                        <p:tgtEl>
                                          <p:spTgt spid="27137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1" fill="hold" grpId="0" nodeType="clickEffect">
                                  <p:stCondLst>
                                    <p:cond delay="0"/>
                                  </p:stCondLst>
                                  <p:childTnLst>
                                    <p:set>
                                      <p:cBhvr>
                                        <p:cTn id="76" dur="1" fill="hold">
                                          <p:stCondLst>
                                            <p:cond delay="0"/>
                                          </p:stCondLst>
                                        </p:cTn>
                                        <p:tgtEl>
                                          <p:spTgt spid="271377"/>
                                        </p:tgtEl>
                                        <p:attrNameLst>
                                          <p:attrName>style.visibility</p:attrName>
                                        </p:attrNameLst>
                                      </p:cBhvr>
                                      <p:to>
                                        <p:strVal val="visible"/>
                                      </p:to>
                                    </p:set>
                                    <p:animEffect transition="in" filter="wipe(up)">
                                      <p:cBhvr>
                                        <p:cTn id="77" dur="500"/>
                                        <p:tgtEl>
                                          <p:spTgt spid="271377"/>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271370"/>
                                        </p:tgtEl>
                                        <p:attrNameLst>
                                          <p:attrName>style.visibility</p:attrName>
                                        </p:attrNameLst>
                                      </p:cBhvr>
                                      <p:to>
                                        <p:strVal val="visible"/>
                                      </p:to>
                                    </p:set>
                                    <p:animEffect transition="in" filter="wipe(up)">
                                      <p:cBhvr>
                                        <p:cTn id="82" dur="500"/>
                                        <p:tgtEl>
                                          <p:spTgt spid="27137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grpId="0" nodeType="clickEffect">
                                  <p:stCondLst>
                                    <p:cond delay="0"/>
                                  </p:stCondLst>
                                  <p:childTnLst>
                                    <p:set>
                                      <p:cBhvr>
                                        <p:cTn id="86" dur="1" fill="hold">
                                          <p:stCondLst>
                                            <p:cond delay="0"/>
                                          </p:stCondLst>
                                        </p:cTn>
                                        <p:tgtEl>
                                          <p:spTgt spid="271379"/>
                                        </p:tgtEl>
                                        <p:attrNameLst>
                                          <p:attrName>style.visibility</p:attrName>
                                        </p:attrNameLst>
                                      </p:cBhvr>
                                      <p:to>
                                        <p:strVal val="visible"/>
                                      </p:to>
                                    </p:set>
                                    <p:animEffect transition="in" filter="wipe(up)">
                                      <p:cBhvr>
                                        <p:cTn id="87" dur="500"/>
                                        <p:tgtEl>
                                          <p:spTgt spid="2713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366" grpId="0"/>
      <p:bldP spid="271368" grpId="0"/>
      <p:bldP spid="271369" grpId="0"/>
      <p:bldP spid="271370" grpId="0"/>
      <p:bldP spid="271371" grpId="0" animBg="1"/>
      <p:bldP spid="271372" grpId="0" animBg="1"/>
      <p:bldP spid="271373" grpId="0" animBg="1"/>
      <p:bldP spid="271374" grpId="0" animBg="1"/>
      <p:bldP spid="271375" grpId="0" animBg="1"/>
      <p:bldP spid="271376" grpId="0" animBg="1"/>
      <p:bldP spid="271377" grpId="0" animBg="1"/>
      <p:bldP spid="271378" grpId="0" animBg="1"/>
      <p:bldP spid="271379" grpId="0" animBg="1"/>
      <p:bldP spid="271381" grpId="0"/>
      <p:bldP spid="271382" grpId="0" animBg="1"/>
      <p:bldP spid="271383" grpId="0" animBg="1"/>
      <p:bldP spid="27138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18B001-8CAC-3785-C997-6A30C5B842A2}"/>
              </a:ext>
            </a:extLst>
          </p:cNvPr>
          <p:cNvPicPr>
            <a:picLocks noChangeAspect="1"/>
          </p:cNvPicPr>
          <p:nvPr/>
        </p:nvPicPr>
        <p:blipFill>
          <a:blip r:embed="rId2"/>
          <a:stretch>
            <a:fillRect/>
          </a:stretch>
        </p:blipFill>
        <p:spPr>
          <a:xfrm>
            <a:off x="1608517" y="991794"/>
            <a:ext cx="6279792" cy="5557784"/>
          </a:xfrm>
          <a:prstGeom prst="rect">
            <a:avLst/>
          </a:prstGeom>
        </p:spPr>
      </p:pic>
      <p:sp>
        <p:nvSpPr>
          <p:cNvPr id="4" name="文本框 3">
            <a:extLst>
              <a:ext uri="{FF2B5EF4-FFF2-40B4-BE49-F238E27FC236}">
                <a16:creationId xmlns:a16="http://schemas.microsoft.com/office/drawing/2014/main" id="{6A7C703D-3C6A-BACF-1C30-A11CD71585F2}"/>
              </a:ext>
            </a:extLst>
          </p:cNvPr>
          <p:cNvSpPr txBox="1"/>
          <p:nvPr/>
        </p:nvSpPr>
        <p:spPr>
          <a:xfrm>
            <a:off x="1070960" y="308422"/>
            <a:ext cx="5364097" cy="523220"/>
          </a:xfrm>
          <a:prstGeom prst="rect">
            <a:avLst/>
          </a:prstGeom>
          <a:noFill/>
        </p:spPr>
        <p:txBody>
          <a:bodyPr wrap="none" rtlCol="0">
            <a:spAutoFit/>
          </a:bodyPr>
          <a:lstStyle/>
          <a:p>
            <a:r>
              <a:rPr lang="en-US" altLang="zh-CN" dirty="0"/>
              <a:t>CPU</a:t>
            </a:r>
            <a:r>
              <a:rPr lang="zh-CN" altLang="en-US" dirty="0"/>
              <a:t>轨迹变化 </a:t>
            </a:r>
            <a:r>
              <a:rPr lang="en-US" altLang="zh-CN" dirty="0"/>
              <a:t>Versus </a:t>
            </a:r>
            <a:r>
              <a:rPr lang="zh-CN" altLang="en-US" dirty="0"/>
              <a:t>系统调用 </a:t>
            </a:r>
          </a:p>
        </p:txBody>
      </p:sp>
    </p:spTree>
    <p:extLst>
      <p:ext uri="{BB962C8B-B14F-4D97-AF65-F5344CB8AC3E}">
        <p14:creationId xmlns:p14="http://schemas.microsoft.com/office/powerpoint/2010/main" val="3716000601"/>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3555" name="Rectangle 3"/>
          <p:cNvSpPr>
            <a:spLocks noChangeArrowheads="1"/>
          </p:cNvSpPr>
          <p:nvPr/>
        </p:nvSpPr>
        <p:spPr bwMode="auto">
          <a:xfrm>
            <a:off x="1073150" y="1655763"/>
            <a:ext cx="7173913"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780" indent="-27178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1100"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4958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067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639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11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7838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Char char="l"/>
            </a:pPr>
            <a:r>
              <a:rPr lang="zh-CN" altLang="en-US" sz="2000" b="1" dirty="0">
                <a:solidFill>
                  <a:srgbClr val="CC0000"/>
                </a:solidFill>
                <a:ea typeface="宋体" panose="02010600030101010101" pitchFamily="2" charset="-122"/>
              </a:rPr>
              <a:t>进程执行时的间断性，决定了进程可能具有多种状态</a:t>
            </a:r>
          </a:p>
          <a:p>
            <a:pPr>
              <a:buFont typeface="Wingdings" panose="05000000000000000000" pitchFamily="2" charset="2"/>
              <a:buChar char="l"/>
            </a:pPr>
            <a:r>
              <a:rPr lang="zh-CN" altLang="en-US" sz="2000" b="1" dirty="0">
                <a:solidFill>
                  <a:srgbClr val="CC0000"/>
                </a:solidFill>
                <a:ea typeface="宋体" panose="02010600030101010101" pitchFamily="2" charset="-122"/>
              </a:rPr>
              <a:t>运行中的进程至少具有以下三种基本状态</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a:t>
            </a:r>
            <a:r>
              <a:rPr lang="zh-CN" altLang="en-US" sz="2000" b="1" dirty="0">
                <a:solidFill>
                  <a:srgbClr val="000099"/>
                </a:solidFill>
                <a:ea typeface="宋体" panose="02010600030101010101" pitchFamily="2" charset="-122"/>
              </a:rPr>
              <a:t>就绪状态</a:t>
            </a:r>
            <a:r>
              <a:rPr lang="zh-CN" altLang="en-US" sz="2000" b="1" dirty="0">
                <a:ea typeface="宋体" panose="02010600030101010101" pitchFamily="2" charset="-122"/>
              </a:rPr>
              <a:t>  </a:t>
            </a:r>
            <a:r>
              <a:rPr lang="en-US" altLang="zh-CN" sz="2000" b="1" dirty="0">
                <a:ea typeface="宋体" panose="02010600030101010101" pitchFamily="2" charset="-122"/>
              </a:rPr>
              <a:t>–  </a:t>
            </a:r>
            <a:r>
              <a:rPr lang="zh-CN" altLang="en-US" sz="2000" b="1" dirty="0">
                <a:ea typeface="宋体" panose="02010600030101010101" pitchFamily="2" charset="-122"/>
              </a:rPr>
              <a:t>在某时刻，进程已获得除处理机以外的所有</a:t>
            </a:r>
            <a:br>
              <a:rPr lang="zh-CN" altLang="en-US" sz="2000" b="1" dirty="0">
                <a:ea typeface="宋体" panose="02010600030101010101" pitchFamily="2" charset="-122"/>
              </a:rPr>
            </a:br>
            <a:r>
              <a:rPr lang="zh-CN" altLang="en-US" sz="2000" b="1" dirty="0">
                <a:ea typeface="宋体" panose="02010600030101010101" pitchFamily="2" charset="-122"/>
              </a:rPr>
              <a:t>                          资源，一旦分到了处理机就可以立即执行</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a:t>
            </a:r>
            <a:r>
              <a:rPr lang="zh-CN" altLang="en-US" sz="2000" b="1" dirty="0">
                <a:solidFill>
                  <a:srgbClr val="000099"/>
                </a:solidFill>
                <a:ea typeface="宋体" panose="02010600030101010101" pitchFamily="2" charset="-122"/>
              </a:rPr>
              <a:t>运行状态</a:t>
            </a:r>
            <a:r>
              <a:rPr lang="zh-CN" altLang="en-US" sz="2000" b="1" dirty="0">
                <a:ea typeface="宋体" panose="02010600030101010101" pitchFamily="2" charset="-122"/>
              </a:rPr>
              <a:t>  </a:t>
            </a:r>
            <a:r>
              <a:rPr lang="en-US" altLang="zh-CN" sz="2000" b="1" dirty="0">
                <a:ea typeface="宋体" panose="02010600030101010101" pitchFamily="2" charset="-122"/>
              </a:rPr>
              <a:t>– </a:t>
            </a:r>
            <a:r>
              <a:rPr lang="zh-CN" altLang="en-US" sz="2000" b="1" dirty="0">
                <a:ea typeface="宋体" panose="02010600030101010101" pitchFamily="2" charset="-122"/>
              </a:rPr>
              <a:t> 进程已经获得必要资源，并占有处理机运行</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3</a:t>
            </a:r>
            <a:r>
              <a:rPr lang="zh-CN" altLang="en-US" sz="2000" b="1" dirty="0">
                <a:ea typeface="宋体" panose="02010600030101010101" pitchFamily="2" charset="-122"/>
              </a:rPr>
              <a:t>）</a:t>
            </a:r>
            <a:r>
              <a:rPr lang="zh-CN" altLang="en-US" sz="2000" b="1" dirty="0">
                <a:solidFill>
                  <a:srgbClr val="000099"/>
                </a:solidFill>
                <a:ea typeface="宋体" panose="02010600030101010101" pitchFamily="2" charset="-122"/>
              </a:rPr>
              <a:t>阻塞状态</a:t>
            </a:r>
            <a:r>
              <a:rPr lang="zh-CN" altLang="en-US" sz="2000" b="1" dirty="0">
                <a:ea typeface="宋体" panose="02010600030101010101" pitchFamily="2" charset="-122"/>
              </a:rPr>
              <a:t>  </a:t>
            </a:r>
            <a:r>
              <a:rPr lang="en-US" altLang="zh-CN" sz="2000" b="1" dirty="0">
                <a:ea typeface="宋体" panose="02010600030101010101" pitchFamily="2" charset="-122"/>
              </a:rPr>
              <a:t>– </a:t>
            </a:r>
            <a:r>
              <a:rPr lang="zh-CN" altLang="en-US" sz="2000" b="1" dirty="0">
                <a:ea typeface="宋体" panose="02010600030101010101" pitchFamily="2" charset="-122"/>
              </a:rPr>
              <a:t> 正在执行的进程，由于发生某事件而暂时无</a:t>
            </a:r>
            <a:br>
              <a:rPr lang="zh-CN" altLang="en-US" sz="2000" b="1" dirty="0">
                <a:ea typeface="宋体" panose="02010600030101010101" pitchFamily="2" charset="-122"/>
              </a:rPr>
            </a:br>
            <a:r>
              <a:rPr lang="zh-CN" altLang="en-US" sz="2000" b="1" dirty="0">
                <a:ea typeface="宋体" panose="02010600030101010101" pitchFamily="2" charset="-122"/>
              </a:rPr>
              <a:t>                          法执行下去（等待事件发生）</a:t>
            </a:r>
          </a:p>
          <a:p>
            <a:pPr>
              <a:buFont typeface="Monotype Sorts" charset="2"/>
              <a:buNone/>
            </a:pPr>
            <a:endParaRPr lang="zh-CN" altLang="en-US" sz="800" b="1" dirty="0">
              <a:ea typeface="宋体" panose="02010600030101010101" pitchFamily="2" charset="-122"/>
            </a:endParaRPr>
          </a:p>
          <a:p>
            <a:pPr>
              <a:buFont typeface="Wingdings" panose="05000000000000000000" pitchFamily="2" charset="2"/>
              <a:buChar char="l"/>
            </a:pPr>
            <a:r>
              <a:rPr lang="zh-CN" altLang="en-US" sz="2000" b="1" dirty="0">
                <a:ea typeface="宋体" panose="02010600030101010101" pitchFamily="2" charset="-122"/>
              </a:rPr>
              <a:t>进程是有</a:t>
            </a:r>
            <a:r>
              <a:rPr lang="zh-CN" altLang="en-US" sz="2000" b="1" dirty="0">
                <a:solidFill>
                  <a:srgbClr val="CC0000"/>
                </a:solidFill>
                <a:ea typeface="宋体" panose="02010600030101010101" pitchFamily="2" charset="-122"/>
              </a:rPr>
              <a:t>生命周期</a:t>
            </a:r>
            <a:r>
              <a:rPr lang="zh-CN" altLang="en-US" sz="2000" b="1" dirty="0">
                <a:ea typeface="宋体" panose="02010600030101010101" pitchFamily="2" charset="-122"/>
              </a:rPr>
              <a:t>的，它的状态随着</a:t>
            </a:r>
            <a:r>
              <a:rPr lang="zh-CN" altLang="en-US" sz="2000" b="1" dirty="0">
                <a:solidFill>
                  <a:srgbClr val="CC0000"/>
                </a:solidFill>
                <a:ea typeface="宋体" panose="02010600030101010101" pitchFamily="2" charset="-122"/>
              </a:rPr>
              <a:t>自身的推进</a:t>
            </a:r>
            <a:r>
              <a:rPr lang="zh-CN" altLang="en-US" sz="2000" b="1" dirty="0">
                <a:ea typeface="宋体" panose="02010600030101010101" pitchFamily="2" charset="-122"/>
              </a:rPr>
              <a:t>和</a:t>
            </a:r>
            <a:r>
              <a:rPr lang="zh-CN" altLang="en-US" sz="2000" b="1" dirty="0">
                <a:solidFill>
                  <a:srgbClr val="CC0000"/>
                </a:solidFill>
                <a:ea typeface="宋体" panose="02010600030101010101" pitchFamily="2" charset="-122"/>
              </a:rPr>
              <a:t>外界条件的变化</a:t>
            </a:r>
            <a:r>
              <a:rPr lang="zh-CN" altLang="en-US" sz="2000" b="1" dirty="0">
                <a:ea typeface="宋体" panose="02010600030101010101" pitchFamily="2" charset="-122"/>
              </a:rPr>
              <a:t>而发生变化</a:t>
            </a:r>
          </a:p>
          <a:p>
            <a:pPr>
              <a:buFont typeface="Wingdings" panose="05000000000000000000" pitchFamily="2" charset="2"/>
              <a:buChar char="l"/>
            </a:pPr>
            <a:r>
              <a:rPr lang="zh-CN" altLang="en-US" sz="2000" b="1" dirty="0">
                <a:ea typeface="宋体" panose="02010600030101010101" pitchFamily="2" charset="-122"/>
              </a:rPr>
              <a:t>可以用一个</a:t>
            </a:r>
            <a:r>
              <a:rPr lang="zh-CN" altLang="en-US" sz="2000" b="1" dirty="0">
                <a:solidFill>
                  <a:srgbClr val="CC0000"/>
                </a:solidFill>
                <a:ea typeface="宋体" panose="02010600030101010101" pitchFamily="2" charset="-122"/>
              </a:rPr>
              <a:t>进程状态变化图</a:t>
            </a:r>
            <a:r>
              <a:rPr lang="zh-CN" altLang="en-US" sz="2000" b="1" dirty="0">
                <a:ea typeface="宋体" panose="02010600030101010101" pitchFamily="2" charset="-122"/>
              </a:rPr>
              <a:t>来说明系统中每个进程可能具备的状态，以及这些状态发生</a:t>
            </a:r>
            <a:r>
              <a:rPr lang="zh-CN" altLang="en-US" sz="2000" b="1" dirty="0">
                <a:solidFill>
                  <a:srgbClr val="CC0000"/>
                </a:solidFill>
                <a:ea typeface="宋体" panose="02010600030101010101" pitchFamily="2" charset="-122"/>
              </a:rPr>
              <a:t>变化的可能原因</a:t>
            </a:r>
            <a:endParaRPr lang="en-US" altLang="zh-CN" sz="2000" b="1" dirty="0">
              <a:solidFill>
                <a:srgbClr val="CC0000"/>
              </a:solidFill>
              <a:ea typeface="宋体" panose="02010600030101010101" pitchFamily="2" charset="-122"/>
            </a:endParaRPr>
          </a:p>
        </p:txBody>
      </p:sp>
      <p:sp>
        <p:nvSpPr>
          <p:cNvPr id="23556" name="Rectangle 4"/>
          <p:cNvSpPr>
            <a:spLocks noChangeArrowheads="1"/>
          </p:cNvSpPr>
          <p:nvPr/>
        </p:nvSpPr>
        <p:spPr bwMode="auto">
          <a:xfrm>
            <a:off x="714375" y="1071563"/>
            <a:ext cx="411480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lang="en-US" altLang="zh-CN" sz="2400" b="1" dirty="0">
                <a:solidFill>
                  <a:srgbClr val="CC0000"/>
                </a:solidFill>
                <a:latin typeface="黑体" panose="02010609060101010101" pitchFamily="2" charset="-122"/>
                <a:ea typeface="黑体" panose="02010609060101010101" pitchFamily="2" charset="-122"/>
              </a:rPr>
              <a:t>3.3.1 </a:t>
            </a:r>
            <a:r>
              <a:rPr lang="zh-CN" altLang="en-US" sz="2400" b="1" dirty="0">
                <a:solidFill>
                  <a:srgbClr val="CC0000"/>
                </a:solidFill>
                <a:latin typeface="黑体" panose="02010609060101010101" pitchFamily="2" charset="-122"/>
                <a:ea typeface="黑体" panose="02010609060101010101" pitchFamily="2" charset="-122"/>
              </a:rPr>
              <a:t>进程状态及其变迁   </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4579" name="Rectangle 3"/>
          <p:cNvSpPr>
            <a:spLocks noChangeArrowheads="1"/>
          </p:cNvSpPr>
          <p:nvPr/>
        </p:nvSpPr>
        <p:spPr bwMode="auto">
          <a:xfrm>
            <a:off x="801688" y="984250"/>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2" charset="-122"/>
              </a:rPr>
              <a:t>进程三状态变迁图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4580" name="Oval 4"/>
          <p:cNvSpPr>
            <a:spLocks noChangeArrowheads="1"/>
          </p:cNvSpPr>
          <p:nvPr/>
        </p:nvSpPr>
        <p:spPr bwMode="auto">
          <a:xfrm>
            <a:off x="3716338" y="1939925"/>
            <a:ext cx="1042987" cy="611188"/>
          </a:xfrm>
          <a:prstGeom prst="ellipse">
            <a:avLst/>
          </a:prstGeom>
          <a:solidFill>
            <a:srgbClr val="C0C0C0">
              <a:alpha val="85097"/>
            </a:srgbClr>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581" name="Rectangle 5"/>
          <p:cNvSpPr>
            <a:spLocks noChangeArrowheads="1"/>
          </p:cNvSpPr>
          <p:nvPr/>
        </p:nvSpPr>
        <p:spPr bwMode="auto">
          <a:xfrm>
            <a:off x="3787775" y="2039938"/>
            <a:ext cx="1250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运行态</a:t>
            </a:r>
            <a:endParaRPr kumimoji="0" lang="zh-CN" altLang="en-US" sz="1800">
              <a:latin typeface="Verdana" panose="020B0604030504040204" pitchFamily="34" charset="0"/>
              <a:ea typeface="宋体" panose="02010600030101010101" pitchFamily="2" charset="-122"/>
            </a:endParaRPr>
          </a:p>
        </p:txBody>
      </p:sp>
      <p:sp>
        <p:nvSpPr>
          <p:cNvPr id="24582" name="Oval 6"/>
          <p:cNvSpPr>
            <a:spLocks noChangeArrowheads="1"/>
          </p:cNvSpPr>
          <p:nvPr/>
        </p:nvSpPr>
        <p:spPr bwMode="auto">
          <a:xfrm>
            <a:off x="2479675" y="4138613"/>
            <a:ext cx="1042988" cy="611187"/>
          </a:xfrm>
          <a:prstGeom prst="ellipse">
            <a:avLst/>
          </a:prstGeom>
          <a:solidFill>
            <a:srgbClr val="C0C0C0">
              <a:alpha val="85097"/>
            </a:srgbClr>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583" name="Rectangle 7"/>
          <p:cNvSpPr>
            <a:spLocks noChangeArrowheads="1"/>
          </p:cNvSpPr>
          <p:nvPr/>
        </p:nvSpPr>
        <p:spPr bwMode="auto">
          <a:xfrm>
            <a:off x="2565400" y="4281488"/>
            <a:ext cx="1250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就绪态</a:t>
            </a:r>
            <a:endParaRPr kumimoji="0" lang="zh-CN" altLang="en-US" sz="1800">
              <a:latin typeface="Verdana" panose="020B0604030504040204" pitchFamily="34" charset="0"/>
              <a:ea typeface="宋体" panose="02010600030101010101" pitchFamily="2" charset="-122"/>
            </a:endParaRPr>
          </a:p>
        </p:txBody>
      </p:sp>
      <p:sp>
        <p:nvSpPr>
          <p:cNvPr id="24584" name="Oval 8"/>
          <p:cNvSpPr>
            <a:spLocks noChangeArrowheads="1"/>
          </p:cNvSpPr>
          <p:nvPr/>
        </p:nvSpPr>
        <p:spPr bwMode="auto">
          <a:xfrm>
            <a:off x="5592763" y="3759200"/>
            <a:ext cx="1042987" cy="612775"/>
          </a:xfrm>
          <a:prstGeom prst="ellipse">
            <a:avLst/>
          </a:prstGeom>
          <a:solidFill>
            <a:srgbClr val="C0C0C0">
              <a:alpha val="85097"/>
            </a:srgbClr>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4585" name="Rectangle 9"/>
          <p:cNvSpPr>
            <a:spLocks noChangeArrowheads="1"/>
          </p:cNvSpPr>
          <p:nvPr/>
        </p:nvSpPr>
        <p:spPr bwMode="auto">
          <a:xfrm>
            <a:off x="5678488" y="3873500"/>
            <a:ext cx="125095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阻塞态</a:t>
            </a:r>
            <a:endParaRPr kumimoji="0" lang="zh-CN" altLang="en-US" sz="1800">
              <a:latin typeface="Verdana" panose="020B0604030504040204" pitchFamily="34" charset="0"/>
              <a:ea typeface="宋体" panose="02010600030101010101" pitchFamily="2" charset="-122"/>
            </a:endParaRPr>
          </a:p>
        </p:txBody>
      </p:sp>
      <p:sp>
        <p:nvSpPr>
          <p:cNvPr id="24586" name="Freeform 10"/>
          <p:cNvSpPr/>
          <p:nvPr/>
        </p:nvSpPr>
        <p:spPr bwMode="auto">
          <a:xfrm>
            <a:off x="2779713" y="2276475"/>
            <a:ext cx="952500" cy="1860550"/>
          </a:xfrm>
          <a:custGeom>
            <a:avLst/>
            <a:gdLst>
              <a:gd name="T0" fmla="*/ 2147483647 w 822"/>
              <a:gd name="T1" fmla="*/ 2147483647 h 1425"/>
              <a:gd name="T2" fmla="*/ 2147483647 w 822"/>
              <a:gd name="T3" fmla="*/ 2147483647 h 1425"/>
              <a:gd name="T4" fmla="*/ 2147483647 w 822"/>
              <a:gd name="T5" fmla="*/ 2147483647 h 1425"/>
              <a:gd name="T6" fmla="*/ 2147483647 w 822"/>
              <a:gd name="T7" fmla="*/ 2147483647 h 1425"/>
              <a:gd name="T8" fmla="*/ 2147483647 w 822"/>
              <a:gd name="T9" fmla="*/ 0 h 142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22" h="1425">
                <a:moveTo>
                  <a:pt x="42" y="1425"/>
                </a:moveTo>
                <a:cubicBezTo>
                  <a:pt x="37" y="1360"/>
                  <a:pt x="0" y="1182"/>
                  <a:pt x="12" y="1035"/>
                </a:cubicBezTo>
                <a:cubicBezTo>
                  <a:pt x="24" y="888"/>
                  <a:pt x="47" y="687"/>
                  <a:pt x="117" y="540"/>
                </a:cubicBezTo>
                <a:cubicBezTo>
                  <a:pt x="187" y="393"/>
                  <a:pt x="315" y="240"/>
                  <a:pt x="432" y="150"/>
                </a:cubicBezTo>
                <a:cubicBezTo>
                  <a:pt x="549" y="60"/>
                  <a:pt x="741" y="31"/>
                  <a:pt x="822" y="0"/>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7" name="Freeform 11"/>
          <p:cNvSpPr/>
          <p:nvPr/>
        </p:nvSpPr>
        <p:spPr bwMode="auto">
          <a:xfrm>
            <a:off x="3402013" y="2536825"/>
            <a:ext cx="939800" cy="1717675"/>
          </a:xfrm>
          <a:custGeom>
            <a:avLst/>
            <a:gdLst>
              <a:gd name="T0" fmla="*/ 2147483647 w 812"/>
              <a:gd name="T1" fmla="*/ 0 h 1315"/>
              <a:gd name="T2" fmla="*/ 2147483647 w 812"/>
              <a:gd name="T3" fmla="*/ 2147483647 h 1315"/>
              <a:gd name="T4" fmla="*/ 2147483647 w 812"/>
              <a:gd name="T5" fmla="*/ 2147483647 h 1315"/>
              <a:gd name="T6" fmla="*/ 0 w 812"/>
              <a:gd name="T7" fmla="*/ 2147483647 h 131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812" h="1315">
                <a:moveTo>
                  <a:pt x="812" y="0"/>
                </a:moveTo>
                <a:cubicBezTo>
                  <a:pt x="799" y="92"/>
                  <a:pt x="790" y="373"/>
                  <a:pt x="735" y="550"/>
                </a:cubicBezTo>
                <a:cubicBezTo>
                  <a:pt x="680" y="727"/>
                  <a:pt x="602" y="933"/>
                  <a:pt x="480" y="1060"/>
                </a:cubicBezTo>
                <a:cubicBezTo>
                  <a:pt x="358" y="1187"/>
                  <a:pt x="100" y="1262"/>
                  <a:pt x="0" y="1315"/>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8" name="Freeform 12"/>
          <p:cNvSpPr/>
          <p:nvPr/>
        </p:nvSpPr>
        <p:spPr bwMode="auto">
          <a:xfrm>
            <a:off x="4738688" y="2197100"/>
            <a:ext cx="1271587" cy="1562100"/>
          </a:xfrm>
          <a:custGeom>
            <a:avLst/>
            <a:gdLst>
              <a:gd name="T0" fmla="*/ 0 w 1097"/>
              <a:gd name="T1" fmla="*/ 0 h 1196"/>
              <a:gd name="T2" fmla="*/ 2147483647 w 1097"/>
              <a:gd name="T3" fmla="*/ 2147483647 h 1196"/>
              <a:gd name="T4" fmla="*/ 2147483647 w 1097"/>
              <a:gd name="T5" fmla="*/ 2147483647 h 1196"/>
              <a:gd name="T6" fmla="*/ 2147483647 w 1097"/>
              <a:gd name="T7" fmla="*/ 2147483647 h 119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97" h="1196">
                <a:moveTo>
                  <a:pt x="0" y="0"/>
                </a:moveTo>
                <a:cubicBezTo>
                  <a:pt x="85" y="23"/>
                  <a:pt x="345" y="38"/>
                  <a:pt x="510" y="135"/>
                </a:cubicBezTo>
                <a:cubicBezTo>
                  <a:pt x="675" y="232"/>
                  <a:pt x="892" y="408"/>
                  <a:pt x="990" y="585"/>
                </a:cubicBezTo>
                <a:cubicBezTo>
                  <a:pt x="1088" y="762"/>
                  <a:pt x="1075" y="1069"/>
                  <a:pt x="1097" y="1196"/>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89" name="Freeform 13"/>
          <p:cNvSpPr/>
          <p:nvPr/>
        </p:nvSpPr>
        <p:spPr bwMode="auto">
          <a:xfrm>
            <a:off x="3359150" y="4371975"/>
            <a:ext cx="2570163" cy="569913"/>
          </a:xfrm>
          <a:custGeom>
            <a:avLst/>
            <a:gdLst>
              <a:gd name="T0" fmla="*/ 2147483647 w 2072"/>
              <a:gd name="T1" fmla="*/ 0 h 513"/>
              <a:gd name="T2" fmla="*/ 2147483647 w 2072"/>
              <a:gd name="T3" fmla="*/ 2147483647 h 513"/>
              <a:gd name="T4" fmla="*/ 2147483647 w 2072"/>
              <a:gd name="T5" fmla="*/ 2147483647 h 513"/>
              <a:gd name="T6" fmla="*/ 2147483647 w 2072"/>
              <a:gd name="T7" fmla="*/ 2147483647 h 513"/>
              <a:gd name="T8" fmla="*/ 0 w 2072"/>
              <a:gd name="T9" fmla="*/ 2147483647 h 5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72" h="513">
                <a:moveTo>
                  <a:pt x="2072" y="0"/>
                </a:moveTo>
                <a:cubicBezTo>
                  <a:pt x="2027" y="35"/>
                  <a:pt x="1934" y="138"/>
                  <a:pt x="1801" y="211"/>
                </a:cubicBezTo>
                <a:cubicBezTo>
                  <a:pt x="1668" y="284"/>
                  <a:pt x="1481" y="391"/>
                  <a:pt x="1276" y="436"/>
                </a:cubicBezTo>
                <a:cubicBezTo>
                  <a:pt x="1071" y="481"/>
                  <a:pt x="783" y="513"/>
                  <a:pt x="571" y="481"/>
                </a:cubicBezTo>
                <a:cubicBezTo>
                  <a:pt x="359" y="449"/>
                  <a:pt x="119" y="291"/>
                  <a:pt x="0" y="241"/>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4590" name="Rectangle 14"/>
          <p:cNvSpPr>
            <a:spLocks noChangeArrowheads="1"/>
          </p:cNvSpPr>
          <p:nvPr/>
        </p:nvSpPr>
        <p:spPr bwMode="auto">
          <a:xfrm>
            <a:off x="2257425" y="2944813"/>
            <a:ext cx="12509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进程调度</a:t>
            </a:r>
            <a:endParaRPr kumimoji="0" lang="zh-CN" altLang="en-US" sz="1800" dirty="0">
              <a:latin typeface="Verdana" panose="020B0604030504040204" pitchFamily="34" charset="0"/>
              <a:ea typeface="宋体" panose="02010600030101010101" pitchFamily="2" charset="-122"/>
            </a:endParaRPr>
          </a:p>
        </p:txBody>
      </p:sp>
      <p:sp>
        <p:nvSpPr>
          <p:cNvPr id="24591" name="Rectangle 15"/>
          <p:cNvSpPr>
            <a:spLocks noChangeArrowheads="1"/>
          </p:cNvSpPr>
          <p:nvPr/>
        </p:nvSpPr>
        <p:spPr bwMode="auto">
          <a:xfrm>
            <a:off x="3536950" y="3314700"/>
            <a:ext cx="1422400" cy="61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highlight>
                  <a:srgbClr val="FFFF00"/>
                </a:highlight>
                <a:latin typeface="Times New Roman" panose="02020603050405020304" pitchFamily="18" charset="0"/>
                <a:ea typeface="宋体" panose="02010600030101010101" pitchFamily="2" charset="-122"/>
              </a:rPr>
              <a:t>时间片用完</a:t>
            </a:r>
            <a:endParaRPr kumimoji="0" lang="zh-CN" altLang="en-US" sz="1800" dirty="0">
              <a:highlight>
                <a:srgbClr val="FFFF00"/>
              </a:highlight>
              <a:latin typeface="Verdana" panose="020B0604030504040204" pitchFamily="34" charset="0"/>
              <a:ea typeface="宋体" panose="02010600030101010101" pitchFamily="2" charset="-122"/>
            </a:endParaRPr>
          </a:p>
        </p:txBody>
      </p:sp>
      <p:sp>
        <p:nvSpPr>
          <p:cNvPr id="24592" name="Rectangle 16"/>
          <p:cNvSpPr>
            <a:spLocks noChangeArrowheads="1"/>
          </p:cNvSpPr>
          <p:nvPr/>
        </p:nvSpPr>
        <p:spPr bwMode="auto">
          <a:xfrm>
            <a:off x="4268788" y="4729163"/>
            <a:ext cx="1666875"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4593" name="Rectangle 17"/>
          <p:cNvSpPr>
            <a:spLocks noChangeArrowheads="1"/>
          </p:cNvSpPr>
          <p:nvPr/>
        </p:nvSpPr>
        <p:spPr bwMode="auto">
          <a:xfrm>
            <a:off x="5929630" y="2486660"/>
            <a:ext cx="2275840" cy="610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r>
              <a:rPr kumimoji="0" lang="en-US" altLang="zh-CN" sz="1800" b="1">
                <a:solidFill>
                  <a:srgbClr val="0000FF"/>
                </a:solidFill>
                <a:latin typeface="Times New Roman" panose="02020603050405020304" pitchFamily="18" charset="0"/>
                <a:ea typeface="宋体" panose="02010600030101010101" pitchFamily="2" charset="-122"/>
              </a:rPr>
              <a:t>IO</a:t>
            </a:r>
            <a:r>
              <a:rPr kumimoji="0" lang="zh-CN" altLang="en-US" sz="1800" b="1">
                <a:solidFill>
                  <a:srgbClr val="0000FF"/>
                </a:solidFill>
                <a:latin typeface="Times New Roman" panose="02020603050405020304" pitchFamily="18" charset="0"/>
                <a:ea typeface="宋体" panose="02010600030101010101" pitchFamily="2" charset="-122"/>
              </a:rPr>
              <a:t>操作、同步等）</a:t>
            </a:r>
          </a:p>
        </p:txBody>
      </p:sp>
      <p:sp>
        <p:nvSpPr>
          <p:cNvPr id="24594" name="Rectangle 18"/>
          <p:cNvSpPr>
            <a:spLocks noChangeArrowheads="1"/>
          </p:cNvSpPr>
          <p:nvPr/>
        </p:nvSpPr>
        <p:spPr bwMode="auto">
          <a:xfrm>
            <a:off x="3246438" y="5594350"/>
            <a:ext cx="311150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latin typeface="Times New Roman" panose="02020603050405020304" pitchFamily="18" charset="0"/>
                <a:ea typeface="宋体" panose="02010600030101010101" pitchFamily="2" charset="-122"/>
              </a:rPr>
              <a:t>进程状态变化图（三状态）</a:t>
            </a:r>
            <a:endParaRPr kumimoji="0" lang="zh-CN" altLang="en-US" sz="1800">
              <a:latin typeface="Verdana" panose="020B0604030504040204" pitchFamily="34" charset="0"/>
              <a:ea typeface="宋体" panose="02010600030101010101" pitchFamily="2" charset="-122"/>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5603" name="Rectangle 3"/>
          <p:cNvSpPr>
            <a:spLocks noChangeArrowheads="1"/>
          </p:cNvSpPr>
          <p:nvPr/>
        </p:nvSpPr>
        <p:spPr bwMode="auto">
          <a:xfrm>
            <a:off x="801688" y="984250"/>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2" charset="-122"/>
              </a:rPr>
              <a:t>进程三状态变迁图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5604" name="Rectangle 18"/>
          <p:cNvSpPr>
            <a:spLocks noChangeArrowheads="1"/>
          </p:cNvSpPr>
          <p:nvPr/>
        </p:nvSpPr>
        <p:spPr bwMode="auto">
          <a:xfrm>
            <a:off x="2946400" y="5594350"/>
            <a:ext cx="43116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latin typeface="Times New Roman" panose="02020603050405020304" pitchFamily="18" charset="0"/>
                <a:ea typeface="宋体" panose="02010600030101010101" pitchFamily="2" charset="-122"/>
              </a:rPr>
              <a:t>进程状态变化序列图举例（三状态）</a:t>
            </a:r>
            <a:endParaRPr kumimoji="0" lang="zh-CN" altLang="en-US" sz="1800">
              <a:latin typeface="Verdana" panose="020B0604030504040204" pitchFamily="34" charset="0"/>
              <a:ea typeface="宋体" panose="02010600030101010101" pitchFamily="2" charset="-122"/>
            </a:endParaRPr>
          </a:p>
        </p:txBody>
      </p:sp>
      <p:pic>
        <p:nvPicPr>
          <p:cNvPr id="25605" name="Picture 3"/>
          <p:cNvPicPr>
            <a:picLocks noChangeAspect="1" noChangeArrowheads="1"/>
          </p:cNvPicPr>
          <p:nvPr/>
        </p:nvPicPr>
        <p:blipFill>
          <a:blip r:embed="rId3">
            <a:extLst>
              <a:ext uri="{28A0092B-C50C-407E-A947-70E740481C1C}">
                <a14:useLocalDpi xmlns:a14="http://schemas.microsoft.com/office/drawing/2010/main" val="0"/>
              </a:ext>
            </a:extLst>
          </a:blip>
          <a:srcRect b="17433"/>
          <a:stretch>
            <a:fillRect/>
          </a:stretch>
        </p:blipFill>
        <p:spPr bwMode="auto">
          <a:xfrm>
            <a:off x="1000125" y="1600200"/>
            <a:ext cx="7280275" cy="3805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Rectangle 20"/>
          <p:cNvSpPr>
            <a:spLocks noChangeArrowheads="1"/>
          </p:cNvSpPr>
          <p:nvPr/>
        </p:nvSpPr>
        <p:spPr bwMode="auto">
          <a:xfrm>
            <a:off x="804863" y="1719263"/>
            <a:ext cx="9715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黑体" panose="02010609060101010101" pitchFamily="2" charset="-122"/>
                <a:ea typeface="黑体" panose="02010609060101010101" pitchFamily="2" charset="-122"/>
              </a:rPr>
              <a:t>进程</a:t>
            </a:r>
            <a:r>
              <a:rPr kumimoji="0" lang="en-US" altLang="zh-CN" sz="1600" b="1">
                <a:solidFill>
                  <a:srgbClr val="CC0000"/>
                </a:solidFill>
                <a:latin typeface="黑体" panose="02010609060101010101" pitchFamily="2" charset="-122"/>
                <a:ea typeface="黑体" panose="02010609060101010101" pitchFamily="2" charset="-122"/>
              </a:rPr>
              <a:t>A</a:t>
            </a:r>
          </a:p>
        </p:txBody>
      </p:sp>
      <p:sp>
        <p:nvSpPr>
          <p:cNvPr id="25607" name="Rectangle 21"/>
          <p:cNvSpPr>
            <a:spLocks noChangeArrowheads="1"/>
          </p:cNvSpPr>
          <p:nvPr/>
        </p:nvSpPr>
        <p:spPr bwMode="auto">
          <a:xfrm>
            <a:off x="814388" y="2228850"/>
            <a:ext cx="9715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黑体" panose="02010609060101010101" pitchFamily="2" charset="-122"/>
                <a:ea typeface="黑体" panose="02010609060101010101" pitchFamily="2" charset="-122"/>
              </a:rPr>
              <a:t>进程</a:t>
            </a:r>
            <a:r>
              <a:rPr kumimoji="0" lang="en-US" altLang="zh-CN" sz="1600" b="1">
                <a:solidFill>
                  <a:srgbClr val="CC0000"/>
                </a:solidFill>
                <a:latin typeface="黑体" panose="02010609060101010101" pitchFamily="2" charset="-122"/>
                <a:ea typeface="黑体" panose="02010609060101010101" pitchFamily="2" charset="-122"/>
              </a:rPr>
              <a:t>B</a:t>
            </a:r>
          </a:p>
        </p:txBody>
      </p:sp>
      <p:sp>
        <p:nvSpPr>
          <p:cNvPr id="25608" name="Rectangle 22"/>
          <p:cNvSpPr>
            <a:spLocks noChangeArrowheads="1"/>
          </p:cNvSpPr>
          <p:nvPr/>
        </p:nvSpPr>
        <p:spPr bwMode="auto">
          <a:xfrm>
            <a:off x="809625" y="2767013"/>
            <a:ext cx="9715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黑体" panose="02010609060101010101" pitchFamily="2" charset="-122"/>
                <a:ea typeface="黑体" panose="02010609060101010101" pitchFamily="2" charset="-122"/>
              </a:rPr>
              <a:t>进程</a:t>
            </a:r>
            <a:r>
              <a:rPr kumimoji="0" lang="en-US" altLang="zh-CN" sz="1600" b="1">
                <a:solidFill>
                  <a:srgbClr val="CC0000"/>
                </a:solidFill>
                <a:latin typeface="黑体" panose="02010609060101010101" pitchFamily="2" charset="-122"/>
                <a:ea typeface="黑体" panose="02010609060101010101" pitchFamily="2" charset="-122"/>
              </a:rPr>
              <a:t>C</a:t>
            </a:r>
          </a:p>
        </p:txBody>
      </p:sp>
      <p:sp>
        <p:nvSpPr>
          <p:cNvPr id="25609" name="Rectangle 23"/>
          <p:cNvSpPr>
            <a:spLocks noChangeArrowheads="1"/>
          </p:cNvSpPr>
          <p:nvPr/>
        </p:nvSpPr>
        <p:spPr bwMode="auto">
          <a:xfrm>
            <a:off x="995363" y="3295650"/>
            <a:ext cx="8572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dirty="0">
                <a:solidFill>
                  <a:srgbClr val="CC0000"/>
                </a:solidFill>
                <a:latin typeface="黑体" panose="02010609060101010101" pitchFamily="2" charset="-122"/>
                <a:ea typeface="黑体" panose="02010609060101010101" pitchFamily="2" charset="-122"/>
              </a:rPr>
              <a:t>调度程序</a:t>
            </a:r>
            <a:endParaRPr kumimoji="0" lang="en-US" altLang="zh-CN" sz="1600" b="1" dirty="0">
              <a:solidFill>
                <a:srgbClr val="CC0000"/>
              </a:solidFill>
              <a:latin typeface="黑体" panose="02010609060101010101" pitchFamily="2" charset="-122"/>
              <a:ea typeface="黑体" panose="02010609060101010101" pitchFamily="2" charset="-122"/>
            </a:endParaRPr>
          </a:p>
        </p:txBody>
      </p:sp>
      <p:sp>
        <p:nvSpPr>
          <p:cNvPr id="25610" name="Rectangle 24"/>
          <p:cNvSpPr>
            <a:spLocks noChangeArrowheads="1"/>
          </p:cNvSpPr>
          <p:nvPr/>
        </p:nvSpPr>
        <p:spPr bwMode="auto">
          <a:xfrm>
            <a:off x="2347913" y="4762500"/>
            <a:ext cx="7429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Verdana" panose="020B0604030504040204" pitchFamily="34" charset="0"/>
                <a:ea typeface="黑体" panose="02010609060101010101" pitchFamily="2" charset="-122"/>
              </a:rPr>
              <a:t>运行态</a:t>
            </a:r>
            <a:endParaRPr kumimoji="0" lang="en-US" altLang="zh-CN" sz="1600" b="1">
              <a:solidFill>
                <a:srgbClr val="CC0000"/>
              </a:solidFill>
              <a:latin typeface="Verdana" panose="020B0604030504040204" pitchFamily="34" charset="0"/>
              <a:ea typeface="黑体" panose="02010609060101010101" pitchFamily="2" charset="-122"/>
            </a:endParaRPr>
          </a:p>
        </p:txBody>
      </p:sp>
      <p:sp>
        <p:nvSpPr>
          <p:cNvPr id="25611" name="Rectangle 25"/>
          <p:cNvSpPr>
            <a:spLocks noChangeArrowheads="1"/>
          </p:cNvSpPr>
          <p:nvPr/>
        </p:nvSpPr>
        <p:spPr bwMode="auto">
          <a:xfrm>
            <a:off x="3900488" y="4772025"/>
            <a:ext cx="7429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Verdana" panose="020B0604030504040204" pitchFamily="34" charset="0"/>
                <a:ea typeface="黑体" panose="02010609060101010101" pitchFamily="2" charset="-122"/>
              </a:rPr>
              <a:t>就绪态</a:t>
            </a:r>
            <a:endParaRPr kumimoji="0" lang="en-US" altLang="zh-CN" sz="1600" b="1">
              <a:solidFill>
                <a:srgbClr val="CC0000"/>
              </a:solidFill>
              <a:latin typeface="Verdana" panose="020B0604030504040204" pitchFamily="34" charset="0"/>
              <a:ea typeface="黑体" panose="02010609060101010101" pitchFamily="2" charset="-122"/>
            </a:endParaRPr>
          </a:p>
        </p:txBody>
      </p:sp>
      <p:sp>
        <p:nvSpPr>
          <p:cNvPr id="25612" name="Rectangle 26"/>
          <p:cNvSpPr>
            <a:spLocks noChangeArrowheads="1"/>
          </p:cNvSpPr>
          <p:nvPr/>
        </p:nvSpPr>
        <p:spPr bwMode="auto">
          <a:xfrm>
            <a:off x="5429250" y="4757738"/>
            <a:ext cx="742950" cy="40005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CC0000"/>
                </a:solidFill>
                <a:latin typeface="Verdana" panose="020B0604030504040204" pitchFamily="34" charset="0"/>
                <a:ea typeface="黑体" panose="02010609060101010101" pitchFamily="2" charset="-122"/>
              </a:rPr>
              <a:t>阻塞态</a:t>
            </a:r>
            <a:endParaRPr kumimoji="0" lang="en-US" altLang="zh-CN" sz="1600" b="1">
              <a:solidFill>
                <a:srgbClr val="CC0000"/>
              </a:solidFill>
              <a:latin typeface="Verdana" panose="020B0604030504040204" pitchFamily="34" charset="0"/>
              <a:ea typeface="黑体" panose="02010609060101010101" pitchFamily="2" charset="-122"/>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6627" name="Rectangle 3"/>
          <p:cNvSpPr>
            <a:spLocks noChangeArrowheads="1"/>
          </p:cNvSpPr>
          <p:nvPr/>
        </p:nvSpPr>
        <p:spPr bwMode="auto">
          <a:xfrm>
            <a:off x="801688" y="984250"/>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a:ea typeface="黑体" panose="02010609060101010101" pitchFamily="2" charset="-122"/>
              </a:rPr>
              <a:t>进程五状态变迁图</a:t>
            </a:r>
            <a:endParaRPr lang="zh-CN" altLang="en-US" sz="1800" b="1">
              <a:latin typeface="宋体" panose="02010600030101010101" pitchFamily="2" charset="-122"/>
              <a:ea typeface="宋体" panose="02010600030101010101" pitchFamily="2" charset="-122"/>
            </a:endParaRPr>
          </a:p>
          <a:p>
            <a:pPr>
              <a:buFont typeface="Monotype Sorts" charset="2"/>
              <a:buNone/>
            </a:pPr>
            <a:endParaRPr lang="en-US" altLang="zh-CN" sz="1800" b="1">
              <a:ea typeface="宋体" panose="02010600030101010101" pitchFamily="2" charset="-122"/>
            </a:endParaRPr>
          </a:p>
        </p:txBody>
      </p:sp>
      <p:sp>
        <p:nvSpPr>
          <p:cNvPr id="26628" name="AutoShape 4"/>
          <p:cNvSpPr>
            <a:spLocks noChangeAspect="1" noChangeArrowheads="1"/>
          </p:cNvSpPr>
          <p:nvPr/>
        </p:nvSpPr>
        <p:spPr bwMode="auto">
          <a:xfrm>
            <a:off x="1428750" y="1539875"/>
            <a:ext cx="7129463"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3173" name="Line 5"/>
          <p:cNvSpPr>
            <a:spLocks noChangeShapeType="1"/>
          </p:cNvSpPr>
          <p:nvPr/>
        </p:nvSpPr>
        <p:spPr bwMode="auto">
          <a:xfrm flipV="1">
            <a:off x="3516313" y="2676525"/>
            <a:ext cx="900112" cy="12573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4" name="Line 6"/>
          <p:cNvSpPr>
            <a:spLocks noChangeShapeType="1"/>
          </p:cNvSpPr>
          <p:nvPr/>
        </p:nvSpPr>
        <p:spPr bwMode="auto">
          <a:xfrm>
            <a:off x="4756150" y="2540000"/>
            <a:ext cx="609600" cy="13430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5" name="Line 7"/>
          <p:cNvSpPr>
            <a:spLocks noChangeShapeType="1"/>
          </p:cNvSpPr>
          <p:nvPr/>
        </p:nvSpPr>
        <p:spPr bwMode="auto">
          <a:xfrm flipH="1" flipV="1">
            <a:off x="4976813" y="2613025"/>
            <a:ext cx="609600" cy="1344613"/>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6" name="Line 8"/>
          <p:cNvSpPr>
            <a:spLocks noChangeShapeType="1"/>
          </p:cNvSpPr>
          <p:nvPr/>
        </p:nvSpPr>
        <p:spPr bwMode="auto">
          <a:xfrm flipH="1" flipV="1">
            <a:off x="3806825" y="4117975"/>
            <a:ext cx="1390650" cy="1270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7" name="Line 9"/>
          <p:cNvSpPr>
            <a:spLocks noChangeShapeType="1"/>
          </p:cNvSpPr>
          <p:nvPr/>
        </p:nvSpPr>
        <p:spPr bwMode="auto">
          <a:xfrm>
            <a:off x="5976938" y="4119563"/>
            <a:ext cx="1019175"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78" name="Rectangle 10"/>
          <p:cNvSpPr>
            <a:spLocks noChangeArrowheads="1"/>
          </p:cNvSpPr>
          <p:nvPr/>
        </p:nvSpPr>
        <p:spPr bwMode="auto">
          <a:xfrm>
            <a:off x="2840038" y="2041525"/>
            <a:ext cx="16303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6635" name="Oval 11"/>
          <p:cNvSpPr>
            <a:spLocks noChangeArrowheads="1"/>
          </p:cNvSpPr>
          <p:nvPr/>
        </p:nvSpPr>
        <p:spPr bwMode="auto">
          <a:xfrm>
            <a:off x="4130675" y="2119313"/>
            <a:ext cx="1017588"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36" name="Rectangle 12"/>
          <p:cNvSpPr>
            <a:spLocks noChangeArrowheads="1"/>
          </p:cNvSpPr>
          <p:nvPr/>
        </p:nvSpPr>
        <p:spPr bwMode="auto">
          <a:xfrm>
            <a:off x="4337050" y="2205038"/>
            <a:ext cx="10191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a:t>
            </a:r>
            <a:endParaRPr kumimoji="0" lang="zh-CN" altLang="en-US" sz="1800">
              <a:latin typeface="Verdana" panose="020B0604030504040204" pitchFamily="34" charset="0"/>
              <a:ea typeface="宋体" panose="02010600030101010101" pitchFamily="2" charset="-122"/>
            </a:endParaRPr>
          </a:p>
        </p:txBody>
      </p:sp>
      <p:sp>
        <p:nvSpPr>
          <p:cNvPr id="26637" name="Oval 13"/>
          <p:cNvSpPr>
            <a:spLocks noChangeArrowheads="1"/>
          </p:cNvSpPr>
          <p:nvPr/>
        </p:nvSpPr>
        <p:spPr bwMode="auto">
          <a:xfrm>
            <a:off x="2811463" y="3846513"/>
            <a:ext cx="1019175"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38" name="Rectangle 14"/>
          <p:cNvSpPr>
            <a:spLocks noChangeArrowheads="1"/>
          </p:cNvSpPr>
          <p:nvPr/>
        </p:nvSpPr>
        <p:spPr bwMode="auto">
          <a:xfrm>
            <a:off x="3019425" y="3932238"/>
            <a:ext cx="10175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a:t>
            </a:r>
            <a:endParaRPr kumimoji="0" lang="zh-CN" altLang="en-US" sz="1800">
              <a:latin typeface="Verdana" panose="020B0604030504040204" pitchFamily="34" charset="0"/>
              <a:ea typeface="宋体" panose="02010600030101010101" pitchFamily="2" charset="-122"/>
            </a:endParaRPr>
          </a:p>
        </p:txBody>
      </p:sp>
      <p:sp>
        <p:nvSpPr>
          <p:cNvPr id="26639" name="Oval 15"/>
          <p:cNvSpPr>
            <a:spLocks noChangeArrowheads="1"/>
          </p:cNvSpPr>
          <p:nvPr/>
        </p:nvSpPr>
        <p:spPr bwMode="auto">
          <a:xfrm>
            <a:off x="5094288" y="3846513"/>
            <a:ext cx="1019175"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40" name="Rectangle 16"/>
          <p:cNvSpPr>
            <a:spLocks noChangeArrowheads="1"/>
          </p:cNvSpPr>
          <p:nvPr/>
        </p:nvSpPr>
        <p:spPr bwMode="auto">
          <a:xfrm>
            <a:off x="5284788" y="3951288"/>
            <a:ext cx="1035050" cy="57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a:t>
            </a:r>
            <a:endParaRPr kumimoji="0" lang="zh-CN" altLang="en-US" sz="1800">
              <a:latin typeface="Verdana" panose="020B0604030504040204" pitchFamily="34" charset="0"/>
              <a:ea typeface="宋体" panose="02010600030101010101" pitchFamily="2" charset="-122"/>
            </a:endParaRPr>
          </a:p>
        </p:txBody>
      </p:sp>
      <p:sp>
        <p:nvSpPr>
          <p:cNvPr id="263185" name="Rectangle 17"/>
          <p:cNvSpPr>
            <a:spLocks noChangeArrowheads="1"/>
          </p:cNvSpPr>
          <p:nvPr/>
        </p:nvSpPr>
        <p:spPr bwMode="auto">
          <a:xfrm>
            <a:off x="4330700" y="3270250"/>
            <a:ext cx="122237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进程调度</a:t>
            </a:r>
            <a:endParaRPr kumimoji="0" lang="zh-CN" altLang="en-US" sz="1800">
              <a:latin typeface="Verdana" panose="020B0604030504040204" pitchFamily="34" charset="0"/>
              <a:ea typeface="宋体" panose="02010600030101010101" pitchFamily="2" charset="-122"/>
            </a:endParaRPr>
          </a:p>
        </p:txBody>
      </p:sp>
      <p:sp>
        <p:nvSpPr>
          <p:cNvPr id="263186" name="Rectangle 18"/>
          <p:cNvSpPr>
            <a:spLocks noChangeArrowheads="1"/>
          </p:cNvSpPr>
          <p:nvPr/>
        </p:nvSpPr>
        <p:spPr bwMode="auto">
          <a:xfrm>
            <a:off x="5260975" y="2920207"/>
            <a:ext cx="1422400" cy="356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中断</a:t>
            </a:r>
          </a:p>
        </p:txBody>
      </p:sp>
      <p:sp>
        <p:nvSpPr>
          <p:cNvPr id="263187" name="Rectangle 19"/>
          <p:cNvSpPr>
            <a:spLocks noChangeArrowheads="1"/>
          </p:cNvSpPr>
          <p:nvPr/>
        </p:nvSpPr>
        <p:spPr bwMode="auto">
          <a:xfrm>
            <a:off x="3160713" y="3078163"/>
            <a:ext cx="1628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63188" name="Rectangle 20"/>
          <p:cNvSpPr>
            <a:spLocks noChangeArrowheads="1"/>
          </p:cNvSpPr>
          <p:nvPr/>
        </p:nvSpPr>
        <p:spPr bwMode="auto">
          <a:xfrm>
            <a:off x="3673475" y="4230688"/>
            <a:ext cx="1628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endParaRPr kumimoji="0" lang="zh-CN" altLang="en-US" sz="1800">
              <a:latin typeface="Verdana" panose="020B0604030504040204" pitchFamily="34" charset="0"/>
              <a:ea typeface="宋体" panose="02010600030101010101" pitchFamily="2" charset="-122"/>
            </a:endParaRPr>
          </a:p>
        </p:txBody>
      </p:sp>
      <p:sp>
        <p:nvSpPr>
          <p:cNvPr id="26645" name="Rectangle 21"/>
          <p:cNvSpPr>
            <a:spLocks noChangeArrowheads="1"/>
          </p:cNvSpPr>
          <p:nvPr/>
        </p:nvSpPr>
        <p:spPr bwMode="auto">
          <a:xfrm>
            <a:off x="3286125" y="4903788"/>
            <a:ext cx="407511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latin typeface="Times New Roman" panose="02020603050405020304" pitchFamily="18" charset="0"/>
                <a:ea typeface="宋体" panose="02010600030101010101" pitchFamily="2" charset="-122"/>
              </a:rPr>
              <a:t>进程状态变化图（五状态）</a:t>
            </a:r>
            <a:endParaRPr kumimoji="0" lang="zh-CN" altLang="en-US" sz="1800">
              <a:latin typeface="Verdana" panose="020B0604030504040204" pitchFamily="34" charset="0"/>
              <a:ea typeface="宋体" panose="02010600030101010101" pitchFamily="2" charset="-122"/>
            </a:endParaRPr>
          </a:p>
        </p:txBody>
      </p:sp>
      <p:sp>
        <p:nvSpPr>
          <p:cNvPr id="26646" name="Oval 22"/>
          <p:cNvSpPr>
            <a:spLocks noChangeArrowheads="1"/>
          </p:cNvSpPr>
          <p:nvPr/>
        </p:nvSpPr>
        <p:spPr bwMode="auto">
          <a:xfrm>
            <a:off x="1700213" y="2119313"/>
            <a:ext cx="1019175"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47" name="Rectangle 23"/>
          <p:cNvSpPr>
            <a:spLocks noChangeArrowheads="1"/>
          </p:cNvSpPr>
          <p:nvPr/>
        </p:nvSpPr>
        <p:spPr bwMode="auto">
          <a:xfrm>
            <a:off x="1908175" y="2205038"/>
            <a:ext cx="1017588"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新建</a:t>
            </a:r>
            <a:endParaRPr kumimoji="0" lang="zh-CN" altLang="en-US" sz="1800">
              <a:latin typeface="Verdana" panose="020B0604030504040204" pitchFamily="34" charset="0"/>
              <a:ea typeface="宋体" panose="02010600030101010101" pitchFamily="2" charset="-122"/>
            </a:endParaRPr>
          </a:p>
        </p:txBody>
      </p:sp>
      <p:sp>
        <p:nvSpPr>
          <p:cNvPr id="26648" name="Oval 24"/>
          <p:cNvSpPr>
            <a:spLocks noChangeArrowheads="1"/>
          </p:cNvSpPr>
          <p:nvPr/>
        </p:nvSpPr>
        <p:spPr bwMode="auto">
          <a:xfrm>
            <a:off x="6996113" y="3846513"/>
            <a:ext cx="1017587" cy="576262"/>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6649" name="Rectangle 25"/>
          <p:cNvSpPr>
            <a:spLocks noChangeArrowheads="1"/>
          </p:cNvSpPr>
          <p:nvPr/>
        </p:nvSpPr>
        <p:spPr bwMode="auto">
          <a:xfrm>
            <a:off x="7202488" y="3932238"/>
            <a:ext cx="10191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退出</a:t>
            </a:r>
            <a:endParaRPr kumimoji="0" lang="zh-CN" altLang="en-US" sz="1800">
              <a:latin typeface="Verdana" panose="020B0604030504040204" pitchFamily="34" charset="0"/>
              <a:ea typeface="宋体" panose="02010600030101010101" pitchFamily="2" charset="-122"/>
            </a:endParaRPr>
          </a:p>
        </p:txBody>
      </p:sp>
      <p:sp>
        <p:nvSpPr>
          <p:cNvPr id="263194" name="Line 26"/>
          <p:cNvSpPr>
            <a:spLocks noChangeShapeType="1"/>
          </p:cNvSpPr>
          <p:nvPr/>
        </p:nvSpPr>
        <p:spPr bwMode="auto">
          <a:xfrm>
            <a:off x="2701925" y="2422525"/>
            <a:ext cx="1425575"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3195" name="Rectangle 27"/>
          <p:cNvSpPr>
            <a:spLocks noChangeArrowheads="1"/>
          </p:cNvSpPr>
          <p:nvPr/>
        </p:nvSpPr>
        <p:spPr bwMode="auto">
          <a:xfrm>
            <a:off x="5953125" y="4230688"/>
            <a:ext cx="16287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完成</a:t>
            </a:r>
            <a:r>
              <a:rPr kumimoji="0" lang="en-US" altLang="zh-CN" sz="1800" b="1" dirty="0">
                <a:solidFill>
                  <a:srgbClr val="0000FF"/>
                </a:solidFill>
                <a:latin typeface="Times New Roman" panose="02020603050405020304" pitchFamily="18" charset="0"/>
                <a:ea typeface="宋体" panose="02010600030101010101" pitchFamily="2" charset="-122"/>
              </a:rPr>
              <a:t>/</a:t>
            </a:r>
            <a:r>
              <a:rPr kumimoji="0" lang="zh-CN" altLang="en-US" sz="1800" b="1" dirty="0">
                <a:solidFill>
                  <a:srgbClr val="0000FF"/>
                </a:solidFill>
                <a:latin typeface="Times New Roman" panose="02020603050405020304" pitchFamily="18" charset="0"/>
                <a:ea typeface="宋体" panose="02010600030101010101" pitchFamily="2" charset="-122"/>
              </a:rPr>
              <a:t>终止</a:t>
            </a:r>
            <a:endParaRPr kumimoji="0" lang="zh-CN" altLang="en-US" sz="1800" dirty="0">
              <a:latin typeface="Verdana" panose="020B0604030504040204" pitchFamily="34" charset="0"/>
              <a:ea typeface="宋体" panose="02010600030101010101" pitchFamily="2" charset="-122"/>
            </a:endParaRPr>
          </a:p>
        </p:txBody>
      </p:sp>
      <p:sp>
        <p:nvSpPr>
          <p:cNvPr id="263196" name="Rectangle 28"/>
          <p:cNvSpPr>
            <a:spLocks noChangeArrowheads="1"/>
          </p:cNvSpPr>
          <p:nvPr/>
        </p:nvSpPr>
        <p:spPr bwMode="auto">
          <a:xfrm>
            <a:off x="534988" y="5481638"/>
            <a:ext cx="8512175" cy="110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000" b="1" dirty="0">
                <a:solidFill>
                  <a:srgbClr val="FF0000"/>
                </a:solidFill>
                <a:latin typeface="宋体" panose="02010600030101010101" pitchFamily="2" charset="-122"/>
                <a:ea typeface="宋体" panose="02010600030101010101" pitchFamily="2" charset="-122"/>
              </a:rPr>
              <a:t>新建状态</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highlight>
                  <a:srgbClr val="FFFF00"/>
                </a:highlight>
                <a:latin typeface="宋体" panose="02010600030101010101" pitchFamily="2" charset="-122"/>
                <a:ea typeface="宋体" panose="02010600030101010101" pitchFamily="2" charset="-122"/>
              </a:rPr>
              <a:t>至少建立</a:t>
            </a:r>
            <a:r>
              <a:rPr lang="en-US" altLang="zh-CN" sz="2000" b="1" dirty="0">
                <a:solidFill>
                  <a:srgbClr val="FF0000"/>
                </a:solidFill>
                <a:highlight>
                  <a:srgbClr val="FFFF00"/>
                </a:highlight>
                <a:latin typeface="宋体" panose="02010600030101010101" pitchFamily="2" charset="-122"/>
                <a:ea typeface="宋体" panose="02010600030101010101" pitchFamily="2" charset="-122"/>
              </a:rPr>
              <a:t>PCB</a:t>
            </a:r>
            <a:r>
              <a:rPr lang="zh-CN" altLang="en-US" sz="2000" b="1" dirty="0">
                <a:latin typeface="宋体" panose="02010600030101010101" pitchFamily="2" charset="-122"/>
                <a:ea typeface="宋体" panose="02010600030101010101" pitchFamily="2" charset="-122"/>
              </a:rPr>
              <a:t>，但进程相关的其他内容可能未调入主存</a:t>
            </a:r>
          </a:p>
          <a:p>
            <a:pPr>
              <a:lnSpc>
                <a:spcPct val="130000"/>
              </a:lnSpc>
              <a:buFont typeface="Monotype Sorts" charset="2"/>
              <a:buNone/>
            </a:pPr>
            <a:r>
              <a:rPr lang="zh-CN" altLang="en-US" sz="2000" b="1" dirty="0">
                <a:solidFill>
                  <a:srgbClr val="FF0000"/>
                </a:solidFill>
                <a:latin typeface="宋体" panose="02010600030101010101" pitchFamily="2" charset="-122"/>
                <a:ea typeface="宋体" panose="02010600030101010101" pitchFamily="2" charset="-122"/>
              </a:rPr>
              <a:t>退出状态</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进程已经终止，但资源等待父进程或系统回收</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631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63194"/>
                                        </p:tgtEl>
                                        <p:attrNameLst>
                                          <p:attrName>style.visibility</p:attrName>
                                        </p:attrNameLst>
                                      </p:cBhvr>
                                      <p:to>
                                        <p:strVal val="visible"/>
                                      </p:to>
                                    </p:set>
                                    <p:animEffect transition="in" filter="wipe(left)">
                                      <p:cBhvr>
                                        <p:cTn id="11" dur="500"/>
                                        <p:tgtEl>
                                          <p:spTgt spid="26319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63178"/>
                                        </p:tgtEl>
                                        <p:attrNameLst>
                                          <p:attrName>style.visibility</p:attrName>
                                        </p:attrNameLst>
                                      </p:cBhvr>
                                      <p:to>
                                        <p:strVal val="visible"/>
                                      </p:to>
                                    </p:set>
                                    <p:animEffect transition="in" filter="wipe(left)">
                                      <p:cBhvr>
                                        <p:cTn id="16" dur="500"/>
                                        <p:tgtEl>
                                          <p:spTgt spid="26317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263174"/>
                                        </p:tgtEl>
                                        <p:attrNameLst>
                                          <p:attrName>style.visibility</p:attrName>
                                        </p:attrNameLst>
                                      </p:cBhvr>
                                      <p:to>
                                        <p:strVal val="visible"/>
                                      </p:to>
                                    </p:set>
                                    <p:animEffect transition="in" filter="wipe(up)">
                                      <p:cBhvr>
                                        <p:cTn id="21" dur="500"/>
                                        <p:tgtEl>
                                          <p:spTgt spid="26317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63185"/>
                                        </p:tgtEl>
                                        <p:attrNameLst>
                                          <p:attrName>style.visibility</p:attrName>
                                        </p:attrNameLst>
                                      </p:cBhvr>
                                      <p:to>
                                        <p:strVal val="visible"/>
                                      </p:to>
                                    </p:set>
                                    <p:animEffect transition="in" filter="wipe(left)">
                                      <p:cBhvr>
                                        <p:cTn id="26" dur="500"/>
                                        <p:tgtEl>
                                          <p:spTgt spid="26318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grpId="0" nodeType="clickEffect">
                                  <p:stCondLst>
                                    <p:cond delay="0"/>
                                  </p:stCondLst>
                                  <p:childTnLst>
                                    <p:set>
                                      <p:cBhvr>
                                        <p:cTn id="30" dur="1" fill="hold">
                                          <p:stCondLst>
                                            <p:cond delay="0"/>
                                          </p:stCondLst>
                                        </p:cTn>
                                        <p:tgtEl>
                                          <p:spTgt spid="263176"/>
                                        </p:tgtEl>
                                        <p:attrNameLst>
                                          <p:attrName>style.visibility</p:attrName>
                                        </p:attrNameLst>
                                      </p:cBhvr>
                                      <p:to>
                                        <p:strVal val="visible"/>
                                      </p:to>
                                    </p:set>
                                    <p:animEffect transition="in" filter="wipe(right)">
                                      <p:cBhvr>
                                        <p:cTn id="31" dur="500"/>
                                        <p:tgtEl>
                                          <p:spTgt spid="26317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63188"/>
                                        </p:tgtEl>
                                        <p:attrNameLst>
                                          <p:attrName>style.visibility</p:attrName>
                                        </p:attrNameLst>
                                      </p:cBhvr>
                                      <p:to>
                                        <p:strVal val="visible"/>
                                      </p:to>
                                    </p:set>
                                    <p:animEffect transition="in" filter="wipe(left)">
                                      <p:cBhvr>
                                        <p:cTn id="36" dur="500"/>
                                        <p:tgtEl>
                                          <p:spTgt spid="26318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263173"/>
                                        </p:tgtEl>
                                        <p:attrNameLst>
                                          <p:attrName>style.visibility</p:attrName>
                                        </p:attrNameLst>
                                      </p:cBhvr>
                                      <p:to>
                                        <p:strVal val="visible"/>
                                      </p:to>
                                    </p:set>
                                    <p:animEffect transition="in" filter="wipe(down)">
                                      <p:cBhvr>
                                        <p:cTn id="41" dur="500"/>
                                        <p:tgtEl>
                                          <p:spTgt spid="26317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63187"/>
                                        </p:tgtEl>
                                        <p:attrNameLst>
                                          <p:attrName>style.visibility</p:attrName>
                                        </p:attrNameLst>
                                      </p:cBhvr>
                                      <p:to>
                                        <p:strVal val="visible"/>
                                      </p:to>
                                    </p:set>
                                    <p:animEffect transition="in" filter="wipe(left)">
                                      <p:cBhvr>
                                        <p:cTn id="46" dur="500"/>
                                        <p:tgtEl>
                                          <p:spTgt spid="26318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63175"/>
                                        </p:tgtEl>
                                        <p:attrNameLst>
                                          <p:attrName>style.visibility</p:attrName>
                                        </p:attrNameLst>
                                      </p:cBhvr>
                                      <p:to>
                                        <p:strVal val="visible"/>
                                      </p:to>
                                    </p:set>
                                    <p:animEffect transition="in" filter="wipe(down)">
                                      <p:cBhvr>
                                        <p:cTn id="51" dur="500"/>
                                        <p:tgtEl>
                                          <p:spTgt spid="26317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3186"/>
                                        </p:tgtEl>
                                        <p:attrNameLst>
                                          <p:attrName>style.visibility</p:attrName>
                                        </p:attrNameLst>
                                      </p:cBhvr>
                                      <p:to>
                                        <p:strVal val="visible"/>
                                      </p:to>
                                    </p:set>
                                    <p:animEffect transition="in" filter="wipe(left)">
                                      <p:cBhvr>
                                        <p:cTn id="56" dur="500"/>
                                        <p:tgtEl>
                                          <p:spTgt spid="263186"/>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3177"/>
                                        </p:tgtEl>
                                        <p:attrNameLst>
                                          <p:attrName>style.visibility</p:attrName>
                                        </p:attrNameLst>
                                      </p:cBhvr>
                                      <p:to>
                                        <p:strVal val="visible"/>
                                      </p:to>
                                    </p:set>
                                    <p:animEffect transition="in" filter="wipe(left)">
                                      <p:cBhvr>
                                        <p:cTn id="61" dur="500"/>
                                        <p:tgtEl>
                                          <p:spTgt spid="263177"/>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263195"/>
                                        </p:tgtEl>
                                        <p:attrNameLst>
                                          <p:attrName>style.visibility</p:attrName>
                                        </p:attrNameLst>
                                      </p:cBhvr>
                                      <p:to>
                                        <p:strVal val="visible"/>
                                      </p:to>
                                    </p:set>
                                    <p:animEffect transition="in" filter="wipe(left)">
                                      <p:cBhvr>
                                        <p:cTn id="66" dur="500"/>
                                        <p:tgtEl>
                                          <p:spTgt spid="263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3" grpId="0" animBg="1"/>
      <p:bldP spid="263174" grpId="0" animBg="1"/>
      <p:bldP spid="263175" grpId="0" animBg="1"/>
      <p:bldP spid="263176" grpId="0" animBg="1"/>
      <p:bldP spid="263177" grpId="0" animBg="1"/>
      <p:bldP spid="263178" grpId="0"/>
      <p:bldP spid="263185" grpId="0"/>
      <p:bldP spid="263186" grpId="0"/>
      <p:bldP spid="263187" grpId="0"/>
      <p:bldP spid="263188" grpId="0"/>
      <p:bldP spid="263194" grpId="0" animBg="1"/>
      <p:bldP spid="263195" grpId="0"/>
      <p:bldP spid="26319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266" name="Group 50"/>
          <p:cNvGrpSpPr/>
          <p:nvPr/>
        </p:nvGrpSpPr>
        <p:grpSpPr bwMode="auto">
          <a:xfrm>
            <a:off x="1865895" y="1154514"/>
            <a:ext cx="4940300" cy="3670300"/>
            <a:chOff x="776" y="1039"/>
            <a:chExt cx="3112" cy="2312"/>
          </a:xfrm>
        </p:grpSpPr>
        <p:sp>
          <p:nvSpPr>
            <p:cNvPr id="27686" name="Freeform 5"/>
            <p:cNvSpPr/>
            <p:nvPr/>
          </p:nvSpPr>
          <p:spPr bwMode="auto">
            <a:xfrm>
              <a:off x="1459" y="1358"/>
              <a:ext cx="2355" cy="1578"/>
            </a:xfrm>
            <a:custGeom>
              <a:avLst/>
              <a:gdLst>
                <a:gd name="T0" fmla="*/ 196 w 3360"/>
                <a:gd name="T1" fmla="*/ 169 h 2172"/>
                <a:gd name="T2" fmla="*/ 168 w 3360"/>
                <a:gd name="T3" fmla="*/ 36 h 2172"/>
                <a:gd name="T4" fmla="*/ 80 w 3360"/>
                <a:gd name="T5" fmla="*/ 4 h 2172"/>
                <a:gd name="T6" fmla="*/ 0 w 3360"/>
                <a:gd name="T7" fmla="*/ 55 h 217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360" h="2172">
                  <a:moveTo>
                    <a:pt x="3360" y="2172"/>
                  </a:moveTo>
                  <a:cubicBezTo>
                    <a:pt x="3277" y="1887"/>
                    <a:pt x="3210" y="817"/>
                    <a:pt x="2880" y="462"/>
                  </a:cubicBezTo>
                  <a:cubicBezTo>
                    <a:pt x="2550" y="107"/>
                    <a:pt x="1860" y="0"/>
                    <a:pt x="1380" y="42"/>
                  </a:cubicBezTo>
                  <a:cubicBezTo>
                    <a:pt x="900" y="84"/>
                    <a:pt x="287" y="576"/>
                    <a:pt x="0" y="717"/>
                  </a:cubicBezTo>
                </a:path>
              </a:pathLst>
            </a:custGeom>
            <a:noFill/>
            <a:ln w="9525" cap="flat">
              <a:solidFill>
                <a:srgbClr val="000000"/>
              </a:solidFill>
              <a:prstDash val="dash"/>
              <a:round/>
              <a:tailEnd type="arrow"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87" name="Line 6"/>
            <p:cNvSpPr>
              <a:spLocks noChangeShapeType="1"/>
            </p:cNvSpPr>
            <p:nvPr/>
          </p:nvSpPr>
          <p:spPr bwMode="auto">
            <a:xfrm flipH="1" flipV="1">
              <a:off x="1522" y="2038"/>
              <a:ext cx="1388"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8" name="Line 7"/>
            <p:cNvSpPr>
              <a:spLocks noChangeShapeType="1"/>
            </p:cNvSpPr>
            <p:nvPr/>
          </p:nvSpPr>
          <p:spPr bwMode="auto">
            <a:xfrm flipV="1">
              <a:off x="1491" y="1957"/>
              <a:ext cx="1202" cy="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89" name="Line 8"/>
            <p:cNvSpPr>
              <a:spLocks noChangeShapeType="1"/>
            </p:cNvSpPr>
            <p:nvPr/>
          </p:nvSpPr>
          <p:spPr bwMode="auto">
            <a:xfrm flipH="1">
              <a:off x="1333" y="1039"/>
              <a:ext cx="831" cy="794"/>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0" name="Line 9"/>
            <p:cNvSpPr>
              <a:spLocks noChangeShapeType="1"/>
            </p:cNvSpPr>
            <p:nvPr/>
          </p:nvSpPr>
          <p:spPr bwMode="auto">
            <a:xfrm>
              <a:off x="1375" y="2989"/>
              <a:ext cx="75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1" name="Line 10"/>
            <p:cNvSpPr>
              <a:spLocks noChangeShapeType="1"/>
            </p:cNvSpPr>
            <p:nvPr/>
          </p:nvSpPr>
          <p:spPr bwMode="auto">
            <a:xfrm flipH="1">
              <a:off x="1512" y="3059"/>
              <a:ext cx="757" cy="0"/>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2" name="Line 38"/>
            <p:cNvSpPr>
              <a:spLocks noChangeShapeType="1"/>
            </p:cNvSpPr>
            <p:nvPr/>
          </p:nvSpPr>
          <p:spPr bwMode="auto">
            <a:xfrm flipV="1">
              <a:off x="1207" y="2173"/>
              <a:ext cx="1" cy="681"/>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93" name="Rectangle 39"/>
            <p:cNvSpPr>
              <a:spLocks noChangeArrowheads="1"/>
            </p:cNvSpPr>
            <p:nvPr/>
          </p:nvSpPr>
          <p:spPr bwMode="auto">
            <a:xfrm>
              <a:off x="776" y="2400"/>
              <a:ext cx="1009"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7694" name="Rectangle 40"/>
            <p:cNvSpPr>
              <a:spLocks noChangeArrowheads="1"/>
            </p:cNvSpPr>
            <p:nvPr/>
          </p:nvSpPr>
          <p:spPr bwMode="auto">
            <a:xfrm>
              <a:off x="1575" y="2729"/>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换入</a:t>
              </a:r>
              <a:endParaRPr kumimoji="0" lang="zh-CN" altLang="en-US" sz="1800">
                <a:latin typeface="Verdana" panose="020B0604030504040204" pitchFamily="34" charset="0"/>
                <a:ea typeface="宋体" panose="02010600030101010101" pitchFamily="2" charset="-122"/>
              </a:endParaRPr>
            </a:p>
          </p:txBody>
        </p:sp>
        <p:sp>
          <p:nvSpPr>
            <p:cNvPr id="27695" name="Rectangle 41"/>
            <p:cNvSpPr>
              <a:spLocks noChangeArrowheads="1"/>
            </p:cNvSpPr>
            <p:nvPr/>
          </p:nvSpPr>
          <p:spPr bwMode="auto">
            <a:xfrm>
              <a:off x="1575" y="301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换出</a:t>
              </a:r>
              <a:endParaRPr kumimoji="0" lang="zh-CN" altLang="en-US" sz="1800">
                <a:latin typeface="Verdana" panose="020B0604030504040204" pitchFamily="34" charset="0"/>
                <a:ea typeface="宋体" panose="02010600030101010101" pitchFamily="2" charset="-122"/>
              </a:endParaRPr>
            </a:p>
          </p:txBody>
        </p:sp>
        <p:sp>
          <p:nvSpPr>
            <p:cNvPr id="27696" name="Rectangle 42"/>
            <p:cNvSpPr>
              <a:spLocks noChangeArrowheads="1"/>
            </p:cNvSpPr>
            <p:nvPr/>
          </p:nvSpPr>
          <p:spPr bwMode="auto">
            <a:xfrm>
              <a:off x="1827" y="1720"/>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换入</a:t>
              </a:r>
              <a:endParaRPr kumimoji="0" lang="zh-CN" altLang="en-US" sz="1800">
                <a:latin typeface="Verdana" panose="020B0604030504040204" pitchFamily="34" charset="0"/>
                <a:ea typeface="宋体" panose="02010600030101010101" pitchFamily="2" charset="-122"/>
              </a:endParaRPr>
            </a:p>
          </p:txBody>
        </p:sp>
        <p:sp>
          <p:nvSpPr>
            <p:cNvPr id="27697" name="Rectangle 43"/>
            <p:cNvSpPr>
              <a:spLocks noChangeArrowheads="1"/>
            </p:cNvSpPr>
            <p:nvPr/>
          </p:nvSpPr>
          <p:spPr bwMode="auto">
            <a:xfrm>
              <a:off x="1827" y="2001"/>
              <a:ext cx="463"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换出</a:t>
              </a:r>
              <a:endParaRPr kumimoji="0" lang="zh-CN" altLang="en-US" sz="1800">
                <a:latin typeface="Verdana" panose="020B0604030504040204" pitchFamily="34" charset="0"/>
                <a:ea typeface="宋体" panose="02010600030101010101" pitchFamily="2" charset="-122"/>
              </a:endParaRPr>
            </a:p>
          </p:txBody>
        </p:sp>
        <p:sp>
          <p:nvSpPr>
            <p:cNvPr id="27698" name="Rectangle 44"/>
            <p:cNvSpPr>
              <a:spLocks noChangeArrowheads="1"/>
            </p:cNvSpPr>
            <p:nvPr/>
          </p:nvSpPr>
          <p:spPr bwMode="auto">
            <a:xfrm>
              <a:off x="1281" y="1380"/>
              <a:ext cx="757"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993366"/>
                  </a:solidFill>
                  <a:latin typeface="Times New Roman" panose="02020603050405020304" pitchFamily="18" charset="0"/>
                  <a:ea typeface="宋体" panose="02010600030101010101" pitchFamily="2" charset="-122"/>
                </a:rPr>
                <a:t>允许进入</a:t>
              </a:r>
              <a:endParaRPr kumimoji="0" lang="zh-CN" altLang="en-US" sz="1800" dirty="0">
                <a:latin typeface="Verdana" panose="020B0604030504040204" pitchFamily="34" charset="0"/>
                <a:ea typeface="宋体" panose="02010600030101010101" pitchFamily="2" charset="-122"/>
              </a:endParaRPr>
            </a:p>
          </p:txBody>
        </p:sp>
        <p:sp>
          <p:nvSpPr>
            <p:cNvPr id="27699" name="Rectangle 45"/>
            <p:cNvSpPr>
              <a:spLocks noChangeArrowheads="1"/>
            </p:cNvSpPr>
            <p:nvPr/>
          </p:nvSpPr>
          <p:spPr bwMode="auto">
            <a:xfrm>
              <a:off x="3173" y="1493"/>
              <a:ext cx="715"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993366"/>
                  </a:solidFill>
                  <a:latin typeface="Times New Roman" panose="02020603050405020304" pitchFamily="18" charset="0"/>
                  <a:ea typeface="宋体" panose="02010600030101010101" pitchFamily="2" charset="-122"/>
                </a:rPr>
                <a:t>直接换出</a:t>
              </a:r>
              <a:endParaRPr kumimoji="0" lang="zh-CN" altLang="en-US" sz="1800">
                <a:latin typeface="Verdana" panose="020B0604030504040204" pitchFamily="34" charset="0"/>
                <a:ea typeface="宋体" panose="02010600030101010101" pitchFamily="2" charset="-122"/>
              </a:endParaRPr>
            </a:p>
          </p:txBody>
        </p:sp>
      </p:grpSp>
      <p:sp>
        <p:nvSpPr>
          <p:cNvPr id="27651" name="AutoShape 4"/>
          <p:cNvSpPr>
            <a:spLocks noChangeAspect="1" noChangeArrowheads="1"/>
          </p:cNvSpPr>
          <p:nvPr/>
        </p:nvSpPr>
        <p:spPr bwMode="auto">
          <a:xfrm>
            <a:off x="574675" y="1266825"/>
            <a:ext cx="8010525" cy="521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65267" name="Group 51"/>
          <p:cNvGrpSpPr/>
          <p:nvPr/>
        </p:nvGrpSpPr>
        <p:grpSpPr bwMode="auto">
          <a:xfrm>
            <a:off x="2004008" y="2414989"/>
            <a:ext cx="1335087" cy="2263775"/>
            <a:chOff x="863" y="1833"/>
            <a:chExt cx="841" cy="1426"/>
          </a:xfrm>
        </p:grpSpPr>
        <p:sp>
          <p:nvSpPr>
            <p:cNvPr id="27682" name="Oval 34"/>
            <p:cNvSpPr>
              <a:spLocks noChangeArrowheads="1"/>
            </p:cNvSpPr>
            <p:nvPr/>
          </p:nvSpPr>
          <p:spPr bwMode="auto">
            <a:xfrm>
              <a:off x="902" y="1833"/>
              <a:ext cx="631" cy="34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83" name="Rectangle 35"/>
            <p:cNvSpPr>
              <a:spLocks noChangeArrowheads="1"/>
            </p:cNvSpPr>
            <p:nvPr/>
          </p:nvSpPr>
          <p:spPr bwMode="auto">
            <a:xfrm>
              <a:off x="863" y="1887"/>
              <a:ext cx="841" cy="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FF5050"/>
                  </a:solidFill>
                  <a:latin typeface="Times New Roman" panose="02020603050405020304" pitchFamily="18" charset="0"/>
                  <a:ea typeface="宋体" panose="02010600030101010101" pitchFamily="2" charset="-122"/>
                </a:rPr>
                <a:t>就绪挂起</a:t>
              </a:r>
              <a:endParaRPr kumimoji="0" lang="zh-CN" altLang="en-US" sz="1800" dirty="0">
                <a:latin typeface="Verdana" panose="020B0604030504040204" pitchFamily="34" charset="0"/>
                <a:ea typeface="宋体" panose="02010600030101010101" pitchFamily="2" charset="-122"/>
              </a:endParaRPr>
            </a:p>
          </p:txBody>
        </p:sp>
        <p:sp>
          <p:nvSpPr>
            <p:cNvPr id="27684" name="Oval 36"/>
            <p:cNvSpPr>
              <a:spLocks noChangeArrowheads="1"/>
            </p:cNvSpPr>
            <p:nvPr/>
          </p:nvSpPr>
          <p:spPr bwMode="auto">
            <a:xfrm>
              <a:off x="902" y="2854"/>
              <a:ext cx="631" cy="34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85" name="Rectangle 37"/>
            <p:cNvSpPr>
              <a:spLocks noChangeArrowheads="1"/>
            </p:cNvSpPr>
            <p:nvPr/>
          </p:nvSpPr>
          <p:spPr bwMode="auto">
            <a:xfrm>
              <a:off x="863" y="2918"/>
              <a:ext cx="841" cy="3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阻塞挂起</a:t>
              </a:r>
              <a:endParaRPr kumimoji="0" lang="zh-CN" altLang="en-US" sz="1800">
                <a:latin typeface="Verdana" panose="020B0604030504040204" pitchFamily="34" charset="0"/>
                <a:ea typeface="宋体" panose="02010600030101010101" pitchFamily="2" charset="-122"/>
              </a:endParaRPr>
            </a:p>
          </p:txBody>
        </p:sp>
      </p:grpSp>
      <p:sp>
        <p:nvSpPr>
          <p:cNvPr id="27653"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7654" name="Rectangle 3"/>
          <p:cNvSpPr>
            <a:spLocks noChangeArrowheads="1"/>
          </p:cNvSpPr>
          <p:nvPr/>
        </p:nvSpPr>
        <p:spPr bwMode="auto">
          <a:xfrm>
            <a:off x="864764" y="859620"/>
            <a:ext cx="7131050" cy="60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ea typeface="黑体" panose="02010609060101010101" pitchFamily="2" charset="-122"/>
              </a:rPr>
              <a:t>进程七状态变迁图</a:t>
            </a:r>
            <a:endParaRPr lang="zh-CN" altLang="en-US" sz="1800" b="1" dirty="0">
              <a:latin typeface="宋体" panose="02010600030101010101" pitchFamily="2" charset="-122"/>
              <a:ea typeface="宋体" panose="02010600030101010101" pitchFamily="2" charset="-122"/>
            </a:endParaRPr>
          </a:p>
          <a:p>
            <a:pPr>
              <a:buFont typeface="Monotype Sorts" charset="2"/>
              <a:buNone/>
            </a:pPr>
            <a:endParaRPr lang="en-US" altLang="zh-CN" sz="1800" b="1" dirty="0">
              <a:ea typeface="宋体" panose="02010600030101010101" pitchFamily="2" charset="-122"/>
            </a:endParaRPr>
          </a:p>
        </p:txBody>
      </p:sp>
      <p:sp>
        <p:nvSpPr>
          <p:cNvPr id="27655" name="Line 11"/>
          <p:cNvSpPr>
            <a:spLocks noChangeShapeType="1"/>
          </p:cNvSpPr>
          <p:nvPr/>
        </p:nvSpPr>
        <p:spPr bwMode="auto">
          <a:xfrm>
            <a:off x="4469395" y="1335489"/>
            <a:ext cx="809625" cy="1076325"/>
          </a:xfrm>
          <a:prstGeom prst="line">
            <a:avLst/>
          </a:prstGeom>
          <a:noFill/>
          <a:ln w="9525">
            <a:solidFill>
              <a:srgbClr val="000000"/>
            </a:solidFill>
            <a:prstDash val="dash"/>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6" name="Line 12"/>
          <p:cNvSpPr>
            <a:spLocks noChangeShapeType="1"/>
          </p:cNvSpPr>
          <p:nvPr/>
        </p:nvSpPr>
        <p:spPr bwMode="auto">
          <a:xfrm flipV="1">
            <a:off x="4469395" y="2937276"/>
            <a:ext cx="715963" cy="127793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7" name="Line 13"/>
          <p:cNvSpPr>
            <a:spLocks noChangeShapeType="1"/>
          </p:cNvSpPr>
          <p:nvPr/>
        </p:nvSpPr>
        <p:spPr bwMode="auto">
          <a:xfrm>
            <a:off x="5696533" y="2911876"/>
            <a:ext cx="709612" cy="1157288"/>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8" name="Line 14"/>
          <p:cNvSpPr>
            <a:spLocks noChangeShapeType="1"/>
          </p:cNvSpPr>
          <p:nvPr/>
        </p:nvSpPr>
        <p:spPr bwMode="auto">
          <a:xfrm flipH="1" flipV="1">
            <a:off x="5821945" y="2835676"/>
            <a:ext cx="784225" cy="1279525"/>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9" name="Line 15"/>
          <p:cNvSpPr>
            <a:spLocks noChangeShapeType="1"/>
          </p:cNvSpPr>
          <p:nvPr/>
        </p:nvSpPr>
        <p:spPr bwMode="auto">
          <a:xfrm flipH="1">
            <a:off x="5020258" y="4300939"/>
            <a:ext cx="1401762"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0" name="Line 16"/>
          <p:cNvSpPr>
            <a:spLocks noChangeShapeType="1"/>
          </p:cNvSpPr>
          <p:nvPr/>
        </p:nvSpPr>
        <p:spPr bwMode="auto">
          <a:xfrm>
            <a:off x="7006220" y="4291414"/>
            <a:ext cx="1001713" cy="1587"/>
          </a:xfrm>
          <a:prstGeom prst="line">
            <a:avLst/>
          </a:prstGeom>
          <a:noFill/>
          <a:ln w="9525">
            <a:solidFill>
              <a:srgbClr val="000000"/>
            </a:solidFill>
            <a:rou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61" name="Rectangle 17"/>
          <p:cNvSpPr>
            <a:spLocks noChangeArrowheads="1"/>
          </p:cNvSpPr>
          <p:nvPr/>
        </p:nvSpPr>
        <p:spPr bwMode="auto">
          <a:xfrm>
            <a:off x="4469395" y="1895876"/>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允许进入</a:t>
            </a:r>
            <a:endParaRPr kumimoji="0" lang="zh-CN" altLang="en-US" sz="1800">
              <a:latin typeface="Verdana" panose="020B0604030504040204" pitchFamily="34" charset="0"/>
              <a:ea typeface="宋体" panose="02010600030101010101" pitchFamily="2" charset="-122"/>
            </a:endParaRPr>
          </a:p>
        </p:txBody>
      </p:sp>
      <p:sp>
        <p:nvSpPr>
          <p:cNvPr id="27662" name="Oval 18"/>
          <p:cNvSpPr>
            <a:spLocks noChangeArrowheads="1"/>
          </p:cNvSpPr>
          <p:nvPr/>
        </p:nvSpPr>
        <p:spPr bwMode="auto">
          <a:xfrm>
            <a:off x="4904370" y="2414989"/>
            <a:ext cx="1001713"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3" name="Rectangle 19"/>
          <p:cNvSpPr>
            <a:spLocks noChangeArrowheads="1"/>
          </p:cNvSpPr>
          <p:nvPr/>
        </p:nvSpPr>
        <p:spPr bwMode="auto">
          <a:xfrm>
            <a:off x="5109158" y="2500714"/>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就绪</a:t>
            </a:r>
            <a:endParaRPr kumimoji="0" lang="zh-CN" altLang="en-US" sz="1800">
              <a:latin typeface="Verdana" panose="020B0604030504040204" pitchFamily="34" charset="0"/>
              <a:ea typeface="宋体" panose="02010600030101010101" pitchFamily="2" charset="-122"/>
            </a:endParaRPr>
          </a:p>
        </p:txBody>
      </p:sp>
      <p:sp>
        <p:nvSpPr>
          <p:cNvPr id="27664" name="Oval 20"/>
          <p:cNvSpPr>
            <a:spLocks noChangeArrowheads="1"/>
          </p:cNvSpPr>
          <p:nvPr/>
        </p:nvSpPr>
        <p:spPr bwMode="auto">
          <a:xfrm>
            <a:off x="4018545" y="4035826"/>
            <a:ext cx="1001713"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5" name="Rectangle 21"/>
          <p:cNvSpPr>
            <a:spLocks noChangeArrowheads="1"/>
          </p:cNvSpPr>
          <p:nvPr/>
        </p:nvSpPr>
        <p:spPr bwMode="auto">
          <a:xfrm>
            <a:off x="4223333" y="4121551"/>
            <a:ext cx="10017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阻塞</a:t>
            </a:r>
            <a:endParaRPr kumimoji="0" lang="zh-CN" altLang="en-US" sz="1800">
              <a:latin typeface="Verdana" panose="020B0604030504040204" pitchFamily="34" charset="0"/>
              <a:ea typeface="宋体" panose="02010600030101010101" pitchFamily="2" charset="-122"/>
            </a:endParaRPr>
          </a:p>
        </p:txBody>
      </p:sp>
      <p:sp>
        <p:nvSpPr>
          <p:cNvPr id="27666" name="Oval 22"/>
          <p:cNvSpPr>
            <a:spLocks noChangeArrowheads="1"/>
          </p:cNvSpPr>
          <p:nvPr/>
        </p:nvSpPr>
        <p:spPr bwMode="auto">
          <a:xfrm>
            <a:off x="6139445" y="4035826"/>
            <a:ext cx="1000125"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67" name="Rectangle 23"/>
          <p:cNvSpPr>
            <a:spLocks noChangeArrowheads="1"/>
          </p:cNvSpPr>
          <p:nvPr/>
        </p:nvSpPr>
        <p:spPr bwMode="auto">
          <a:xfrm>
            <a:off x="6326770" y="4137426"/>
            <a:ext cx="1017588" cy="54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运行</a:t>
            </a:r>
            <a:endParaRPr kumimoji="0" lang="zh-CN" altLang="en-US" sz="1800">
              <a:latin typeface="Verdana" panose="020B0604030504040204" pitchFamily="34" charset="0"/>
              <a:ea typeface="宋体" panose="02010600030101010101" pitchFamily="2" charset="-122"/>
            </a:endParaRPr>
          </a:p>
        </p:txBody>
      </p:sp>
      <p:sp>
        <p:nvSpPr>
          <p:cNvPr id="27668" name="Rectangle 24"/>
          <p:cNvSpPr>
            <a:spLocks noChangeArrowheads="1"/>
          </p:cNvSpPr>
          <p:nvPr/>
        </p:nvSpPr>
        <p:spPr bwMode="auto">
          <a:xfrm>
            <a:off x="5386970" y="3494489"/>
            <a:ext cx="1201738" cy="54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进程调度</a:t>
            </a:r>
            <a:endParaRPr kumimoji="0" lang="zh-CN" altLang="en-US" sz="1800">
              <a:latin typeface="Verdana" panose="020B0604030504040204" pitchFamily="34" charset="0"/>
              <a:ea typeface="宋体" panose="02010600030101010101" pitchFamily="2" charset="-122"/>
            </a:endParaRPr>
          </a:p>
        </p:txBody>
      </p:sp>
      <p:sp>
        <p:nvSpPr>
          <p:cNvPr id="27669" name="Rectangle 25"/>
          <p:cNvSpPr>
            <a:spLocks noChangeArrowheads="1"/>
          </p:cNvSpPr>
          <p:nvPr/>
        </p:nvSpPr>
        <p:spPr bwMode="auto">
          <a:xfrm>
            <a:off x="6124794" y="3099995"/>
            <a:ext cx="2150204"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0000FF"/>
                </a:solidFill>
                <a:latin typeface="Times New Roman" panose="02020603050405020304" pitchFamily="18" charset="0"/>
                <a:ea typeface="宋体" panose="02010600030101010101" pitchFamily="2" charset="-122"/>
              </a:rPr>
              <a:t>中断（时间片）</a:t>
            </a:r>
            <a:endParaRPr kumimoji="0" lang="zh-CN" altLang="en-US" sz="1800" dirty="0">
              <a:latin typeface="Verdana" panose="020B0604030504040204" pitchFamily="34" charset="0"/>
              <a:ea typeface="宋体" panose="02010600030101010101" pitchFamily="2" charset="-122"/>
            </a:endParaRPr>
          </a:p>
        </p:txBody>
      </p:sp>
      <p:sp>
        <p:nvSpPr>
          <p:cNvPr id="27670" name="Rectangle 26"/>
          <p:cNvSpPr>
            <a:spLocks noChangeArrowheads="1"/>
          </p:cNvSpPr>
          <p:nvPr/>
        </p:nvSpPr>
        <p:spPr bwMode="auto">
          <a:xfrm>
            <a:off x="4236033" y="3315101"/>
            <a:ext cx="16017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事件已发生</a:t>
            </a:r>
            <a:endParaRPr kumimoji="0" lang="zh-CN" altLang="en-US" sz="1800">
              <a:latin typeface="Verdana" panose="020B0604030504040204" pitchFamily="34" charset="0"/>
              <a:ea typeface="宋体" panose="02010600030101010101" pitchFamily="2" charset="-122"/>
            </a:endParaRPr>
          </a:p>
        </p:txBody>
      </p:sp>
      <p:sp>
        <p:nvSpPr>
          <p:cNvPr id="27671" name="Rectangle 27"/>
          <p:cNvSpPr>
            <a:spLocks noChangeArrowheads="1"/>
          </p:cNvSpPr>
          <p:nvPr/>
        </p:nvSpPr>
        <p:spPr bwMode="auto">
          <a:xfrm>
            <a:off x="4834520" y="4388251"/>
            <a:ext cx="160178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等待事件发生</a:t>
            </a:r>
            <a:endParaRPr kumimoji="0" lang="zh-CN" altLang="en-US" sz="1800">
              <a:latin typeface="Verdana" panose="020B0604030504040204" pitchFamily="34" charset="0"/>
              <a:ea typeface="宋体" panose="02010600030101010101" pitchFamily="2" charset="-122"/>
            </a:endParaRPr>
          </a:p>
        </p:txBody>
      </p:sp>
      <p:sp>
        <p:nvSpPr>
          <p:cNvPr id="265244" name="Rectangle 28"/>
          <p:cNvSpPr>
            <a:spLocks noChangeArrowheads="1"/>
          </p:cNvSpPr>
          <p:nvPr/>
        </p:nvSpPr>
        <p:spPr bwMode="auto">
          <a:xfrm>
            <a:off x="3869321" y="4768458"/>
            <a:ext cx="31067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latin typeface="Times New Roman" panose="02020603050405020304" pitchFamily="18" charset="0"/>
                <a:ea typeface="宋体" panose="02010600030101010101" pitchFamily="2" charset="-122"/>
              </a:rPr>
              <a:t>进程状态变化图（七状态）</a:t>
            </a:r>
            <a:endParaRPr kumimoji="0" lang="zh-CN" altLang="en-US" sz="1800" dirty="0">
              <a:latin typeface="Verdana" panose="020B0604030504040204" pitchFamily="34" charset="0"/>
              <a:ea typeface="宋体" panose="02010600030101010101" pitchFamily="2" charset="-122"/>
            </a:endParaRPr>
          </a:p>
        </p:txBody>
      </p:sp>
      <p:sp>
        <p:nvSpPr>
          <p:cNvPr id="27673" name="Oval 29"/>
          <p:cNvSpPr>
            <a:spLocks noChangeArrowheads="1"/>
          </p:cNvSpPr>
          <p:nvPr/>
        </p:nvSpPr>
        <p:spPr bwMode="auto">
          <a:xfrm>
            <a:off x="3667708" y="975126"/>
            <a:ext cx="1001712"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74" name="Rectangle 30"/>
          <p:cNvSpPr>
            <a:spLocks noChangeArrowheads="1"/>
          </p:cNvSpPr>
          <p:nvPr/>
        </p:nvSpPr>
        <p:spPr bwMode="auto">
          <a:xfrm>
            <a:off x="3828629" y="1067996"/>
            <a:ext cx="1000125"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dirty="0">
                <a:solidFill>
                  <a:srgbClr val="FF5050"/>
                </a:solidFill>
                <a:latin typeface="Times New Roman" panose="02020603050405020304" pitchFamily="18" charset="0"/>
                <a:ea typeface="宋体" panose="02010600030101010101" pitchFamily="2" charset="-122"/>
              </a:rPr>
              <a:t>新建</a:t>
            </a:r>
            <a:endParaRPr kumimoji="0" lang="zh-CN" altLang="en-US" sz="1800" dirty="0">
              <a:latin typeface="Verdana" panose="020B0604030504040204" pitchFamily="34" charset="0"/>
              <a:ea typeface="宋体" panose="02010600030101010101" pitchFamily="2" charset="-122"/>
            </a:endParaRPr>
          </a:p>
        </p:txBody>
      </p:sp>
      <p:sp>
        <p:nvSpPr>
          <p:cNvPr id="27675" name="Oval 31"/>
          <p:cNvSpPr>
            <a:spLocks noChangeArrowheads="1"/>
          </p:cNvSpPr>
          <p:nvPr/>
        </p:nvSpPr>
        <p:spPr bwMode="auto">
          <a:xfrm>
            <a:off x="8007933" y="4035826"/>
            <a:ext cx="1001712" cy="539750"/>
          </a:xfrm>
          <a:prstGeom prst="ellipse">
            <a:avLst/>
          </a:prstGeom>
          <a:solidFill>
            <a:srgbClr val="C0C0C0"/>
          </a:solidFill>
          <a:ln w="9525">
            <a:solidFill>
              <a:srgbClr val="C0C0C0"/>
            </a:solidFill>
            <a:round/>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7676" name="Rectangle 32"/>
          <p:cNvSpPr>
            <a:spLocks noChangeArrowheads="1"/>
          </p:cNvSpPr>
          <p:nvPr/>
        </p:nvSpPr>
        <p:spPr bwMode="auto">
          <a:xfrm>
            <a:off x="8212720" y="4121551"/>
            <a:ext cx="100171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FF5050"/>
                </a:solidFill>
                <a:latin typeface="Times New Roman" panose="02020603050405020304" pitchFamily="18" charset="0"/>
                <a:ea typeface="宋体" panose="02010600030101010101" pitchFamily="2" charset="-122"/>
              </a:rPr>
              <a:t>退出</a:t>
            </a:r>
            <a:endParaRPr kumimoji="0" lang="zh-CN" altLang="en-US" sz="1800">
              <a:latin typeface="Verdana" panose="020B0604030504040204" pitchFamily="34" charset="0"/>
              <a:ea typeface="宋体" panose="02010600030101010101" pitchFamily="2" charset="-122"/>
            </a:endParaRPr>
          </a:p>
        </p:txBody>
      </p:sp>
      <p:sp>
        <p:nvSpPr>
          <p:cNvPr id="27677" name="Rectangle 33"/>
          <p:cNvSpPr>
            <a:spLocks noChangeArrowheads="1"/>
          </p:cNvSpPr>
          <p:nvPr/>
        </p:nvSpPr>
        <p:spPr bwMode="auto">
          <a:xfrm>
            <a:off x="7004633" y="4385076"/>
            <a:ext cx="13350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完成</a:t>
            </a:r>
            <a:r>
              <a:rPr kumimoji="0" lang="en-US" altLang="zh-CN" sz="1800" b="1">
                <a:solidFill>
                  <a:srgbClr val="0000FF"/>
                </a:solidFill>
                <a:latin typeface="Times New Roman" panose="02020603050405020304" pitchFamily="18" charset="0"/>
                <a:ea typeface="宋体" panose="02010600030101010101" pitchFamily="2" charset="-122"/>
              </a:rPr>
              <a:t>/</a:t>
            </a:r>
            <a:r>
              <a:rPr kumimoji="0" lang="zh-CN" altLang="en-US" sz="1800" b="1">
                <a:solidFill>
                  <a:srgbClr val="0000FF"/>
                </a:solidFill>
                <a:latin typeface="Times New Roman" panose="02020603050405020304" pitchFamily="18" charset="0"/>
                <a:ea typeface="宋体" panose="02010600030101010101" pitchFamily="2" charset="-122"/>
              </a:rPr>
              <a:t>终止</a:t>
            </a:r>
            <a:endParaRPr kumimoji="0" lang="zh-CN" altLang="en-US" sz="1800">
              <a:latin typeface="Verdana" panose="020B0604030504040204" pitchFamily="34" charset="0"/>
              <a:ea typeface="宋体" panose="02010600030101010101" pitchFamily="2" charset="-122"/>
            </a:endParaRPr>
          </a:p>
        </p:txBody>
      </p:sp>
      <p:sp>
        <p:nvSpPr>
          <p:cNvPr id="27678" name="Freeform 46"/>
          <p:cNvSpPr/>
          <p:nvPr/>
        </p:nvSpPr>
        <p:spPr bwMode="auto">
          <a:xfrm>
            <a:off x="6856995" y="3615139"/>
            <a:ext cx="555625" cy="544512"/>
          </a:xfrm>
          <a:custGeom>
            <a:avLst/>
            <a:gdLst>
              <a:gd name="T0" fmla="*/ 2147483647 w 500"/>
              <a:gd name="T1" fmla="*/ 2147483647 h 472"/>
              <a:gd name="T2" fmla="*/ 2147483647 w 500"/>
              <a:gd name="T3" fmla="*/ 2147483647 h 472"/>
              <a:gd name="T4" fmla="*/ 2147483647 w 500"/>
              <a:gd name="T5" fmla="*/ 2147483647 h 472"/>
              <a:gd name="T6" fmla="*/ 2147483647 w 500"/>
              <a:gd name="T7" fmla="*/ 2147483647 h 472"/>
              <a:gd name="T8" fmla="*/ 2147483647 w 500"/>
              <a:gd name="T9" fmla="*/ 2147483647 h 472"/>
              <a:gd name="T10" fmla="*/ 0 w 500"/>
              <a:gd name="T11" fmla="*/ 2147483647 h 47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00" h="472">
                <a:moveTo>
                  <a:pt x="165" y="472"/>
                </a:moveTo>
                <a:cubicBezTo>
                  <a:pt x="212" y="455"/>
                  <a:pt x="400" y="410"/>
                  <a:pt x="450" y="352"/>
                </a:cubicBezTo>
                <a:cubicBezTo>
                  <a:pt x="500" y="294"/>
                  <a:pt x="495" y="184"/>
                  <a:pt x="465" y="127"/>
                </a:cubicBezTo>
                <a:cubicBezTo>
                  <a:pt x="435" y="70"/>
                  <a:pt x="340" y="14"/>
                  <a:pt x="270" y="7"/>
                </a:cubicBezTo>
                <a:cubicBezTo>
                  <a:pt x="200" y="0"/>
                  <a:pt x="90" y="17"/>
                  <a:pt x="45" y="82"/>
                </a:cubicBezTo>
                <a:cubicBezTo>
                  <a:pt x="0" y="147"/>
                  <a:pt x="9" y="332"/>
                  <a:pt x="0" y="397"/>
                </a:cubicBezTo>
              </a:path>
            </a:pathLst>
          </a:custGeom>
          <a:noFill/>
          <a:ln w="9525">
            <a:solidFill>
              <a:srgbClr val="000000"/>
            </a:solidFill>
            <a:rou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7679" name="Rectangle 47"/>
          <p:cNvSpPr>
            <a:spLocks noChangeArrowheads="1"/>
          </p:cNvSpPr>
          <p:nvPr/>
        </p:nvSpPr>
        <p:spPr bwMode="auto">
          <a:xfrm>
            <a:off x="6856995" y="3581801"/>
            <a:ext cx="1201738"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1800" b="1">
                <a:solidFill>
                  <a:srgbClr val="0000FF"/>
                </a:solidFill>
                <a:latin typeface="Times New Roman" panose="02020603050405020304" pitchFamily="18" charset="0"/>
                <a:ea typeface="宋体" panose="02010600030101010101" pitchFamily="2" charset="-122"/>
              </a:rPr>
              <a:t>中断返回</a:t>
            </a:r>
            <a:endParaRPr kumimoji="0" lang="zh-CN" altLang="en-US" sz="1800">
              <a:latin typeface="Verdana" panose="020B0604030504040204" pitchFamily="34" charset="0"/>
              <a:ea typeface="宋体" panose="02010600030101010101" pitchFamily="2" charset="-122"/>
            </a:endParaRPr>
          </a:p>
        </p:txBody>
      </p:sp>
      <p:sp>
        <p:nvSpPr>
          <p:cNvPr id="265264" name="Rectangle 48"/>
          <p:cNvSpPr>
            <a:spLocks noChangeArrowheads="1"/>
          </p:cNvSpPr>
          <p:nvPr/>
        </p:nvSpPr>
        <p:spPr bwMode="auto">
          <a:xfrm>
            <a:off x="5154612" y="5822950"/>
            <a:ext cx="3338513" cy="663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1500" b="1" dirty="0">
                <a:solidFill>
                  <a:srgbClr val="FF0000"/>
                </a:solidFill>
                <a:latin typeface="宋体" panose="02010600030101010101" pitchFamily="2" charset="-122"/>
                <a:ea typeface="宋体" panose="02010600030101010101" pitchFamily="2" charset="-122"/>
              </a:rPr>
              <a:t>挂起状态</a:t>
            </a:r>
            <a:r>
              <a:rPr lang="zh-CN" altLang="en-US" sz="1500" b="1" dirty="0">
                <a:latin typeface="宋体" panose="02010600030101010101" pitchFamily="2" charset="-122"/>
                <a:ea typeface="宋体" panose="02010600030101010101" pitchFamily="2" charset="-122"/>
              </a:rPr>
              <a:t> </a:t>
            </a:r>
            <a:r>
              <a:rPr lang="en-US" altLang="zh-CN" sz="1500" b="1" dirty="0">
                <a:latin typeface="宋体" panose="02010600030101010101" pitchFamily="2" charset="-122"/>
                <a:ea typeface="宋体" panose="02010600030101010101" pitchFamily="2" charset="-122"/>
              </a:rPr>
              <a:t>– </a:t>
            </a:r>
            <a:r>
              <a:rPr lang="zh-CN" altLang="en-US" sz="1500" b="1" dirty="0">
                <a:latin typeface="宋体" panose="02010600030101010101" pitchFamily="2" charset="-122"/>
                <a:ea typeface="宋体" panose="02010600030101010101" pitchFamily="2" charset="-122"/>
              </a:rPr>
              <a:t>引入主存←→外存的交换机制，虚拟存储管理的基础</a:t>
            </a:r>
          </a:p>
        </p:txBody>
      </p:sp>
      <p:sp>
        <p:nvSpPr>
          <p:cNvPr id="265268" name="Rectangle 52"/>
          <p:cNvSpPr>
            <a:spLocks noChangeArrowheads="1"/>
          </p:cNvSpPr>
          <p:nvPr/>
        </p:nvSpPr>
        <p:spPr bwMode="auto">
          <a:xfrm>
            <a:off x="6482252" y="796941"/>
            <a:ext cx="2514468" cy="1114437"/>
          </a:xfrm>
          <a:prstGeom prst="rect">
            <a:avLst/>
          </a:prstGeom>
          <a:solidFill>
            <a:srgbClr val="A7FFFF"/>
          </a:solidFill>
          <a:ln w="9525">
            <a:solidFill>
              <a:srgbClr val="FF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dirty="0">
                <a:solidFill>
                  <a:srgbClr val="FF0000"/>
                </a:solidFill>
                <a:latin typeface="宋体" panose="02010600030101010101" pitchFamily="2" charset="-122"/>
                <a:ea typeface="宋体" panose="02010600030101010101" pitchFamily="2" charset="-122"/>
              </a:rPr>
              <a:t>思考：</a:t>
            </a:r>
          </a:p>
          <a:p>
            <a:pPr>
              <a:spcBef>
                <a:spcPct val="0"/>
              </a:spcBef>
              <a:buClrTx/>
              <a:buSzTx/>
              <a:buFontTx/>
              <a:buNone/>
            </a:pPr>
            <a:r>
              <a:rPr kumimoji="0" lang="zh-CN" altLang="en-US" sz="2000" b="1" dirty="0">
                <a:latin typeface="宋体" panose="02010600030101010101" pitchFamily="2" charset="-122"/>
                <a:ea typeface="宋体" panose="02010600030101010101" pitchFamily="2" charset="-122"/>
              </a:rPr>
              <a:t>  必须换出先换谁？</a:t>
            </a:r>
          </a:p>
          <a:p>
            <a:pPr>
              <a:spcBef>
                <a:spcPct val="0"/>
              </a:spcBef>
              <a:buClrTx/>
              <a:buSzTx/>
              <a:buFontTx/>
              <a:buNone/>
            </a:pPr>
            <a:r>
              <a:rPr kumimoji="0" lang="zh-CN" altLang="en-US" sz="2000" b="1" dirty="0">
                <a:latin typeface="宋体" panose="02010600030101010101" pitchFamily="2" charset="-122"/>
                <a:ea typeface="宋体" panose="02010600030101010101" pitchFamily="2" charset="-122"/>
              </a:rPr>
              <a:t>  允许换入先换谁？</a:t>
            </a:r>
            <a:endParaRPr kumimoji="0" lang="zh-CN" altLang="en-US" sz="2000" dirty="0">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1D36D780-2477-E9E3-7298-EAB6F8BF3B37}"/>
              </a:ext>
            </a:extLst>
          </p:cNvPr>
          <p:cNvPicPr>
            <a:picLocks noChangeAspect="1"/>
          </p:cNvPicPr>
          <p:nvPr/>
        </p:nvPicPr>
        <p:blipFill>
          <a:blip r:embed="rId3"/>
          <a:stretch>
            <a:fillRect/>
          </a:stretch>
        </p:blipFill>
        <p:spPr>
          <a:xfrm>
            <a:off x="125412" y="4620027"/>
            <a:ext cx="3792328" cy="220242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65267"/>
                                        </p:tgtEl>
                                        <p:attrNameLst>
                                          <p:attrName>style.visibility</p:attrName>
                                        </p:attrNameLst>
                                      </p:cBhvr>
                                      <p:to>
                                        <p:strVal val="visible"/>
                                      </p:to>
                                    </p:set>
                                    <p:animEffect transition="in" filter="slide(fromLeft)">
                                      <p:cBhvr>
                                        <p:cTn id="7" dur="500"/>
                                        <p:tgtEl>
                                          <p:spTgt spid="265267"/>
                                        </p:tgtEl>
                                      </p:cBhvr>
                                    </p:animEffect>
                                  </p:childTnLst>
                                </p:cTn>
                              </p:par>
                            </p:childTnLst>
                          </p:cTn>
                        </p:par>
                        <p:par>
                          <p:cTn id="8" fill="hold">
                            <p:stCondLst>
                              <p:cond delay="500"/>
                            </p:stCondLst>
                            <p:childTnLst>
                              <p:par>
                                <p:cTn id="9" presetID="3" presetClass="entr" presetSubtype="5" fill="hold" grpId="0" nodeType="afterEffect">
                                  <p:stCondLst>
                                    <p:cond delay="0"/>
                                  </p:stCondLst>
                                  <p:childTnLst>
                                    <p:set>
                                      <p:cBhvr>
                                        <p:cTn id="10" dur="1" fill="hold">
                                          <p:stCondLst>
                                            <p:cond delay="0"/>
                                          </p:stCondLst>
                                        </p:cTn>
                                        <p:tgtEl>
                                          <p:spTgt spid="265264"/>
                                        </p:tgtEl>
                                        <p:attrNameLst>
                                          <p:attrName>style.visibility</p:attrName>
                                        </p:attrNameLst>
                                      </p:cBhvr>
                                      <p:to>
                                        <p:strVal val="visible"/>
                                      </p:to>
                                    </p:set>
                                    <p:animEffect transition="in" filter="blinds(vertical)">
                                      <p:cBhvr>
                                        <p:cTn id="11" dur="500"/>
                                        <p:tgtEl>
                                          <p:spTgt spid="265264"/>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65244"/>
                                        </p:tgtEl>
                                        <p:attrNameLst>
                                          <p:attrName>style.visibility</p:attrName>
                                        </p:attrNameLst>
                                      </p:cBhvr>
                                      <p:to>
                                        <p:strVal val="visible"/>
                                      </p:to>
                                    </p:set>
                                    <p:animEffect transition="in" filter="blinds(horizontal)">
                                      <p:cBhvr>
                                        <p:cTn id="15" dur="500"/>
                                        <p:tgtEl>
                                          <p:spTgt spid="26524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65266"/>
                                        </p:tgtEl>
                                        <p:attrNameLst>
                                          <p:attrName>style.visibility</p:attrName>
                                        </p:attrNameLst>
                                      </p:cBhvr>
                                      <p:to>
                                        <p:strVal val="visible"/>
                                      </p:to>
                                    </p:set>
                                    <p:animEffect transition="in" filter="fade">
                                      <p:cBhvr>
                                        <p:cTn id="20" dur="2000"/>
                                        <p:tgtEl>
                                          <p:spTgt spid="265266"/>
                                        </p:tgtEl>
                                      </p:cBhvr>
                                    </p:animEffec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265268"/>
                                        </p:tgtEl>
                                        <p:attrNameLst>
                                          <p:attrName>style.visibility</p:attrName>
                                        </p:attrNameLst>
                                      </p:cBhvr>
                                      <p:to>
                                        <p:strVal val="visible"/>
                                      </p:to>
                                    </p:set>
                                    <p:anim calcmode="lin" valueType="num">
                                      <p:cBhvr>
                                        <p:cTn id="25" dur="1000" fill="hold"/>
                                        <p:tgtEl>
                                          <p:spTgt spid="265268"/>
                                        </p:tgtEl>
                                        <p:attrNameLst>
                                          <p:attrName>ppt_w</p:attrName>
                                        </p:attrNameLst>
                                      </p:cBhvr>
                                      <p:tavLst>
                                        <p:tav tm="0">
                                          <p:val>
                                            <p:strVal val="#ppt_w*0.70"/>
                                          </p:val>
                                        </p:tav>
                                        <p:tav tm="100000">
                                          <p:val>
                                            <p:strVal val="#ppt_w"/>
                                          </p:val>
                                        </p:tav>
                                      </p:tavLst>
                                    </p:anim>
                                    <p:anim calcmode="lin" valueType="num">
                                      <p:cBhvr>
                                        <p:cTn id="26" dur="1000" fill="hold"/>
                                        <p:tgtEl>
                                          <p:spTgt spid="265268"/>
                                        </p:tgtEl>
                                        <p:attrNameLst>
                                          <p:attrName>ppt_h</p:attrName>
                                        </p:attrNameLst>
                                      </p:cBhvr>
                                      <p:tavLst>
                                        <p:tav tm="0">
                                          <p:val>
                                            <p:strVal val="#ppt_h"/>
                                          </p:val>
                                        </p:tav>
                                        <p:tav tm="100000">
                                          <p:val>
                                            <p:strVal val="#ppt_h"/>
                                          </p:val>
                                        </p:tav>
                                      </p:tavLst>
                                    </p:anim>
                                    <p:animEffect transition="in" filter="fade">
                                      <p:cBhvr>
                                        <p:cTn id="27" dur="1000"/>
                                        <p:tgtEl>
                                          <p:spTgt spid="265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5244" grpId="0"/>
      <p:bldP spid="265264" grpId="0"/>
      <p:bldP spid="2652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3.1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进程的引入</a:t>
            </a:r>
          </a:p>
        </p:txBody>
      </p:sp>
      <p:sp>
        <p:nvSpPr>
          <p:cNvPr id="4099" name="Rectangle 4"/>
          <p:cNvSpPr>
            <a:spLocks noChangeArrowheads="1"/>
          </p:cNvSpPr>
          <p:nvPr/>
        </p:nvSpPr>
        <p:spPr bwMode="auto">
          <a:xfrm>
            <a:off x="2786063" y="1066800"/>
            <a:ext cx="4186237"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3200" b="1">
                <a:solidFill>
                  <a:srgbClr val="FF0000"/>
                </a:solidFill>
                <a:latin typeface="黑体" panose="02010609060101010101" pitchFamily="2" charset="-122"/>
                <a:ea typeface="黑体" panose="02010609060101010101" pitchFamily="2" charset="-122"/>
              </a:rPr>
              <a:t>为什么要引入进程</a:t>
            </a:r>
            <a:r>
              <a:rPr kumimoji="0" lang="en-US" altLang="zh-CN" sz="3200" b="1" dirty="0">
                <a:solidFill>
                  <a:srgbClr val="FF0000"/>
                </a:solidFill>
                <a:latin typeface="黑体" panose="02010609060101010101" pitchFamily="2" charset="-122"/>
                <a:ea typeface="黑体" panose="02010609060101010101" pitchFamily="2" charset="-122"/>
              </a:rPr>
              <a:t>?</a:t>
            </a:r>
            <a:endParaRPr kumimoji="0" lang="zh-CN" altLang="en-US" sz="2400" b="1">
              <a:latin typeface="宋体" panose="02010600030101010101" pitchFamily="2" charset="-122"/>
              <a:ea typeface="宋体" panose="02010600030101010101" pitchFamily="2" charset="-122"/>
            </a:endParaRPr>
          </a:p>
        </p:txBody>
      </p:sp>
      <p:sp>
        <p:nvSpPr>
          <p:cNvPr id="122891" name="Rectangle 11"/>
          <p:cNvSpPr>
            <a:spLocks noChangeArrowheads="1"/>
          </p:cNvSpPr>
          <p:nvPr/>
        </p:nvSpPr>
        <p:spPr bwMode="auto">
          <a:xfrm>
            <a:off x="3478213" y="2576513"/>
            <a:ext cx="5665787"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44958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ClrTx/>
              <a:buFont typeface="Monotype Sorts" charset="2"/>
              <a:buNone/>
            </a:pPr>
            <a:r>
              <a:rPr lang="zh-CN" altLang="en-US" sz="2400" b="1">
                <a:solidFill>
                  <a:srgbClr val="FF0000"/>
                </a:solidFill>
                <a:latin typeface="黑体" panose="02010609060101010101" pitchFamily="2" charset="-122"/>
                <a:ea typeface="黑体" panose="02010609060101010101" pitchFamily="2" charset="-122"/>
              </a:rPr>
              <a:t>←</a:t>
            </a:r>
            <a:r>
              <a:rPr lang="zh-CN" altLang="en-US" sz="2400" b="1">
                <a:solidFill>
                  <a:srgbClr val="FF0000"/>
                </a:solidFill>
                <a:latin typeface="楷体_GB2312" pitchFamily="49" charset="-122"/>
                <a:ea typeface="楷体_GB2312" pitchFamily="49" charset="-122"/>
              </a:rPr>
              <a:t> </a:t>
            </a:r>
            <a:r>
              <a:rPr lang="zh-CN" altLang="en-US" sz="2400" b="1">
                <a:latin typeface="楷体_GB2312" pitchFamily="49" charset="-122"/>
                <a:ea typeface="楷体_GB2312" pitchFamily="49" charset="-122"/>
              </a:rPr>
              <a:t>一次装入并运行一个</a:t>
            </a:r>
            <a:r>
              <a:rPr lang="zh-CN" altLang="en-US" sz="2400" b="1">
                <a:latin typeface="宋体" panose="02010600030101010101" pitchFamily="2" charset="-122"/>
                <a:ea typeface="楷体_GB2312" pitchFamily="49" charset="-122"/>
              </a:rPr>
              <a:t>“</a:t>
            </a:r>
            <a:r>
              <a:rPr lang="zh-CN" altLang="en-US" sz="2400" b="1">
                <a:solidFill>
                  <a:srgbClr val="FF0000"/>
                </a:solidFill>
                <a:latin typeface="楷体_GB2312" pitchFamily="49" charset="-122"/>
                <a:ea typeface="楷体_GB2312" pitchFamily="49" charset="-122"/>
              </a:rPr>
              <a:t>作业</a:t>
            </a:r>
            <a:r>
              <a:rPr lang="zh-CN" altLang="en-US" sz="2400" b="1">
                <a:latin typeface="宋体" panose="02010600030101010101" pitchFamily="2" charset="-122"/>
                <a:ea typeface="楷体_GB2312" pitchFamily="49" charset="-122"/>
              </a:rPr>
              <a:t>”</a:t>
            </a:r>
            <a:endParaRPr lang="en-US" altLang="zh-CN" sz="2400" b="1" dirty="0">
              <a:latin typeface="楷体_GB2312" pitchFamily="49" charset="-122"/>
              <a:ea typeface="楷体_GB2312" pitchFamily="49" charset="-122"/>
            </a:endParaRPr>
          </a:p>
          <a:p>
            <a:pPr>
              <a:buClrTx/>
              <a:buFont typeface="Monotype Sorts" charset="2"/>
              <a:buNone/>
            </a:pPr>
            <a:r>
              <a:rPr lang="en-US" altLang="zh-CN" sz="2400" b="1" dirty="0">
                <a:solidFill>
                  <a:srgbClr val="FF0000"/>
                </a:solidFill>
                <a:latin typeface="黑体" panose="02010609060101010101" pitchFamily="2" charset="-122"/>
                <a:ea typeface="黑体" panose="02010609060101010101" pitchFamily="2" charset="-122"/>
              </a:rPr>
              <a:t>←</a:t>
            </a:r>
            <a:r>
              <a:rPr lang="en-US" altLang="zh-CN" sz="2400" b="1" dirty="0">
                <a:solidFill>
                  <a:srgbClr val="FF0000"/>
                </a:solidFill>
                <a:latin typeface="楷体_GB2312" pitchFamily="49" charset="-122"/>
                <a:ea typeface="楷体_GB2312" pitchFamily="49" charset="-122"/>
              </a:rPr>
              <a:t> </a:t>
            </a:r>
            <a:r>
              <a:rPr lang="zh-CN" altLang="en-US" sz="2400" b="1">
                <a:latin typeface="楷体_GB2312" pitchFamily="49" charset="-122"/>
                <a:ea typeface="楷体_GB2312" pitchFamily="49" charset="-122"/>
              </a:rPr>
              <a:t>同时装入多个</a:t>
            </a:r>
            <a:r>
              <a:rPr lang="zh-CN" altLang="en-US" sz="2400" b="1">
                <a:latin typeface="宋体" panose="02010600030101010101" pitchFamily="2" charset="-122"/>
                <a:ea typeface="楷体_GB2312" pitchFamily="49" charset="-122"/>
              </a:rPr>
              <a:t>“</a:t>
            </a:r>
            <a:r>
              <a:rPr lang="zh-CN" altLang="en-US" sz="2400" b="1">
                <a:solidFill>
                  <a:srgbClr val="FF0000"/>
                </a:solidFill>
                <a:latin typeface="楷体_GB2312" pitchFamily="49" charset="-122"/>
                <a:ea typeface="楷体_GB2312" pitchFamily="49" charset="-122"/>
              </a:rPr>
              <a:t>程序</a:t>
            </a:r>
            <a:r>
              <a:rPr lang="zh-CN" altLang="en-US" sz="2400" b="1">
                <a:solidFill>
                  <a:srgbClr val="FF0000"/>
                </a:solidFill>
                <a:latin typeface="宋体" panose="02010600030101010101" pitchFamily="2" charset="-122"/>
                <a:ea typeface="楷体_GB2312" pitchFamily="49" charset="-122"/>
              </a:rPr>
              <a:t>”</a:t>
            </a:r>
            <a:r>
              <a:rPr lang="zh-CN" altLang="en-US" sz="2400" b="1">
                <a:latin typeface="楷体_GB2312" pitchFamily="49" charset="-122"/>
                <a:ea typeface="楷体_GB2312" pitchFamily="49" charset="-122"/>
              </a:rPr>
              <a:t>，串行执行</a:t>
            </a:r>
          </a:p>
          <a:p>
            <a:pPr>
              <a:buClrTx/>
              <a:buFont typeface="Monotype Sorts" charset="2"/>
              <a:buNone/>
            </a:pPr>
            <a:r>
              <a:rPr lang="zh-CN" altLang="en-US" sz="2400" b="1">
                <a:solidFill>
                  <a:srgbClr val="FF0000"/>
                </a:solidFill>
                <a:latin typeface="黑体" panose="02010609060101010101" pitchFamily="2" charset="-122"/>
                <a:ea typeface="黑体" panose="02010609060101010101" pitchFamily="2" charset="-122"/>
              </a:rPr>
              <a:t>←</a:t>
            </a:r>
            <a:r>
              <a:rPr lang="zh-CN" altLang="en-US" sz="2400" b="1">
                <a:solidFill>
                  <a:srgbClr val="FF0000"/>
                </a:solidFill>
                <a:latin typeface="楷体_GB2312" pitchFamily="49" charset="-122"/>
                <a:ea typeface="楷体_GB2312" pitchFamily="49" charset="-122"/>
              </a:rPr>
              <a:t> </a:t>
            </a:r>
            <a:r>
              <a:rPr lang="zh-CN" altLang="en-US" sz="2400" b="1">
                <a:latin typeface="楷体_GB2312" pitchFamily="49" charset="-122"/>
                <a:ea typeface="楷体_GB2312" pitchFamily="49" charset="-122"/>
              </a:rPr>
              <a:t>同时装入多个程序，并发执行，</a:t>
            </a:r>
            <a:br>
              <a:rPr lang="zh-CN" altLang="en-US" sz="2400" b="1">
                <a:latin typeface="楷体_GB2312" pitchFamily="49" charset="-122"/>
                <a:ea typeface="楷体_GB2312" pitchFamily="49" charset="-122"/>
              </a:rPr>
            </a:br>
            <a:r>
              <a:rPr lang="zh-CN" altLang="en-US" sz="2400" b="1">
                <a:latin typeface="楷体_GB2312" pitchFamily="49" charset="-122"/>
                <a:ea typeface="楷体_GB2312" pitchFamily="49" charset="-122"/>
              </a:rPr>
              <a:t>   仅当等待</a:t>
            </a:r>
            <a:r>
              <a:rPr lang="en-US" altLang="zh-CN" sz="2400" b="1" dirty="0">
                <a:latin typeface="楷体_GB2312" pitchFamily="49" charset="-122"/>
                <a:ea typeface="楷体_GB2312" pitchFamily="49" charset="-122"/>
              </a:rPr>
              <a:t>I/O</a:t>
            </a:r>
            <a:r>
              <a:rPr lang="zh-CN" altLang="en-US" sz="2400" b="1">
                <a:latin typeface="楷体_GB2312" pitchFamily="49" charset="-122"/>
                <a:ea typeface="楷体_GB2312" pitchFamily="49" charset="-122"/>
              </a:rPr>
              <a:t>时切换程序执行</a:t>
            </a:r>
          </a:p>
          <a:p>
            <a:pPr>
              <a:buClrTx/>
              <a:buFont typeface="Monotype Sorts" charset="2"/>
              <a:buNone/>
            </a:pPr>
            <a:r>
              <a:rPr lang="zh-CN" altLang="en-US" sz="2400" b="1">
                <a:solidFill>
                  <a:srgbClr val="FF0000"/>
                </a:solidFill>
                <a:latin typeface="黑体" panose="02010609060101010101" pitchFamily="2" charset="-122"/>
                <a:ea typeface="黑体" panose="02010609060101010101" pitchFamily="2" charset="-122"/>
              </a:rPr>
              <a:t>←</a:t>
            </a:r>
            <a:r>
              <a:rPr lang="zh-CN" altLang="en-US" sz="2400" b="1">
                <a:solidFill>
                  <a:srgbClr val="FF0000"/>
                </a:solidFill>
                <a:latin typeface="楷体_GB2312" pitchFamily="49" charset="-122"/>
                <a:ea typeface="楷体_GB2312" pitchFamily="49" charset="-122"/>
              </a:rPr>
              <a:t> </a:t>
            </a:r>
            <a:r>
              <a:rPr lang="zh-CN" altLang="en-US" sz="2400" b="1">
                <a:latin typeface="楷体_GB2312" pitchFamily="49" charset="-122"/>
                <a:ea typeface="楷体_GB2312" pitchFamily="49" charset="-122"/>
              </a:rPr>
              <a:t>同时装入多个程序，并发执行，</a:t>
            </a:r>
            <a:br>
              <a:rPr lang="zh-CN" altLang="en-US" sz="2400" b="1">
                <a:latin typeface="楷体_GB2312" pitchFamily="49" charset="-122"/>
                <a:ea typeface="楷体_GB2312" pitchFamily="49" charset="-122"/>
              </a:rPr>
            </a:br>
            <a:r>
              <a:rPr lang="zh-CN" altLang="en-US" sz="2400" b="1">
                <a:latin typeface="楷体_GB2312" pitchFamily="49" charset="-122"/>
                <a:ea typeface="楷体_GB2312" pitchFamily="49" charset="-122"/>
              </a:rPr>
              <a:t>   程序切换条件：执行的时间长</a:t>
            </a:r>
            <a:br>
              <a:rPr lang="zh-CN" altLang="en-US" sz="2400" b="1">
                <a:latin typeface="楷体_GB2312" pitchFamily="49" charset="-122"/>
                <a:ea typeface="楷体_GB2312" pitchFamily="49" charset="-122"/>
              </a:rPr>
            </a:br>
            <a:r>
              <a:rPr lang="zh-CN" altLang="en-US" sz="2400" b="1">
                <a:latin typeface="楷体_GB2312" pitchFamily="49" charset="-122"/>
                <a:ea typeface="楷体_GB2312" pitchFamily="49" charset="-122"/>
              </a:rPr>
              <a:t>   度</a:t>
            </a:r>
            <a:r>
              <a:rPr lang="en-US" altLang="zh-CN" sz="2400" b="1" dirty="0">
                <a:latin typeface="楷体_GB2312" pitchFamily="49" charset="-122"/>
                <a:ea typeface="楷体_GB2312" pitchFamily="49" charset="-122"/>
              </a:rPr>
              <a:t>(</a:t>
            </a:r>
            <a:r>
              <a:rPr lang="zh-CN" altLang="en-US" sz="2400" b="1">
                <a:latin typeface="楷体_GB2312" pitchFamily="49" charset="-122"/>
                <a:ea typeface="楷体_GB2312" pitchFamily="49" charset="-122"/>
              </a:rPr>
              <a:t>时间片</a:t>
            </a:r>
            <a:r>
              <a:rPr lang="en-US" altLang="zh-CN" sz="2400" b="1" dirty="0">
                <a:latin typeface="楷体_GB2312" pitchFamily="49" charset="-122"/>
                <a:ea typeface="楷体_GB2312" pitchFamily="49" charset="-122"/>
              </a:rPr>
              <a:t>)</a:t>
            </a:r>
            <a:r>
              <a:rPr lang="zh-CN" altLang="en-US" sz="2400" b="1">
                <a:latin typeface="楷体_GB2312" pitchFamily="49" charset="-122"/>
                <a:ea typeface="楷体_GB2312" pitchFamily="49" charset="-122"/>
              </a:rPr>
              <a:t>到 </a:t>
            </a:r>
            <a:r>
              <a:rPr lang="en-US" altLang="zh-CN" sz="2400" b="1" dirty="0">
                <a:solidFill>
                  <a:srgbClr val="FF0000"/>
                </a:solidFill>
                <a:latin typeface="楷体_GB2312" pitchFamily="49" charset="-122"/>
                <a:ea typeface="楷体_GB2312" pitchFamily="49" charset="-122"/>
              </a:rPr>
              <a:t>or</a:t>
            </a:r>
            <a:r>
              <a:rPr lang="en-US" altLang="zh-CN" sz="2400" b="1" dirty="0">
                <a:latin typeface="楷体_GB2312" pitchFamily="49" charset="-122"/>
                <a:ea typeface="楷体_GB2312" pitchFamily="49" charset="-122"/>
              </a:rPr>
              <a:t> I/O</a:t>
            </a:r>
            <a:r>
              <a:rPr lang="zh-CN" altLang="en-US" sz="2400" b="1">
                <a:latin typeface="楷体_GB2312" pitchFamily="49" charset="-122"/>
                <a:ea typeface="楷体_GB2312" pitchFamily="49" charset="-122"/>
              </a:rPr>
              <a:t>等待</a:t>
            </a:r>
          </a:p>
        </p:txBody>
      </p:sp>
      <p:sp>
        <p:nvSpPr>
          <p:cNvPr id="122892" name="Rectangle 12"/>
          <p:cNvSpPr>
            <a:spLocks noChangeArrowheads="1"/>
          </p:cNvSpPr>
          <p:nvPr/>
        </p:nvSpPr>
        <p:spPr bwMode="auto">
          <a:xfrm>
            <a:off x="1001713" y="1771650"/>
            <a:ext cx="7707312" cy="3887788"/>
          </a:xfrm>
          <a:prstGeom prst="rect">
            <a:avLst/>
          </a:prstGeom>
          <a:noFill/>
          <a:ln w="9525">
            <a:solidFill>
              <a:srgbClr val="C0C0C0"/>
            </a:solidFill>
            <a:miter lim="800000"/>
          </a:ln>
          <a:extLst>
            <a:ext uri="{909E8E84-426E-40DD-AFC4-6F175D3DCCD1}">
              <a14:hiddenFill xmlns:a14="http://schemas.microsoft.com/office/drawing/2010/main">
                <a:solidFill>
                  <a:srgbClr val="FFFFFF"/>
                </a:solidFill>
              </a14:hiddenFill>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44958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ClrTx/>
              <a:buFont typeface="Monotype Sorts" charset="2"/>
              <a:buNone/>
            </a:pPr>
            <a:r>
              <a:rPr lang="zh-CN" altLang="en-US" sz="3000" b="1" dirty="0">
                <a:solidFill>
                  <a:srgbClr val="FF0000"/>
                </a:solidFill>
                <a:latin typeface="黑体" panose="02010609060101010101" pitchFamily="2" charset="-122"/>
                <a:ea typeface="黑体" panose="02010609060101010101" pitchFamily="2" charset="-122"/>
              </a:rPr>
              <a:t>回顾</a:t>
            </a:r>
            <a:r>
              <a:rPr lang="en-US" altLang="zh-CN" sz="3000" b="1" dirty="0">
                <a:solidFill>
                  <a:srgbClr val="FF0000"/>
                </a:solidFill>
                <a:latin typeface="黑体" panose="02010609060101010101" pitchFamily="2" charset="-122"/>
                <a:ea typeface="黑体" panose="02010609060101010101" pitchFamily="2" charset="-122"/>
              </a:rPr>
              <a:t>OS</a:t>
            </a:r>
            <a:r>
              <a:rPr lang="zh-CN" altLang="en-US" sz="3000" b="1" dirty="0">
                <a:solidFill>
                  <a:srgbClr val="FF0000"/>
                </a:solidFill>
                <a:latin typeface="黑体" panose="02010609060101010101" pitchFamily="2" charset="-122"/>
                <a:ea typeface="黑体" panose="02010609060101010101" pitchFamily="2" charset="-122"/>
              </a:rPr>
              <a:t>发展</a:t>
            </a: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(1)</a:t>
            </a:r>
            <a:r>
              <a:rPr lang="zh-CN" altLang="en-US" sz="2400" b="1" dirty="0">
                <a:latin typeface="宋体" panose="02010600030101010101" pitchFamily="2" charset="-122"/>
                <a:ea typeface="宋体" panose="02010600030101010101" pitchFamily="2" charset="-122"/>
              </a:rPr>
              <a:t>手工操作</a:t>
            </a: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(2)</a:t>
            </a:r>
            <a:r>
              <a:rPr lang="zh-CN" altLang="en-US" sz="2400" b="1" dirty="0">
                <a:latin typeface="宋体" panose="02010600030101010101" pitchFamily="2" charset="-122"/>
                <a:ea typeface="宋体" panose="02010600030101010101" pitchFamily="2" charset="-122"/>
              </a:rPr>
              <a:t>简单批处理</a:t>
            </a: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latin typeface="宋体" panose="02010600030101010101" pitchFamily="2" charset="-122"/>
                <a:ea typeface="宋体" panose="02010600030101010101" pitchFamily="2" charset="-122"/>
              </a:rPr>
              <a:t>(3)</a:t>
            </a:r>
            <a:r>
              <a:rPr lang="zh-CN" altLang="en-US" sz="2400" b="1" dirty="0">
                <a:latin typeface="宋体" panose="02010600030101010101" pitchFamily="2" charset="-122"/>
                <a:ea typeface="宋体" panose="02010600030101010101" pitchFamily="2" charset="-122"/>
              </a:rPr>
              <a:t>多道程序批</a:t>
            </a:r>
            <a:br>
              <a:rPr lang="zh-CN" altLang="en-US" sz="2400" b="1" dirty="0">
                <a:latin typeface="宋体" panose="02010600030101010101" pitchFamily="2" charset="-122"/>
                <a:ea typeface="宋体" panose="02010600030101010101" pitchFamily="2" charset="-122"/>
              </a:rPr>
            </a:br>
            <a:r>
              <a:rPr lang="zh-CN" altLang="en-US" sz="2400" b="1" dirty="0">
                <a:latin typeface="宋体" panose="02010600030101010101" pitchFamily="2" charset="-122"/>
                <a:ea typeface="宋体" panose="02010600030101010101" pitchFamily="2" charset="-122"/>
              </a:rPr>
              <a:t>     处理</a:t>
            </a:r>
          </a:p>
          <a:p>
            <a:pPr>
              <a:buClrTx/>
              <a:buFont typeface="Monotype Sorts" charset="2"/>
              <a:buNone/>
            </a:pPr>
            <a:r>
              <a:rPr lang="zh-CN" altLang="en-US" sz="2400" b="1" dirty="0">
                <a:latin typeface="宋体" panose="02010600030101010101" pitchFamily="2" charset="-122"/>
                <a:ea typeface="宋体" panose="02010600030101010101" pitchFamily="2" charset="-122"/>
              </a:rPr>
              <a:t>  </a:t>
            </a:r>
            <a:r>
              <a:rPr lang="en-US" altLang="zh-CN" sz="2400" b="1" dirty="0">
                <a:solidFill>
                  <a:srgbClr val="000099"/>
                </a:solidFill>
                <a:latin typeface="宋体" panose="02010600030101010101" pitchFamily="2" charset="-122"/>
                <a:ea typeface="宋体" panose="02010600030101010101" pitchFamily="2" charset="-122"/>
              </a:rPr>
              <a:t>(4)</a:t>
            </a:r>
            <a:r>
              <a:rPr lang="zh-CN" altLang="en-US" sz="2400" b="1" dirty="0">
                <a:solidFill>
                  <a:srgbClr val="000099"/>
                </a:solidFill>
                <a:latin typeface="宋体" panose="02010600030101010101" pitchFamily="2" charset="-122"/>
                <a:ea typeface="宋体" panose="02010600030101010101" pitchFamily="2" charset="-122"/>
              </a:rPr>
              <a:t>分时处理</a:t>
            </a:r>
          </a:p>
          <a:p>
            <a:pPr>
              <a:buClrTx/>
              <a:buFont typeface="Monotype Sorts" charset="2"/>
              <a:buNone/>
            </a:pPr>
            <a:r>
              <a:rPr lang="zh-CN" altLang="en-US" sz="2400" b="1" dirty="0">
                <a:solidFill>
                  <a:srgbClr val="000099"/>
                </a:solidFill>
                <a:latin typeface="宋体" panose="02010600030101010101" pitchFamily="2" charset="-122"/>
                <a:ea typeface="宋体" panose="02010600030101010101" pitchFamily="2" charset="-122"/>
              </a:rPr>
              <a:t>  </a:t>
            </a:r>
            <a:r>
              <a:rPr lang="en-US" altLang="zh-CN" sz="2400" b="1" dirty="0">
                <a:solidFill>
                  <a:srgbClr val="000099"/>
                </a:solidFill>
                <a:latin typeface="宋体" panose="02010600030101010101" pitchFamily="2" charset="-122"/>
                <a:ea typeface="宋体" panose="02010600030101010101" pitchFamily="2" charset="-122"/>
              </a:rPr>
              <a:t>(5)</a:t>
            </a:r>
            <a:r>
              <a:rPr lang="zh-CN" altLang="en-US" sz="2400" b="1" dirty="0">
                <a:solidFill>
                  <a:srgbClr val="000099"/>
                </a:solidFill>
                <a:latin typeface="宋体" panose="02010600030101010101" pitchFamily="2" charset="-122"/>
                <a:ea typeface="宋体" panose="02010600030101010101" pitchFamily="2" charset="-122"/>
              </a:rPr>
              <a:t>对称多处理</a:t>
            </a:r>
            <a:endParaRPr lang="en-US" altLang="zh-CN" sz="2400" b="1" dirty="0">
              <a:solidFill>
                <a:srgbClr val="000099"/>
              </a:solidFill>
              <a:latin typeface="宋体" panose="02010600030101010101" pitchFamily="2" charset="-122"/>
              <a:ea typeface="宋体" panose="02010600030101010101" pitchFamily="2" charset="-122"/>
            </a:endParaRPr>
          </a:p>
        </p:txBody>
      </p:sp>
      <p:sp>
        <p:nvSpPr>
          <p:cNvPr id="122893" name="Rectangle 13"/>
          <p:cNvSpPr>
            <a:spLocks noChangeArrowheads="1"/>
          </p:cNvSpPr>
          <p:nvPr/>
        </p:nvSpPr>
        <p:spPr bwMode="auto">
          <a:xfrm>
            <a:off x="2152650" y="5762625"/>
            <a:ext cx="5486400" cy="727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b="1">
                <a:solidFill>
                  <a:srgbClr val="FF0000"/>
                </a:solidFill>
                <a:latin typeface="黑体" panose="02010609060101010101" pitchFamily="2" charset="-122"/>
                <a:ea typeface="黑体" panose="02010609060101010101" pitchFamily="2" charset="-122"/>
              </a:rPr>
              <a:t>进程概念 </a:t>
            </a:r>
            <a:r>
              <a:rPr kumimoji="0" lang="en-US" altLang="zh-CN" b="1" dirty="0">
                <a:solidFill>
                  <a:srgbClr val="FF0000"/>
                </a:solidFill>
                <a:latin typeface="Arial Black" panose="020B0A04020102020204" pitchFamily="34" charset="0"/>
                <a:ea typeface="黑体" panose="02010609060101010101" pitchFamily="2" charset="-122"/>
              </a:rPr>
              <a:t>–</a:t>
            </a:r>
            <a:r>
              <a:rPr kumimoji="0" lang="en-US" altLang="zh-CN" b="1" dirty="0">
                <a:solidFill>
                  <a:srgbClr val="FF0000"/>
                </a:solidFill>
                <a:latin typeface="黑体" panose="02010609060101010101" pitchFamily="2" charset="-122"/>
                <a:ea typeface="黑体" panose="02010609060101010101" pitchFamily="2" charset="-122"/>
              </a:rPr>
              <a:t> OS</a:t>
            </a:r>
            <a:r>
              <a:rPr kumimoji="0" lang="zh-CN" altLang="en-US" b="1">
                <a:solidFill>
                  <a:srgbClr val="FF0000"/>
                </a:solidFill>
                <a:latin typeface="黑体" panose="02010609060101010101" pitchFamily="2" charset="-122"/>
                <a:ea typeface="黑体" panose="02010609060101010101" pitchFamily="2" charset="-122"/>
              </a:rPr>
              <a:t>发展的需要和必然</a:t>
            </a:r>
            <a:endParaRPr kumimoji="0" lang="en-US" altLang="zh-CN" b="1" dirty="0">
              <a:latin typeface="宋体" panose="02010600030101010101" pitchFamily="2" charset="-122"/>
              <a:ea typeface="宋体" panose="02010600030101010101" pitchFamily="2" charset="-122"/>
            </a:endParaRP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122892">
                                            <p:txEl>
                                              <p:charRg st="4294967295" end="429496729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89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89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2891">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2891">
                                            <p:txEl>
                                              <p:pRg st="3" end="3"/>
                                            </p:txEl>
                                          </p:spTgt>
                                        </p:tgtEl>
                                        <p:attrNameLst>
                                          <p:attrName>style.visibility</p:attrName>
                                        </p:attrNameLst>
                                      </p:cBhvr>
                                      <p:to>
                                        <p:strVal val="visible"/>
                                      </p:to>
                                    </p:se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122893"/>
                                        </p:tgtEl>
                                        <p:attrNameLst>
                                          <p:attrName>style.visibility</p:attrName>
                                        </p:attrNameLst>
                                      </p:cBhvr>
                                      <p:to>
                                        <p:strVal val="visible"/>
                                      </p:to>
                                    </p:set>
                                    <p:animEffect transition="in" filter="fade">
                                      <p:cBhvr>
                                        <p:cTn id="26" dur="1000"/>
                                        <p:tgtEl>
                                          <p:spTgt spid="1228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91" grpId="0" build="p" autoUpdateAnimBg="0" advAuto="0"/>
      <p:bldP spid="122892" grpId="0" autoUpdateAnimBg="0"/>
      <p:bldP spid="12289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173059" name="Rectangle 3"/>
          <p:cNvSpPr>
            <a:spLocks noGrp="1" noChangeArrowheads="1"/>
          </p:cNvSpPr>
          <p:nvPr>
            <p:ph type="body" idx="4294967295"/>
          </p:nvPr>
        </p:nvSpPr>
        <p:spPr>
          <a:xfrm>
            <a:off x="877888" y="1646238"/>
            <a:ext cx="7173912" cy="2742882"/>
          </a:xfrm>
        </p:spPr>
        <p:txBody>
          <a:bodyPr/>
          <a:lstStyle/>
          <a:p>
            <a:pPr marL="0" indent="0">
              <a:lnSpc>
                <a:spcPct val="90000"/>
              </a:lnSpc>
              <a:buFont typeface="Monotype Sorts" charset="2"/>
              <a:buNone/>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对单个进程，操作系统建立</a:t>
            </a:r>
            <a:r>
              <a:rPr lang="zh-CN" altLang="en-US" sz="2200" dirty="0">
                <a:solidFill>
                  <a:srgbClr val="CC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“进程映像”</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进行描述和表达</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90000"/>
              </a:lnSpc>
              <a:buFont typeface="Monotype Sorts" charset="2"/>
              <a:buNone/>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必须包含</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部分内容：</a:t>
            </a:r>
          </a:p>
          <a:p>
            <a:pPr marL="0" indent="0">
              <a:lnSpc>
                <a:spcPct val="90000"/>
              </a:lnSpc>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一段可执行的</a:t>
            </a:r>
            <a:r>
              <a:rPr lang="zh-CN" altLang="en-US"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程序</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（代码）</a:t>
            </a:r>
          </a:p>
          <a:p>
            <a:pPr marL="0" indent="0">
              <a:lnSpc>
                <a:spcPct val="90000"/>
              </a:lnSpc>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程序所需的</a:t>
            </a:r>
            <a:r>
              <a:rPr lang="zh-CN" altLang="en-US"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相关数据</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（变量、</a:t>
            </a:r>
            <a:b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b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栈、堆、缓冲区等）</a:t>
            </a:r>
          </a:p>
          <a:p>
            <a:pPr marL="0" indent="0">
              <a:lnSpc>
                <a:spcPct val="90000"/>
              </a:lnSpc>
            </a:pP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 记录程序执行的</a:t>
            </a:r>
            <a:r>
              <a:rPr lang="zh-CN" altLang="en-US"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上下文环境或</a:t>
            </a:r>
            <a:endParaRPr lang="en-US" altLang="zh-CN"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endParaRPr>
          </a:p>
          <a:p>
            <a:pPr marL="0" indent="0">
              <a:lnSpc>
                <a:spcPct val="90000"/>
              </a:lnSpc>
              <a:buNone/>
            </a:pPr>
            <a:r>
              <a:rPr lang="en-US" altLang="zh-CN"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b="1" dirty="0">
                <a:highlight>
                  <a:srgbClr val="FFFF00"/>
                </a:highlight>
                <a:latin typeface="Times New Roman" panose="02020603050405020304" pitchFamily="18" charset="0"/>
                <a:ea typeface="宋体" panose="02010600030101010101" pitchFamily="2" charset="-122"/>
                <a:cs typeface="Times New Roman" panose="02020603050405020304" pitchFamily="18" charset="0"/>
              </a:rPr>
              <a:t>运行时信息</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b="1" dirty="0">
                <a:solidFill>
                  <a:srgbClr val="FF0000"/>
                </a:solidFill>
                <a:highlight>
                  <a:srgbClr val="FFFF00"/>
                </a:highlight>
                <a:latin typeface="Times New Roman" panose="02020603050405020304" pitchFamily="18" charset="0"/>
                <a:ea typeface="宋体" panose="02010600030101010101" pitchFamily="2" charset="-122"/>
                <a:cs typeface="Times New Roman" panose="02020603050405020304" pitchFamily="18" charset="0"/>
              </a:rPr>
              <a:t>PCB</a:t>
            </a:r>
            <a:r>
              <a:rPr lang="zh-CN" altLang="en-US" sz="2000" b="1"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b="1"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3062" name="Rectangle 3"/>
          <p:cNvSpPr>
            <a:spLocks noChangeArrowheads="1"/>
          </p:cNvSpPr>
          <p:nvPr/>
        </p:nvSpPr>
        <p:spPr bwMode="auto">
          <a:xfrm>
            <a:off x="873125" y="4556125"/>
            <a:ext cx="7173913" cy="180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200" dirty="0">
                <a:solidFill>
                  <a:srgbClr val="CC0000"/>
                </a:solidFill>
                <a:ea typeface="黑体" panose="02010609060101010101" pitchFamily="2" charset="-122"/>
              </a:rPr>
              <a:t>对所有进程的管理，操作系统建立特定数据结构：</a:t>
            </a:r>
          </a:p>
          <a:p>
            <a:r>
              <a:rPr lang="zh-CN" altLang="en-US" sz="2000" b="1" dirty="0">
                <a:latin typeface="宋体" panose="02010600030101010101" pitchFamily="2" charset="-122"/>
                <a:ea typeface="宋体" panose="02010600030101010101" pitchFamily="2" charset="-122"/>
              </a:rPr>
              <a:t> 进程索引表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进程目录</a:t>
            </a:r>
          </a:p>
          <a:p>
            <a:r>
              <a:rPr lang="zh-CN" altLang="en-US" sz="2000" b="1" dirty="0">
                <a:latin typeface="宋体" panose="02010600030101010101" pitchFamily="2" charset="-122"/>
                <a:ea typeface="宋体" panose="02010600030101010101" pitchFamily="2" charset="-122"/>
              </a:rPr>
              <a:t> 进程映像存储区</a:t>
            </a:r>
          </a:p>
          <a:p>
            <a:r>
              <a:rPr lang="zh-CN" altLang="en-US" sz="2000" b="1" dirty="0">
                <a:latin typeface="宋体" panose="02010600030101010101" pitchFamily="2" charset="-122"/>
                <a:ea typeface="宋体" panose="02010600030101010101" pitchFamily="2" charset="-122"/>
              </a:rPr>
              <a:t> 进程链表队列</a:t>
            </a:r>
            <a:endParaRPr lang="en-US" altLang="zh-CN" sz="2000" b="1" dirty="0">
              <a:latin typeface="宋体" panose="02010600030101010101" pitchFamily="2" charset="-122"/>
              <a:ea typeface="宋体" panose="02010600030101010101" pitchFamily="2" charset="-122"/>
            </a:endParaRPr>
          </a:p>
        </p:txBody>
      </p:sp>
      <p:grpSp>
        <p:nvGrpSpPr>
          <p:cNvPr id="173070" name="Group 14"/>
          <p:cNvGrpSpPr/>
          <p:nvPr/>
        </p:nvGrpSpPr>
        <p:grpSpPr bwMode="auto">
          <a:xfrm>
            <a:off x="5076825" y="2530475"/>
            <a:ext cx="2527300" cy="1717675"/>
            <a:chOff x="3684" y="1171"/>
            <a:chExt cx="1592" cy="1082"/>
          </a:xfrm>
        </p:grpSpPr>
        <p:sp>
          <p:nvSpPr>
            <p:cNvPr id="28679" name="Rectangle 7"/>
            <p:cNvSpPr>
              <a:spLocks noChangeArrowheads="1"/>
            </p:cNvSpPr>
            <p:nvPr/>
          </p:nvSpPr>
          <p:spPr bwMode="auto">
            <a:xfrm>
              <a:off x="4564" y="1237"/>
              <a:ext cx="712" cy="259"/>
            </a:xfrm>
            <a:prstGeom prst="rect">
              <a:avLst/>
            </a:prstGeom>
            <a:solidFill>
              <a:srgbClr val="99CC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Verdana" panose="020B0604030504040204" pitchFamily="34" charset="0"/>
                  <a:ea typeface="宋体" panose="02010600030101010101" pitchFamily="2" charset="-122"/>
                </a:rPr>
                <a:t>上下文</a:t>
              </a:r>
            </a:p>
          </p:txBody>
        </p:sp>
        <p:sp>
          <p:nvSpPr>
            <p:cNvPr id="28680" name="Rectangle 8"/>
            <p:cNvSpPr>
              <a:spLocks noChangeArrowheads="1"/>
            </p:cNvSpPr>
            <p:nvPr/>
          </p:nvSpPr>
          <p:spPr bwMode="auto">
            <a:xfrm>
              <a:off x="4564" y="1497"/>
              <a:ext cx="712" cy="259"/>
            </a:xfrm>
            <a:prstGeom prst="rect">
              <a:avLst/>
            </a:prstGeom>
            <a:solidFill>
              <a:srgbClr val="C0C0C0"/>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Verdana" panose="020B0604030504040204" pitchFamily="34" charset="0"/>
                  <a:ea typeface="宋体" panose="02010600030101010101" pitchFamily="2" charset="-122"/>
                </a:rPr>
                <a:t>数据</a:t>
              </a:r>
            </a:p>
          </p:txBody>
        </p:sp>
        <p:sp>
          <p:nvSpPr>
            <p:cNvPr id="28681" name="Rectangle 9"/>
            <p:cNvSpPr>
              <a:spLocks noChangeArrowheads="1"/>
            </p:cNvSpPr>
            <p:nvPr/>
          </p:nvSpPr>
          <p:spPr bwMode="auto">
            <a:xfrm>
              <a:off x="4565" y="1759"/>
              <a:ext cx="711" cy="494"/>
            </a:xfrm>
            <a:prstGeom prst="rect">
              <a:avLst/>
            </a:prstGeom>
            <a:solidFill>
              <a:srgbClr val="FF99CC"/>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dirty="0">
                  <a:latin typeface="Verdana" panose="020B0604030504040204" pitchFamily="34" charset="0"/>
                  <a:ea typeface="宋体" panose="02010600030101010101" pitchFamily="2" charset="-122"/>
                </a:rPr>
                <a:t>程序</a:t>
              </a:r>
            </a:p>
            <a:p>
              <a:pPr algn="ctr">
                <a:spcBef>
                  <a:spcPct val="0"/>
                </a:spcBef>
                <a:buClrTx/>
                <a:buSzTx/>
                <a:buFontTx/>
                <a:buNone/>
              </a:pPr>
              <a:r>
                <a:rPr kumimoji="0" lang="zh-CN" altLang="en-US" sz="1800" b="1" dirty="0">
                  <a:latin typeface="Verdana" panose="020B0604030504040204" pitchFamily="34" charset="0"/>
                  <a:ea typeface="宋体" panose="02010600030101010101" pitchFamily="2" charset="-122"/>
                </a:rPr>
                <a:t>（代码）</a:t>
              </a:r>
            </a:p>
          </p:txBody>
        </p:sp>
        <p:sp>
          <p:nvSpPr>
            <p:cNvPr id="28682" name="AutoShape 10"/>
            <p:cNvSpPr/>
            <p:nvPr/>
          </p:nvSpPr>
          <p:spPr bwMode="auto">
            <a:xfrm>
              <a:off x="4298" y="1264"/>
              <a:ext cx="214" cy="970"/>
            </a:xfrm>
            <a:prstGeom prst="leftBrace">
              <a:avLst>
                <a:gd name="adj1" fmla="val 37773"/>
                <a:gd name="adj2" fmla="val 50000"/>
              </a:avLst>
            </a:prstGeom>
            <a:noFill/>
            <a:ln w="222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8683" name="Rectangle 11"/>
            <p:cNvSpPr>
              <a:spLocks noChangeArrowheads="1"/>
            </p:cNvSpPr>
            <p:nvPr/>
          </p:nvSpPr>
          <p:spPr bwMode="auto">
            <a:xfrm>
              <a:off x="3684" y="1511"/>
              <a:ext cx="711" cy="494"/>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Verdana" panose="020B0604030504040204" pitchFamily="34" charset="0"/>
                  <a:ea typeface="宋体" panose="02010600030101010101" pitchFamily="2" charset="-122"/>
                </a:rPr>
                <a:t>进程</a:t>
              </a:r>
              <a:r>
                <a:rPr kumimoji="0" lang="en-US" altLang="zh-CN" sz="1800" b="1">
                  <a:latin typeface="Verdana" panose="020B0604030504040204" pitchFamily="34" charset="0"/>
                  <a:ea typeface="宋体" panose="02010600030101010101" pitchFamily="2" charset="-122"/>
                </a:rPr>
                <a:t>A</a:t>
              </a:r>
              <a:endParaRPr kumimoji="0" lang="zh-CN" altLang="en-US" sz="1800" b="1">
                <a:latin typeface="Verdana" panose="020B0604030504040204" pitchFamily="34" charset="0"/>
                <a:ea typeface="宋体" panose="02010600030101010101" pitchFamily="2" charset="-122"/>
              </a:endParaRPr>
            </a:p>
          </p:txBody>
        </p:sp>
        <p:sp>
          <p:nvSpPr>
            <p:cNvPr id="28684" name="Rectangle 12"/>
            <p:cNvSpPr>
              <a:spLocks noChangeArrowheads="1"/>
            </p:cNvSpPr>
            <p:nvPr/>
          </p:nvSpPr>
          <p:spPr bwMode="auto">
            <a:xfrm>
              <a:off x="4760" y="1171"/>
              <a:ext cx="516" cy="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sp>
        <p:nvSpPr>
          <p:cNvPr id="28678" name="Rectangle 15"/>
          <p:cNvSpPr>
            <a:spLocks noChangeArrowheads="1"/>
          </p:cNvSpPr>
          <p:nvPr/>
        </p:nvSpPr>
        <p:spPr bwMode="auto">
          <a:xfrm>
            <a:off x="714375" y="1071563"/>
            <a:ext cx="2857500"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lang="en-US" altLang="zh-CN" sz="2400" b="1">
                <a:solidFill>
                  <a:srgbClr val="CC0000"/>
                </a:solidFill>
                <a:latin typeface="黑体" panose="02010609060101010101" pitchFamily="2" charset="-122"/>
                <a:ea typeface="黑体" panose="02010609060101010101" pitchFamily="2" charset="-122"/>
              </a:rPr>
              <a:t>3.3.2 </a:t>
            </a:r>
            <a:r>
              <a:rPr lang="zh-CN" altLang="en-US" sz="2400" b="1">
                <a:solidFill>
                  <a:srgbClr val="CC0000"/>
                </a:solidFill>
                <a:latin typeface="黑体" panose="02010609060101010101" pitchFamily="2" charset="-122"/>
                <a:ea typeface="黑体" panose="02010609060101010101" pitchFamily="2" charset="-122"/>
              </a:rPr>
              <a:t>进程的数据结构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3059">
                                            <p:txEl>
                                              <p:pRg st="0" end="0"/>
                                            </p:txEl>
                                          </p:spTgt>
                                        </p:tgtEl>
                                        <p:attrNameLst>
                                          <p:attrName>style.visibility</p:attrName>
                                        </p:attrNameLst>
                                      </p:cBhvr>
                                      <p:to>
                                        <p:strVal val="visible"/>
                                      </p:to>
                                    </p:set>
                                    <p:animEffect transition="in" filter="wipe(left)">
                                      <p:cBhvr>
                                        <p:cTn id="7" dur="500"/>
                                        <p:tgtEl>
                                          <p:spTgt spid="17305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3059">
                                            <p:txEl>
                                              <p:pRg st="1" end="1"/>
                                            </p:txEl>
                                          </p:spTgt>
                                        </p:tgtEl>
                                        <p:attrNameLst>
                                          <p:attrName>style.visibility</p:attrName>
                                        </p:attrNameLst>
                                      </p:cBhvr>
                                      <p:to>
                                        <p:strVal val="visible"/>
                                      </p:to>
                                    </p:set>
                                    <p:animEffect transition="in" filter="wipe(left)">
                                      <p:cBhvr>
                                        <p:cTn id="11" dur="500"/>
                                        <p:tgtEl>
                                          <p:spTgt spid="173059">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73059">
                                            <p:txEl>
                                              <p:pRg st="2" end="2"/>
                                            </p:txEl>
                                          </p:spTgt>
                                        </p:tgtEl>
                                        <p:attrNameLst>
                                          <p:attrName>style.visibility</p:attrName>
                                        </p:attrNameLst>
                                      </p:cBhvr>
                                      <p:to>
                                        <p:strVal val="visible"/>
                                      </p:to>
                                    </p:set>
                                    <p:anim calcmode="lin" valueType="num">
                                      <p:cBhvr additive="base">
                                        <p:cTn id="16" dur="500" fill="hold"/>
                                        <p:tgtEl>
                                          <p:spTgt spid="173059">
                                            <p:txEl>
                                              <p:pRg st="2" end="2"/>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17305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173059">
                                            <p:txEl>
                                              <p:pRg st="3" end="3"/>
                                            </p:txEl>
                                          </p:spTgt>
                                        </p:tgtEl>
                                        <p:attrNameLst>
                                          <p:attrName>style.visibility</p:attrName>
                                        </p:attrNameLst>
                                      </p:cBhvr>
                                      <p:to>
                                        <p:strVal val="visible"/>
                                      </p:to>
                                    </p:set>
                                    <p:anim calcmode="lin" valueType="num">
                                      <p:cBhvr additive="base">
                                        <p:cTn id="22" dur="500" fill="hold"/>
                                        <p:tgtEl>
                                          <p:spTgt spid="173059">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7305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173059">
                                            <p:txEl>
                                              <p:pRg st="4" end="4"/>
                                            </p:txEl>
                                          </p:spTgt>
                                        </p:tgtEl>
                                        <p:attrNameLst>
                                          <p:attrName>style.visibility</p:attrName>
                                        </p:attrNameLst>
                                      </p:cBhvr>
                                      <p:to>
                                        <p:strVal val="visible"/>
                                      </p:to>
                                    </p:set>
                                    <p:anim calcmode="lin" valueType="num">
                                      <p:cBhvr additive="base">
                                        <p:cTn id="28" dur="500" fill="hold"/>
                                        <p:tgtEl>
                                          <p:spTgt spid="173059">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17305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73059">
                                            <p:txEl>
                                              <p:pRg st="5" end="5"/>
                                            </p:txEl>
                                          </p:spTgt>
                                        </p:tgtEl>
                                        <p:attrNameLst>
                                          <p:attrName>style.visibility</p:attrName>
                                        </p:attrNameLst>
                                      </p:cBhvr>
                                      <p:to>
                                        <p:strVal val="visible"/>
                                      </p:to>
                                    </p:set>
                                    <p:anim calcmode="lin" valueType="num">
                                      <p:cBhvr additive="base">
                                        <p:cTn id="34" dur="500" fill="hold"/>
                                        <p:tgtEl>
                                          <p:spTgt spid="173059">
                                            <p:txEl>
                                              <p:pRg st="5" end="5"/>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17305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2" presetClass="entr" presetSubtype="2" fill="hold" nodeType="clickEffect">
                                  <p:stCondLst>
                                    <p:cond delay="0"/>
                                  </p:stCondLst>
                                  <p:childTnLst>
                                    <p:set>
                                      <p:cBhvr>
                                        <p:cTn id="39" dur="1" fill="hold">
                                          <p:stCondLst>
                                            <p:cond delay="0"/>
                                          </p:stCondLst>
                                        </p:cTn>
                                        <p:tgtEl>
                                          <p:spTgt spid="173070"/>
                                        </p:tgtEl>
                                        <p:attrNameLst>
                                          <p:attrName>style.visibility</p:attrName>
                                        </p:attrNameLst>
                                      </p:cBhvr>
                                      <p:to>
                                        <p:strVal val="visible"/>
                                      </p:to>
                                    </p:set>
                                    <p:animEffect transition="in" filter="slide(fromRight)">
                                      <p:cBhvr>
                                        <p:cTn id="40" dur="500"/>
                                        <p:tgtEl>
                                          <p:spTgt spid="173070"/>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173062">
                                            <p:txEl>
                                              <p:pRg st="0" end="0"/>
                                            </p:txEl>
                                          </p:spTgt>
                                        </p:tgtEl>
                                        <p:attrNameLst>
                                          <p:attrName>style.visibility</p:attrName>
                                        </p:attrNameLst>
                                      </p:cBhvr>
                                      <p:to>
                                        <p:strVal val="visible"/>
                                      </p:to>
                                    </p:set>
                                    <p:anim calcmode="lin" valueType="num">
                                      <p:cBhvr additive="base">
                                        <p:cTn id="45" dur="500" fill="hold"/>
                                        <p:tgtEl>
                                          <p:spTgt spid="173062">
                                            <p:txEl>
                                              <p:pRg st="0" end="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17306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173062">
                                            <p:txEl>
                                              <p:pRg st="1" end="1"/>
                                            </p:txEl>
                                          </p:spTgt>
                                        </p:tgtEl>
                                        <p:attrNameLst>
                                          <p:attrName>style.visibility</p:attrName>
                                        </p:attrNameLst>
                                      </p:cBhvr>
                                      <p:to>
                                        <p:strVal val="visible"/>
                                      </p:to>
                                    </p:set>
                                    <p:anim calcmode="lin" valueType="num">
                                      <p:cBhvr additive="base">
                                        <p:cTn id="51" dur="500" fill="hold"/>
                                        <p:tgtEl>
                                          <p:spTgt spid="173062">
                                            <p:txEl>
                                              <p:pRg st="1" end="1"/>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7306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173062">
                                            <p:txEl>
                                              <p:pRg st="2" end="2"/>
                                            </p:txEl>
                                          </p:spTgt>
                                        </p:tgtEl>
                                        <p:attrNameLst>
                                          <p:attrName>style.visibility</p:attrName>
                                        </p:attrNameLst>
                                      </p:cBhvr>
                                      <p:to>
                                        <p:strVal val="visible"/>
                                      </p:to>
                                    </p:set>
                                    <p:anim calcmode="lin" valueType="num">
                                      <p:cBhvr additive="base">
                                        <p:cTn id="57" dur="500" fill="hold"/>
                                        <p:tgtEl>
                                          <p:spTgt spid="173062">
                                            <p:txEl>
                                              <p:pRg st="2" end="2"/>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17306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173062">
                                            <p:txEl>
                                              <p:pRg st="3" end="3"/>
                                            </p:txEl>
                                          </p:spTgt>
                                        </p:tgtEl>
                                        <p:attrNameLst>
                                          <p:attrName>style.visibility</p:attrName>
                                        </p:attrNameLst>
                                      </p:cBhvr>
                                      <p:to>
                                        <p:strVal val="visible"/>
                                      </p:to>
                                    </p:set>
                                    <p:anim calcmode="lin" valueType="num">
                                      <p:cBhvr additive="base">
                                        <p:cTn id="63" dur="500" fill="hold"/>
                                        <p:tgtEl>
                                          <p:spTgt spid="173062">
                                            <p:txEl>
                                              <p:pRg st="3" end="3"/>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17306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9"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65"/>
          <p:cNvSpPr>
            <a:spLocks noChangeArrowheads="1"/>
          </p:cNvSpPr>
          <p:nvPr/>
        </p:nvSpPr>
        <p:spPr bwMode="auto">
          <a:xfrm>
            <a:off x="5657850" y="1428750"/>
            <a:ext cx="957263" cy="2428875"/>
          </a:xfrm>
          <a:prstGeom prst="rect">
            <a:avLst/>
          </a:prstGeom>
          <a:solidFill>
            <a:srgbClr val="EAEAEA"/>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699"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29700" name="Rectangle 6"/>
          <p:cNvSpPr>
            <a:spLocks noChangeArrowheads="1"/>
          </p:cNvSpPr>
          <p:nvPr/>
        </p:nvSpPr>
        <p:spPr bwMode="auto">
          <a:xfrm>
            <a:off x="2474913" y="3268663"/>
            <a:ext cx="928687" cy="319087"/>
          </a:xfrm>
          <a:prstGeom prst="rect">
            <a:avLst/>
          </a:prstGeom>
          <a:solidFill>
            <a:srgbClr val="99CC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上下文</a:t>
            </a:r>
          </a:p>
        </p:txBody>
      </p:sp>
      <p:sp>
        <p:nvSpPr>
          <p:cNvPr id="29701" name="Rectangle 7"/>
          <p:cNvSpPr>
            <a:spLocks noChangeArrowheads="1"/>
          </p:cNvSpPr>
          <p:nvPr/>
        </p:nvSpPr>
        <p:spPr bwMode="auto">
          <a:xfrm>
            <a:off x="2474913" y="3589338"/>
            <a:ext cx="928687" cy="319087"/>
          </a:xfrm>
          <a:prstGeom prst="rect">
            <a:avLst/>
          </a:prstGeom>
          <a:solidFill>
            <a:srgbClr val="C0C0C0"/>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数据</a:t>
            </a:r>
          </a:p>
        </p:txBody>
      </p:sp>
      <p:sp>
        <p:nvSpPr>
          <p:cNvPr id="29702" name="Rectangle 8"/>
          <p:cNvSpPr>
            <a:spLocks noChangeArrowheads="1"/>
          </p:cNvSpPr>
          <p:nvPr/>
        </p:nvSpPr>
        <p:spPr bwMode="auto">
          <a:xfrm>
            <a:off x="2476500" y="3911600"/>
            <a:ext cx="927100" cy="608013"/>
          </a:xfrm>
          <a:prstGeom prst="rect">
            <a:avLst/>
          </a:prstGeom>
          <a:solidFill>
            <a:srgbClr val="FF99CC"/>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程序</a:t>
            </a:r>
          </a:p>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（代码）</a:t>
            </a:r>
          </a:p>
        </p:txBody>
      </p:sp>
      <p:sp>
        <p:nvSpPr>
          <p:cNvPr id="29703" name="AutoShape 9"/>
          <p:cNvSpPr/>
          <p:nvPr/>
        </p:nvSpPr>
        <p:spPr bwMode="auto">
          <a:xfrm>
            <a:off x="1905000" y="3302000"/>
            <a:ext cx="279400" cy="1193800"/>
          </a:xfrm>
          <a:prstGeom prst="leftBrace">
            <a:avLst>
              <a:gd name="adj1" fmla="val 35606"/>
              <a:gd name="adj2" fmla="val 50000"/>
            </a:avLst>
          </a:prstGeom>
          <a:noFill/>
          <a:ln w="222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04" name="Rectangle 10"/>
          <p:cNvSpPr>
            <a:spLocks noChangeArrowheads="1"/>
          </p:cNvSpPr>
          <p:nvPr/>
        </p:nvSpPr>
        <p:spPr bwMode="auto">
          <a:xfrm>
            <a:off x="1104900" y="3606800"/>
            <a:ext cx="927100" cy="608013"/>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进程</a:t>
            </a:r>
            <a:r>
              <a:rPr kumimoji="0" lang="en-US" altLang="zh-CN" sz="1400" b="1">
                <a:latin typeface="Verdana" panose="020B0604030504040204" pitchFamily="34" charset="0"/>
                <a:ea typeface="宋体" panose="02010600030101010101" pitchFamily="2" charset="-122"/>
              </a:rPr>
              <a:t>A</a:t>
            </a:r>
            <a:endParaRPr kumimoji="0" lang="zh-CN" altLang="en-US" sz="1400" b="1">
              <a:latin typeface="Verdana" panose="020B0604030504040204" pitchFamily="34" charset="0"/>
              <a:ea typeface="宋体" panose="02010600030101010101" pitchFamily="2" charset="-122"/>
            </a:endParaRPr>
          </a:p>
        </p:txBody>
      </p:sp>
      <p:sp>
        <p:nvSpPr>
          <p:cNvPr id="29705" name="Rectangle 20"/>
          <p:cNvSpPr>
            <a:spLocks noChangeArrowheads="1"/>
          </p:cNvSpPr>
          <p:nvPr/>
        </p:nvSpPr>
        <p:spPr bwMode="auto">
          <a:xfrm>
            <a:off x="2478088" y="4995863"/>
            <a:ext cx="928687" cy="319087"/>
          </a:xfrm>
          <a:prstGeom prst="rect">
            <a:avLst/>
          </a:prstGeom>
          <a:solidFill>
            <a:srgbClr val="99CC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上下文</a:t>
            </a:r>
          </a:p>
        </p:txBody>
      </p:sp>
      <p:sp>
        <p:nvSpPr>
          <p:cNvPr id="29706" name="Rectangle 21"/>
          <p:cNvSpPr>
            <a:spLocks noChangeArrowheads="1"/>
          </p:cNvSpPr>
          <p:nvPr/>
        </p:nvSpPr>
        <p:spPr bwMode="auto">
          <a:xfrm>
            <a:off x="2478088" y="5316538"/>
            <a:ext cx="928687" cy="319087"/>
          </a:xfrm>
          <a:prstGeom prst="rect">
            <a:avLst/>
          </a:prstGeom>
          <a:solidFill>
            <a:srgbClr val="C0C0C0"/>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数据</a:t>
            </a:r>
          </a:p>
        </p:txBody>
      </p:sp>
      <p:sp>
        <p:nvSpPr>
          <p:cNvPr id="29707" name="Rectangle 22"/>
          <p:cNvSpPr>
            <a:spLocks noChangeArrowheads="1"/>
          </p:cNvSpPr>
          <p:nvPr/>
        </p:nvSpPr>
        <p:spPr bwMode="auto">
          <a:xfrm>
            <a:off x="2479675" y="5638800"/>
            <a:ext cx="927100" cy="608013"/>
          </a:xfrm>
          <a:prstGeom prst="rect">
            <a:avLst/>
          </a:prstGeom>
          <a:solidFill>
            <a:srgbClr val="FF99CC"/>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程序</a:t>
            </a:r>
          </a:p>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（代码）</a:t>
            </a:r>
          </a:p>
        </p:txBody>
      </p:sp>
      <p:sp>
        <p:nvSpPr>
          <p:cNvPr id="29708" name="AutoShape 23"/>
          <p:cNvSpPr/>
          <p:nvPr/>
        </p:nvSpPr>
        <p:spPr bwMode="auto">
          <a:xfrm>
            <a:off x="1908175" y="5029200"/>
            <a:ext cx="279400" cy="1193800"/>
          </a:xfrm>
          <a:prstGeom prst="leftBrace">
            <a:avLst>
              <a:gd name="adj1" fmla="val 35606"/>
              <a:gd name="adj2" fmla="val 50000"/>
            </a:avLst>
          </a:prstGeom>
          <a:noFill/>
          <a:ln w="222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09" name="Rectangle 24"/>
          <p:cNvSpPr>
            <a:spLocks noChangeArrowheads="1"/>
          </p:cNvSpPr>
          <p:nvPr/>
        </p:nvSpPr>
        <p:spPr bwMode="auto">
          <a:xfrm>
            <a:off x="1108075" y="5334000"/>
            <a:ext cx="927100" cy="608013"/>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Verdana" panose="020B0604030504040204" pitchFamily="34" charset="0"/>
                <a:ea typeface="宋体" panose="02010600030101010101" pitchFamily="2" charset="-122"/>
              </a:rPr>
              <a:t>进程</a:t>
            </a:r>
            <a:r>
              <a:rPr kumimoji="0" lang="en-US" altLang="zh-CN" sz="1400" b="1">
                <a:latin typeface="Verdana" panose="020B0604030504040204" pitchFamily="34" charset="0"/>
                <a:ea typeface="宋体" panose="02010600030101010101" pitchFamily="2" charset="-122"/>
              </a:rPr>
              <a:t>B</a:t>
            </a:r>
            <a:endParaRPr kumimoji="0" lang="zh-CN" altLang="en-US" sz="1400" b="1">
              <a:latin typeface="Verdana" panose="020B0604030504040204" pitchFamily="34" charset="0"/>
              <a:ea typeface="宋体" panose="02010600030101010101" pitchFamily="2" charset="-122"/>
            </a:endParaRPr>
          </a:p>
        </p:txBody>
      </p:sp>
      <p:sp>
        <p:nvSpPr>
          <p:cNvPr id="29710" name="Line 25"/>
          <p:cNvSpPr>
            <a:spLocks noChangeShapeType="1"/>
          </p:cNvSpPr>
          <p:nvPr/>
        </p:nvSpPr>
        <p:spPr bwMode="auto">
          <a:xfrm flipV="1">
            <a:off x="2263775" y="5029200"/>
            <a:ext cx="0" cy="1193800"/>
          </a:xfrm>
          <a:prstGeom prst="line">
            <a:avLst/>
          </a:prstGeom>
          <a:noFill/>
          <a:ln w="22225">
            <a:solidFill>
              <a:schemeClr val="tx1"/>
            </a:solidFill>
            <a:round/>
            <a:headEnd type="arrow" w="lg" len="lg"/>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711" name="Rectangle 26"/>
          <p:cNvSpPr>
            <a:spLocks noChangeArrowheads="1"/>
          </p:cNvSpPr>
          <p:nvPr/>
        </p:nvSpPr>
        <p:spPr bwMode="auto">
          <a:xfrm>
            <a:off x="1855788" y="4991100"/>
            <a:ext cx="596900"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a:latin typeface="Verdana" panose="020B0604030504040204" pitchFamily="34" charset="0"/>
              </a:rPr>
              <a:t>      b</a:t>
            </a:r>
          </a:p>
          <a:p>
            <a:pPr algn="ctr">
              <a:spcBef>
                <a:spcPct val="0"/>
              </a:spcBef>
              <a:buClrTx/>
              <a:buSzTx/>
              <a:buFontTx/>
              <a:buNone/>
            </a:pPr>
            <a:endParaRPr kumimoji="0" lang="en-US" altLang="zh-CN" sz="1800">
              <a:latin typeface="Verdana" panose="020B0604030504040204" pitchFamily="34" charset="0"/>
            </a:endParaRPr>
          </a:p>
          <a:p>
            <a:pPr algn="ctr">
              <a:spcBef>
                <a:spcPct val="0"/>
              </a:spcBef>
              <a:buClrTx/>
              <a:buSzTx/>
              <a:buFontTx/>
              <a:buNone/>
            </a:pPr>
            <a:r>
              <a:rPr kumimoji="0" lang="en-US" altLang="zh-CN" sz="1800">
                <a:latin typeface="Verdana" panose="020B0604030504040204" pitchFamily="34" charset="0"/>
              </a:rPr>
              <a:t>h</a:t>
            </a:r>
          </a:p>
          <a:p>
            <a:pPr algn="ctr">
              <a:spcBef>
                <a:spcPct val="0"/>
              </a:spcBef>
              <a:buClrTx/>
              <a:buSzTx/>
              <a:buFontTx/>
              <a:buNone/>
            </a:pPr>
            <a:endParaRPr kumimoji="0" lang="en-US" altLang="zh-CN" sz="1800">
              <a:latin typeface="Verdana" panose="020B0604030504040204" pitchFamily="34" charset="0"/>
            </a:endParaRPr>
          </a:p>
        </p:txBody>
      </p:sp>
      <p:sp>
        <p:nvSpPr>
          <p:cNvPr id="29712" name="Rectangle 28"/>
          <p:cNvSpPr>
            <a:spLocks noChangeArrowheads="1"/>
          </p:cNvSpPr>
          <p:nvPr/>
        </p:nvSpPr>
        <p:spPr bwMode="auto">
          <a:xfrm>
            <a:off x="2476500" y="4516438"/>
            <a:ext cx="928688" cy="477837"/>
          </a:xfrm>
          <a:prstGeom prst="rect">
            <a:avLst/>
          </a:prstGeom>
          <a:solidFill>
            <a:srgbClr val="FFFF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3" name="Rectangle 29"/>
          <p:cNvSpPr>
            <a:spLocks noChangeArrowheads="1"/>
          </p:cNvSpPr>
          <p:nvPr/>
        </p:nvSpPr>
        <p:spPr bwMode="auto">
          <a:xfrm>
            <a:off x="2479675" y="6246813"/>
            <a:ext cx="928688" cy="290512"/>
          </a:xfrm>
          <a:prstGeom prst="rect">
            <a:avLst/>
          </a:prstGeom>
          <a:solidFill>
            <a:srgbClr val="FFFF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4" name="Rectangle 30"/>
          <p:cNvSpPr>
            <a:spLocks noChangeArrowheads="1"/>
          </p:cNvSpPr>
          <p:nvPr/>
        </p:nvSpPr>
        <p:spPr bwMode="auto">
          <a:xfrm>
            <a:off x="2476500" y="2786063"/>
            <a:ext cx="928688" cy="477837"/>
          </a:xfrm>
          <a:prstGeom prst="rect">
            <a:avLst/>
          </a:prstGeom>
          <a:solidFill>
            <a:srgbClr val="FFFF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5" name="Rectangle 31"/>
          <p:cNvSpPr>
            <a:spLocks noChangeArrowheads="1"/>
          </p:cNvSpPr>
          <p:nvPr/>
        </p:nvSpPr>
        <p:spPr bwMode="auto">
          <a:xfrm>
            <a:off x="2478088" y="2511425"/>
            <a:ext cx="928687" cy="277813"/>
          </a:xfrm>
          <a:prstGeom prst="rect">
            <a:avLst/>
          </a:prstGeom>
          <a:solidFill>
            <a:srgbClr val="C0C0C0"/>
          </a:solidFill>
          <a:ln w="158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6" name="Rectangle 32"/>
          <p:cNvSpPr>
            <a:spLocks noChangeArrowheads="1"/>
          </p:cNvSpPr>
          <p:nvPr/>
        </p:nvSpPr>
        <p:spPr bwMode="auto">
          <a:xfrm>
            <a:off x="2478088" y="2371725"/>
            <a:ext cx="928687" cy="139700"/>
          </a:xfrm>
          <a:prstGeom prst="rect">
            <a:avLst/>
          </a:prstGeom>
          <a:solidFill>
            <a:srgbClr val="CC99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7" name="Rectangle 33"/>
          <p:cNvSpPr>
            <a:spLocks noChangeArrowheads="1"/>
          </p:cNvSpPr>
          <p:nvPr/>
        </p:nvSpPr>
        <p:spPr bwMode="auto">
          <a:xfrm>
            <a:off x="2479675" y="2092325"/>
            <a:ext cx="928688" cy="277813"/>
          </a:xfrm>
          <a:prstGeom prst="rect">
            <a:avLst/>
          </a:prstGeom>
          <a:solidFill>
            <a:srgbClr val="C0C0C0"/>
          </a:solidFill>
          <a:ln w="158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8" name="Rectangle 34"/>
          <p:cNvSpPr>
            <a:spLocks noChangeArrowheads="1"/>
          </p:cNvSpPr>
          <p:nvPr/>
        </p:nvSpPr>
        <p:spPr bwMode="auto">
          <a:xfrm>
            <a:off x="2479675" y="1952625"/>
            <a:ext cx="928688" cy="139700"/>
          </a:xfrm>
          <a:prstGeom prst="rect">
            <a:avLst/>
          </a:prstGeom>
          <a:solidFill>
            <a:srgbClr val="CC99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19" name="Rectangle 35"/>
          <p:cNvSpPr>
            <a:spLocks noChangeArrowheads="1"/>
          </p:cNvSpPr>
          <p:nvPr/>
        </p:nvSpPr>
        <p:spPr bwMode="auto">
          <a:xfrm>
            <a:off x="2479675" y="1671638"/>
            <a:ext cx="928688" cy="277812"/>
          </a:xfrm>
          <a:prstGeom prst="rect">
            <a:avLst/>
          </a:prstGeom>
          <a:solidFill>
            <a:srgbClr val="C0C0C0"/>
          </a:solidFill>
          <a:ln w="1587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20" name="Rectangle 36"/>
          <p:cNvSpPr>
            <a:spLocks noChangeArrowheads="1"/>
          </p:cNvSpPr>
          <p:nvPr/>
        </p:nvSpPr>
        <p:spPr bwMode="auto">
          <a:xfrm>
            <a:off x="2479675" y="1403350"/>
            <a:ext cx="928688" cy="268288"/>
          </a:xfrm>
          <a:prstGeom prst="rect">
            <a:avLst/>
          </a:prstGeom>
          <a:solidFill>
            <a:srgbClr val="FFFFFF"/>
          </a:solidFill>
          <a:ln w="1587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21" name="Rectangle 37"/>
          <p:cNvSpPr>
            <a:spLocks noChangeArrowheads="1"/>
          </p:cNvSpPr>
          <p:nvPr/>
        </p:nvSpPr>
        <p:spPr bwMode="auto">
          <a:xfrm>
            <a:off x="2268538" y="1895475"/>
            <a:ext cx="274637" cy="220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b="1">
                <a:latin typeface="Times New Roman" panose="02020603050405020304" pitchFamily="18" charset="0"/>
              </a:rPr>
              <a:t>i</a:t>
            </a:r>
          </a:p>
        </p:txBody>
      </p:sp>
      <p:sp>
        <p:nvSpPr>
          <p:cNvPr id="29722" name="Rectangle 38"/>
          <p:cNvSpPr>
            <a:spLocks noChangeArrowheads="1"/>
          </p:cNvSpPr>
          <p:nvPr/>
        </p:nvSpPr>
        <p:spPr bwMode="auto">
          <a:xfrm>
            <a:off x="2262188" y="2309813"/>
            <a:ext cx="274637" cy="22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b="1">
                <a:latin typeface="Times New Roman" panose="02020603050405020304" pitchFamily="18" charset="0"/>
              </a:rPr>
              <a:t>j</a:t>
            </a:r>
          </a:p>
        </p:txBody>
      </p:sp>
      <p:sp>
        <p:nvSpPr>
          <p:cNvPr id="29723" name="AutoShape 39"/>
          <p:cNvSpPr/>
          <p:nvPr/>
        </p:nvSpPr>
        <p:spPr bwMode="auto">
          <a:xfrm>
            <a:off x="1905000" y="1714500"/>
            <a:ext cx="279400" cy="1028700"/>
          </a:xfrm>
          <a:prstGeom prst="leftBrace">
            <a:avLst>
              <a:gd name="adj1" fmla="val 30682"/>
              <a:gd name="adj2" fmla="val 50000"/>
            </a:avLst>
          </a:prstGeom>
          <a:noFill/>
          <a:ln w="222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24" name="Rectangle 40"/>
          <p:cNvSpPr>
            <a:spLocks noChangeArrowheads="1"/>
          </p:cNvSpPr>
          <p:nvPr/>
        </p:nvSpPr>
        <p:spPr bwMode="auto">
          <a:xfrm>
            <a:off x="1104900" y="1930400"/>
            <a:ext cx="927100" cy="608013"/>
          </a:xfrm>
          <a:prstGeom prst="rect">
            <a:avLst/>
          </a:prstGeom>
          <a:noFill/>
          <a:ln>
            <a:noFill/>
          </a:ln>
          <a:effectLst/>
          <a:extLst>
            <a:ext uri="{909E8E84-426E-40DD-AFC4-6F175D3DCCD1}">
              <a14:hiddenFill xmlns:a14="http://schemas.microsoft.com/office/drawing/2010/main">
                <a:solidFill>
                  <a:srgbClr val="FF99C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dirty="0">
                <a:highlight>
                  <a:srgbClr val="FFFF00"/>
                </a:highlight>
                <a:latin typeface="Verdana" panose="020B0604030504040204" pitchFamily="34" charset="0"/>
                <a:ea typeface="宋体" panose="02010600030101010101" pitchFamily="2" charset="-122"/>
              </a:rPr>
              <a:t>进程表</a:t>
            </a:r>
            <a:endParaRPr kumimoji="0" lang="en-US" altLang="zh-CN" sz="1400" b="1" dirty="0">
              <a:highlight>
                <a:srgbClr val="FFFF00"/>
              </a:highlight>
              <a:latin typeface="Verdana" panose="020B0604030504040204" pitchFamily="34" charset="0"/>
              <a:ea typeface="宋体" panose="02010600030101010101" pitchFamily="2" charset="-122"/>
            </a:endParaRPr>
          </a:p>
        </p:txBody>
      </p:sp>
      <p:cxnSp>
        <p:nvCxnSpPr>
          <p:cNvPr id="176169" name="AutoShape 41"/>
          <p:cNvCxnSpPr>
            <a:cxnSpLocks noChangeShapeType="1"/>
          </p:cNvCxnSpPr>
          <p:nvPr/>
        </p:nvCxnSpPr>
        <p:spPr bwMode="auto">
          <a:xfrm>
            <a:off x="3149600" y="2027238"/>
            <a:ext cx="254000" cy="2971800"/>
          </a:xfrm>
          <a:prstGeom prst="bentConnector3">
            <a:avLst>
              <a:gd name="adj1" fmla="val 245000"/>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26" name="Rectangle 42"/>
          <p:cNvSpPr>
            <a:spLocks noChangeArrowheads="1"/>
          </p:cNvSpPr>
          <p:nvPr/>
        </p:nvSpPr>
        <p:spPr bwMode="auto">
          <a:xfrm>
            <a:off x="2476500" y="1943100"/>
            <a:ext cx="6731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27" name="Rectangle 43"/>
          <p:cNvSpPr>
            <a:spLocks noChangeArrowheads="1"/>
          </p:cNvSpPr>
          <p:nvPr/>
        </p:nvSpPr>
        <p:spPr bwMode="auto">
          <a:xfrm>
            <a:off x="2730500" y="4914900"/>
            <a:ext cx="6731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cxnSp>
        <p:nvCxnSpPr>
          <p:cNvPr id="176172" name="AutoShape 44"/>
          <p:cNvCxnSpPr>
            <a:cxnSpLocks noChangeShapeType="1"/>
          </p:cNvCxnSpPr>
          <p:nvPr/>
        </p:nvCxnSpPr>
        <p:spPr bwMode="auto">
          <a:xfrm>
            <a:off x="3149600" y="2446338"/>
            <a:ext cx="254000" cy="825500"/>
          </a:xfrm>
          <a:prstGeom prst="bentConnector3">
            <a:avLst>
              <a:gd name="adj1" fmla="val 190000"/>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29" name="Rectangle 45"/>
          <p:cNvSpPr>
            <a:spLocks noChangeArrowheads="1"/>
          </p:cNvSpPr>
          <p:nvPr/>
        </p:nvSpPr>
        <p:spPr bwMode="auto">
          <a:xfrm>
            <a:off x="2476500" y="2362200"/>
            <a:ext cx="6731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30" name="Rectangle 46"/>
          <p:cNvSpPr>
            <a:spLocks noChangeArrowheads="1"/>
          </p:cNvSpPr>
          <p:nvPr/>
        </p:nvSpPr>
        <p:spPr bwMode="auto">
          <a:xfrm>
            <a:off x="2730500" y="3187700"/>
            <a:ext cx="673100" cy="139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FF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31" name="Rectangle 48"/>
          <p:cNvSpPr>
            <a:spLocks noChangeArrowheads="1"/>
          </p:cNvSpPr>
          <p:nvPr/>
        </p:nvSpPr>
        <p:spPr bwMode="auto">
          <a:xfrm>
            <a:off x="2065338" y="1054100"/>
            <a:ext cx="1763712" cy="28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latin typeface="Verdana" panose="020B0604030504040204" pitchFamily="34" charset="0"/>
                <a:ea typeface="宋体" panose="02010600030101010101" pitchFamily="2" charset="-122"/>
              </a:rPr>
              <a:t>主存储器</a:t>
            </a:r>
          </a:p>
        </p:txBody>
      </p:sp>
      <p:sp>
        <p:nvSpPr>
          <p:cNvPr id="29732" name="Rectangle 50"/>
          <p:cNvSpPr>
            <a:spLocks noChangeArrowheads="1"/>
          </p:cNvSpPr>
          <p:nvPr/>
        </p:nvSpPr>
        <p:spPr bwMode="auto">
          <a:xfrm>
            <a:off x="5740400" y="2400300"/>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a:latin typeface="Times New Roman" panose="02020603050405020304" pitchFamily="18" charset="0"/>
              </a:rPr>
              <a:t>b</a:t>
            </a:r>
          </a:p>
        </p:txBody>
      </p:sp>
      <p:sp>
        <p:nvSpPr>
          <p:cNvPr id="29733" name="Rectangle 51"/>
          <p:cNvSpPr>
            <a:spLocks noChangeArrowheads="1"/>
          </p:cNvSpPr>
          <p:nvPr/>
        </p:nvSpPr>
        <p:spPr bwMode="auto">
          <a:xfrm>
            <a:off x="5740400" y="2603500"/>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a:latin typeface="Times New Roman" panose="02020603050405020304" pitchFamily="18" charset="0"/>
              </a:rPr>
              <a:t>h</a:t>
            </a:r>
          </a:p>
        </p:txBody>
      </p:sp>
      <p:sp>
        <p:nvSpPr>
          <p:cNvPr id="29734" name="Rectangle 52"/>
          <p:cNvSpPr>
            <a:spLocks noChangeArrowheads="1"/>
          </p:cNvSpPr>
          <p:nvPr/>
        </p:nvSpPr>
        <p:spPr bwMode="auto">
          <a:xfrm>
            <a:off x="5740400" y="1612900"/>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800">
                <a:latin typeface="Times New Roman" panose="02020603050405020304" pitchFamily="18" charset="0"/>
              </a:rPr>
              <a:t>i</a:t>
            </a:r>
          </a:p>
        </p:txBody>
      </p:sp>
      <p:sp>
        <p:nvSpPr>
          <p:cNvPr id="29735" name="Rectangle 53"/>
          <p:cNvSpPr>
            <a:spLocks noChangeArrowheads="1"/>
          </p:cNvSpPr>
          <p:nvPr/>
        </p:nvSpPr>
        <p:spPr bwMode="auto">
          <a:xfrm>
            <a:off x="5740400" y="1981200"/>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en-US" altLang="zh-CN" sz="1800">
              <a:latin typeface="Times New Roman" panose="02020603050405020304" pitchFamily="18" charset="0"/>
            </a:endParaRPr>
          </a:p>
        </p:txBody>
      </p:sp>
      <p:sp>
        <p:nvSpPr>
          <p:cNvPr id="29736" name="Rectangle 54"/>
          <p:cNvSpPr>
            <a:spLocks noChangeArrowheads="1"/>
          </p:cNvSpPr>
          <p:nvPr/>
        </p:nvSpPr>
        <p:spPr bwMode="auto">
          <a:xfrm>
            <a:off x="5740400" y="2997200"/>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en-US" altLang="zh-CN" sz="1800">
              <a:latin typeface="Times New Roman" panose="02020603050405020304" pitchFamily="18" charset="0"/>
            </a:endParaRPr>
          </a:p>
        </p:txBody>
      </p:sp>
      <p:sp>
        <p:nvSpPr>
          <p:cNvPr id="29737" name="Rectangle 55"/>
          <p:cNvSpPr>
            <a:spLocks noChangeArrowheads="1"/>
          </p:cNvSpPr>
          <p:nvPr/>
        </p:nvSpPr>
        <p:spPr bwMode="auto">
          <a:xfrm>
            <a:off x="5740400" y="3543300"/>
            <a:ext cx="787400" cy="203200"/>
          </a:xfrm>
          <a:prstGeom prst="rect">
            <a:avLst/>
          </a:prstGeom>
          <a:solidFill>
            <a:srgbClr val="00CC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en-US" altLang="zh-CN" sz="1800">
              <a:latin typeface="Times New Roman" panose="02020603050405020304" pitchFamily="18" charset="0"/>
            </a:endParaRPr>
          </a:p>
        </p:txBody>
      </p:sp>
      <p:sp>
        <p:nvSpPr>
          <p:cNvPr id="29738" name="Rectangle 56"/>
          <p:cNvSpPr>
            <a:spLocks noChangeArrowheads="1"/>
          </p:cNvSpPr>
          <p:nvPr/>
        </p:nvSpPr>
        <p:spPr bwMode="auto">
          <a:xfrm rot="5400000">
            <a:off x="5930900" y="3136900"/>
            <a:ext cx="571500" cy="508000"/>
          </a:xfrm>
          <a:prstGeom prst="rect">
            <a:avLst/>
          </a:prstGeom>
          <a:noFill/>
          <a:ln>
            <a:noFill/>
          </a:ln>
          <a:effectLst/>
          <a:extLst>
            <a:ext uri="{909E8E84-426E-40DD-AFC4-6F175D3DCCD1}">
              <a14:hiddenFill xmlns:a14="http://schemas.microsoft.com/office/drawing/2010/main">
                <a:solidFill>
                  <a:srgbClr val="00CCFF"/>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400" b="1">
                <a:latin typeface="Times New Roman" panose="02020603050405020304" pitchFamily="18" charset="0"/>
              </a:rPr>
              <a:t>…</a:t>
            </a:r>
          </a:p>
        </p:txBody>
      </p:sp>
      <p:sp>
        <p:nvSpPr>
          <p:cNvPr id="29739" name="Rectangle 57"/>
          <p:cNvSpPr>
            <a:spLocks noChangeArrowheads="1"/>
          </p:cNvSpPr>
          <p:nvPr/>
        </p:nvSpPr>
        <p:spPr bwMode="auto">
          <a:xfrm>
            <a:off x="4452938" y="3213100"/>
            <a:ext cx="88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其他寄存器</a:t>
            </a:r>
          </a:p>
        </p:txBody>
      </p:sp>
      <p:sp>
        <p:nvSpPr>
          <p:cNvPr id="29740" name="AutoShape 58"/>
          <p:cNvSpPr/>
          <p:nvPr/>
        </p:nvSpPr>
        <p:spPr bwMode="auto">
          <a:xfrm>
            <a:off x="5389563" y="3086100"/>
            <a:ext cx="228600" cy="609600"/>
          </a:xfrm>
          <a:prstGeom prst="leftBrace">
            <a:avLst>
              <a:gd name="adj1" fmla="val 22222"/>
              <a:gd name="adj2" fmla="val 50000"/>
            </a:avLst>
          </a:pr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29741" name="Rectangle 59"/>
          <p:cNvSpPr>
            <a:spLocks noChangeArrowheads="1"/>
          </p:cNvSpPr>
          <p:nvPr/>
        </p:nvSpPr>
        <p:spPr bwMode="auto">
          <a:xfrm>
            <a:off x="4754563" y="2413000"/>
            <a:ext cx="88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基址寄存器</a:t>
            </a:r>
          </a:p>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界限寄存器</a:t>
            </a:r>
          </a:p>
        </p:txBody>
      </p:sp>
      <p:sp>
        <p:nvSpPr>
          <p:cNvPr id="29742" name="Rectangle 60"/>
          <p:cNvSpPr>
            <a:spLocks noChangeArrowheads="1"/>
          </p:cNvSpPr>
          <p:nvPr/>
        </p:nvSpPr>
        <p:spPr bwMode="auto">
          <a:xfrm>
            <a:off x="4067175" y="1917700"/>
            <a:ext cx="2057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程序计数器</a:t>
            </a:r>
            <a:r>
              <a:rPr kumimoji="0" lang="en-US" altLang="zh-CN" sz="1400" b="1">
                <a:latin typeface="宋体" panose="02010600030101010101" pitchFamily="2" charset="-122"/>
                <a:ea typeface="宋体" panose="02010600030101010101" pitchFamily="2" charset="-122"/>
              </a:rPr>
              <a:t>PC</a:t>
            </a:r>
            <a:endParaRPr kumimoji="0" lang="zh-CN" altLang="en-US" sz="1400" b="1">
              <a:latin typeface="宋体" panose="02010600030101010101" pitchFamily="2" charset="-122"/>
              <a:ea typeface="宋体" panose="02010600030101010101" pitchFamily="2" charset="-122"/>
            </a:endParaRPr>
          </a:p>
        </p:txBody>
      </p:sp>
      <p:sp>
        <p:nvSpPr>
          <p:cNvPr id="29743" name="Rectangle 61"/>
          <p:cNvSpPr>
            <a:spLocks noChangeArrowheads="1"/>
          </p:cNvSpPr>
          <p:nvPr/>
        </p:nvSpPr>
        <p:spPr bwMode="auto">
          <a:xfrm>
            <a:off x="4824413" y="1524000"/>
            <a:ext cx="8890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400" b="1">
                <a:latin typeface="宋体" panose="02010600030101010101" pitchFamily="2" charset="-122"/>
                <a:ea typeface="宋体" panose="02010600030101010101" pitchFamily="2" charset="-122"/>
              </a:rPr>
              <a:t>进程索引</a:t>
            </a:r>
          </a:p>
        </p:txBody>
      </p:sp>
      <p:sp>
        <p:nvSpPr>
          <p:cNvPr id="29744" name="Rectangle 62"/>
          <p:cNvSpPr>
            <a:spLocks noChangeArrowheads="1"/>
          </p:cNvSpPr>
          <p:nvPr/>
        </p:nvSpPr>
        <p:spPr bwMode="auto">
          <a:xfrm>
            <a:off x="5273675" y="1016000"/>
            <a:ext cx="1674813"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latin typeface="宋体" panose="02010600030101010101" pitchFamily="2" charset="-122"/>
                <a:ea typeface="宋体" panose="02010600030101010101" pitchFamily="2" charset="-122"/>
              </a:rPr>
              <a:t>处理器寄存器组</a:t>
            </a:r>
          </a:p>
        </p:txBody>
      </p:sp>
      <p:cxnSp>
        <p:nvCxnSpPr>
          <p:cNvPr id="176191" name="AutoShape 63"/>
          <p:cNvCxnSpPr>
            <a:cxnSpLocks noChangeShapeType="1"/>
            <a:stCxn id="29742" idx="3"/>
            <a:endCxn id="29707" idx="3"/>
          </p:cNvCxnSpPr>
          <p:nvPr/>
        </p:nvCxnSpPr>
        <p:spPr bwMode="auto">
          <a:xfrm flipH="1">
            <a:off x="3414713" y="2089150"/>
            <a:ext cx="2709862" cy="3854450"/>
          </a:xfrm>
          <a:prstGeom prst="bentConnector3">
            <a:avLst>
              <a:gd name="adj1" fmla="val -25370"/>
            </a:avLst>
          </a:prstGeom>
          <a:noFill/>
          <a:ln w="19050">
            <a:solidFill>
              <a:schemeClr val="tx1"/>
            </a:solidFill>
            <a:miter lim="800000"/>
            <a:headEnd type="oval"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9746" name="Rectangle 3"/>
          <p:cNvSpPr>
            <a:spLocks noChangeArrowheads="1"/>
          </p:cNvSpPr>
          <p:nvPr/>
        </p:nvSpPr>
        <p:spPr bwMode="auto">
          <a:xfrm>
            <a:off x="4351338" y="6199188"/>
            <a:ext cx="3413125"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200">
                <a:solidFill>
                  <a:srgbClr val="CC0000"/>
                </a:solidFill>
                <a:ea typeface="黑体" panose="02010609060101010101" pitchFamily="2" charset="-122"/>
              </a:rPr>
              <a:t>典型的全局进程数据结构</a:t>
            </a:r>
            <a:endParaRPr lang="en-US" altLang="zh-CN" sz="2000" b="1">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76169"/>
                                        </p:tgtEl>
                                        <p:attrNameLst>
                                          <p:attrName>style.visibility</p:attrName>
                                        </p:attrNameLst>
                                      </p:cBhvr>
                                      <p:to>
                                        <p:strVal val="visible"/>
                                      </p:to>
                                    </p:set>
                                    <p:animEffect transition="in" filter="wipe(up)">
                                      <p:cBhvr>
                                        <p:cTn id="7" dur="1000"/>
                                        <p:tgtEl>
                                          <p:spTgt spid="176169"/>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76172"/>
                                        </p:tgtEl>
                                        <p:attrNameLst>
                                          <p:attrName>style.visibility</p:attrName>
                                        </p:attrNameLst>
                                      </p:cBhvr>
                                      <p:to>
                                        <p:strVal val="visible"/>
                                      </p:to>
                                    </p:set>
                                    <p:animEffect transition="in" filter="wipe(up)">
                                      <p:cBhvr>
                                        <p:cTn id="11" dur="1000"/>
                                        <p:tgtEl>
                                          <p:spTgt spid="176172"/>
                                        </p:tgtEl>
                                      </p:cBhvr>
                                    </p:animEffect>
                                  </p:childTnLst>
                                </p:cTn>
                              </p:par>
                            </p:childTnLst>
                          </p:cTn>
                        </p:par>
                        <p:par>
                          <p:cTn id="12" fill="hold">
                            <p:stCondLst>
                              <p:cond delay="2000"/>
                            </p:stCondLst>
                            <p:childTnLst>
                              <p:par>
                                <p:cTn id="13" presetID="22" presetClass="entr" presetSubtype="1" fill="hold" nodeType="afterEffect">
                                  <p:stCondLst>
                                    <p:cond delay="0"/>
                                  </p:stCondLst>
                                  <p:childTnLst>
                                    <p:set>
                                      <p:cBhvr>
                                        <p:cTn id="14" dur="1" fill="hold">
                                          <p:stCondLst>
                                            <p:cond delay="0"/>
                                          </p:stCondLst>
                                        </p:cTn>
                                        <p:tgtEl>
                                          <p:spTgt spid="176191"/>
                                        </p:tgtEl>
                                        <p:attrNameLst>
                                          <p:attrName>style.visibility</p:attrName>
                                        </p:attrNameLst>
                                      </p:cBhvr>
                                      <p:to>
                                        <p:strVal val="visible"/>
                                      </p:to>
                                    </p:set>
                                    <p:animEffect transition="in" filter="wipe(up)">
                                      <p:cBhvr>
                                        <p:cTn id="15" dur="1000"/>
                                        <p:tgtEl>
                                          <p:spTgt spid="1761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pic>
        <p:nvPicPr>
          <p:cNvPr id="2050" name="Picture 2"/>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val="0"/>
              </a:ext>
            </a:extLst>
          </a:blip>
          <a:srcRect l="23284" t="21131" r="27219" b="6793"/>
          <a:stretch>
            <a:fillRect/>
          </a:stretch>
        </p:blipFill>
        <p:spPr bwMode="auto">
          <a:xfrm>
            <a:off x="931993" y="1002322"/>
            <a:ext cx="6717322" cy="55020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30723" name="Rectangle 3"/>
          <p:cNvSpPr>
            <a:spLocks noChangeArrowheads="1"/>
          </p:cNvSpPr>
          <p:nvPr/>
        </p:nvSpPr>
        <p:spPr bwMode="auto">
          <a:xfrm>
            <a:off x="973138" y="2455863"/>
            <a:ext cx="7305675"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黑体" panose="02010609060101010101" pitchFamily="2" charset="-122"/>
                <a:ea typeface="黑体" panose="02010609060101010101" pitchFamily="2" charset="-122"/>
              </a:rPr>
              <a:t>进程控制块</a:t>
            </a:r>
            <a:r>
              <a:rPr lang="en-US" altLang="zh-CN" sz="2400" dirty="0">
                <a:latin typeface="黑体" panose="02010609060101010101" pitchFamily="2" charset="-122"/>
                <a:ea typeface="黑体" panose="02010609060101010101" pitchFamily="2" charset="-122"/>
              </a:rPr>
              <a:t>PCB</a:t>
            </a:r>
            <a:r>
              <a:rPr lang="zh-CN" altLang="en-US" sz="2400" dirty="0">
                <a:latin typeface="黑体" panose="02010609060101010101" pitchFamily="2" charset="-122"/>
                <a:ea typeface="黑体" panose="02010609060101010101" pitchFamily="2" charset="-122"/>
              </a:rPr>
              <a:t>：</a:t>
            </a:r>
            <a:endParaRPr lang="zh-CN" altLang="en-US" sz="2400" b="1" dirty="0">
              <a:latin typeface="黑体" panose="02010609060101010101" pitchFamily="2" charset="-122"/>
              <a:ea typeface="黑体" panose="02010609060101010101" pitchFamily="2" charset="-122"/>
            </a:endParaRPr>
          </a:p>
          <a:p>
            <a:r>
              <a:rPr lang="zh-CN" altLang="en-US" sz="2000" b="1" dirty="0">
                <a:latin typeface="宋体" panose="02010600030101010101" pitchFamily="2" charset="-122"/>
                <a:ea typeface="宋体" panose="02010600030101010101" pitchFamily="2" charset="-122"/>
              </a:rPr>
              <a:t>记录程序执行的上下文环境</a:t>
            </a:r>
          </a:p>
          <a:p>
            <a:r>
              <a:rPr lang="zh-CN" altLang="en-US" sz="2000" b="1" dirty="0">
                <a:latin typeface="宋体" panose="02010600030101010101" pitchFamily="2" charset="-122"/>
                <a:ea typeface="宋体" panose="02010600030101010101" pitchFamily="2" charset="-122"/>
              </a:rPr>
              <a:t>为了描述和控制进程的运行，系统</a:t>
            </a:r>
            <a:r>
              <a:rPr lang="zh-CN" altLang="en-US" sz="2000" b="1" dirty="0">
                <a:solidFill>
                  <a:srgbClr val="FF0000"/>
                </a:solidFill>
                <a:latin typeface="宋体" panose="02010600030101010101" pitchFamily="2" charset="-122"/>
                <a:ea typeface="宋体" panose="02010600030101010101" pitchFamily="2" charset="-122"/>
              </a:rPr>
              <a:t>为每个进程定义了一个数据结构</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solidFill>
                  <a:srgbClr val="CC0000"/>
                </a:solidFill>
                <a:latin typeface="宋体" panose="02010600030101010101" pitchFamily="2" charset="-122"/>
                <a:ea typeface="宋体" panose="02010600030101010101" pitchFamily="2" charset="-122"/>
              </a:rPr>
              <a:t>进程控制块（</a:t>
            </a:r>
            <a:r>
              <a:rPr lang="en-US" altLang="zh-CN" sz="2000" b="1" dirty="0">
                <a:solidFill>
                  <a:srgbClr val="CC0000"/>
                </a:solidFill>
                <a:latin typeface="宋体" panose="02010600030101010101" pitchFamily="2" charset="-122"/>
                <a:ea typeface="宋体" panose="02010600030101010101" pitchFamily="2" charset="-122"/>
              </a:rPr>
              <a:t>PCB</a:t>
            </a:r>
            <a:r>
              <a:rPr lang="zh-CN" altLang="en-US" sz="2000" b="1" dirty="0">
                <a:solidFill>
                  <a:srgbClr val="CC0000"/>
                </a:solidFill>
                <a:latin typeface="宋体" panose="02010600030101010101" pitchFamily="2" charset="-122"/>
                <a:ea typeface="宋体" panose="02010600030101010101" pitchFamily="2" charset="-122"/>
              </a:rPr>
              <a:t>）</a:t>
            </a:r>
            <a:endParaRPr lang="zh-CN" altLang="en-US" sz="2000" b="1" dirty="0">
              <a:latin typeface="宋体" panose="02010600030101010101" pitchFamily="2" charset="-122"/>
              <a:ea typeface="宋体" panose="02010600030101010101" pitchFamily="2" charset="-122"/>
            </a:endParaRPr>
          </a:p>
          <a:p>
            <a:r>
              <a:rPr lang="zh-CN" altLang="en-US" sz="2000" b="1" dirty="0">
                <a:latin typeface="宋体" panose="02010600030101010101" pitchFamily="2" charset="-122"/>
                <a:ea typeface="宋体" panose="02010600030101010101" pitchFamily="2" charset="-122"/>
              </a:rPr>
              <a:t>系统创建一个进程，就是由系统为某个程序设置一个</a:t>
            </a:r>
            <a:r>
              <a:rPr lang="en-US" altLang="zh-CN" sz="2000" b="1" dirty="0">
                <a:latin typeface="宋体" panose="02010600030101010101" pitchFamily="2" charset="-122"/>
                <a:ea typeface="宋体" panose="02010600030101010101" pitchFamily="2" charset="-122"/>
              </a:rPr>
              <a:t>PCB</a:t>
            </a:r>
            <a:r>
              <a:rPr lang="zh-CN" altLang="en-US" sz="2000" b="1" dirty="0">
                <a:latin typeface="宋体" panose="02010600030101010101" pitchFamily="2" charset="-122"/>
                <a:ea typeface="宋体" panose="02010600030101010101" pitchFamily="2" charset="-122"/>
              </a:rPr>
              <a:t>；进程执行完成时，由系统收回其</a:t>
            </a:r>
            <a:r>
              <a:rPr lang="en-US" altLang="zh-CN" sz="2000" b="1" dirty="0">
                <a:latin typeface="宋体" panose="02010600030101010101" pitchFamily="2" charset="-122"/>
                <a:ea typeface="宋体" panose="02010600030101010101" pitchFamily="2" charset="-122"/>
              </a:rPr>
              <a:t>PCB</a:t>
            </a:r>
            <a:r>
              <a:rPr lang="zh-CN" altLang="en-US" sz="2000" b="1" dirty="0">
                <a:latin typeface="宋体" panose="02010600030101010101" pitchFamily="2" charset="-122"/>
                <a:ea typeface="宋体" panose="02010600030101010101" pitchFamily="2" charset="-122"/>
              </a:rPr>
              <a:t>，该进程便消亡了</a:t>
            </a:r>
          </a:p>
          <a:p>
            <a:r>
              <a:rPr lang="zh-CN" altLang="en-US" sz="2000" b="1" dirty="0">
                <a:latin typeface="宋体" panose="02010600030101010101" pitchFamily="2" charset="-122"/>
                <a:ea typeface="宋体" panose="02010600030101010101" pitchFamily="2" charset="-122"/>
              </a:rPr>
              <a:t>系统将根据</a:t>
            </a:r>
            <a:r>
              <a:rPr lang="en-US" altLang="zh-CN" sz="2000" b="1" dirty="0">
                <a:latin typeface="宋体" panose="02010600030101010101" pitchFamily="2" charset="-122"/>
                <a:ea typeface="宋体" panose="02010600030101010101" pitchFamily="2" charset="-122"/>
              </a:rPr>
              <a:t>PCB</a:t>
            </a:r>
            <a:r>
              <a:rPr lang="zh-CN" altLang="en-US" sz="2000" b="1" dirty="0">
                <a:latin typeface="宋体" panose="02010600030101010101" pitchFamily="2" charset="-122"/>
                <a:ea typeface="宋体" panose="02010600030101010101" pitchFamily="2" charset="-122"/>
              </a:rPr>
              <a:t>而</a:t>
            </a:r>
            <a:r>
              <a:rPr lang="zh-CN" altLang="en-US" sz="2000" b="1" dirty="0">
                <a:solidFill>
                  <a:srgbClr val="CC0000"/>
                </a:solidFill>
                <a:latin typeface="宋体" panose="02010600030101010101" pitchFamily="2" charset="-122"/>
                <a:ea typeface="宋体" panose="02010600030101010101" pitchFamily="2" charset="-122"/>
              </a:rPr>
              <a:t>感知进程</a:t>
            </a:r>
            <a:r>
              <a:rPr lang="zh-CN" altLang="en-US" sz="2000" b="1" dirty="0">
                <a:latin typeface="宋体" panose="02010600030101010101" pitchFamily="2" charset="-122"/>
                <a:ea typeface="宋体" panose="02010600030101010101" pitchFamily="2" charset="-122"/>
              </a:rPr>
              <a:t>的存在，</a:t>
            </a:r>
            <a:r>
              <a:rPr lang="zh-CN" altLang="en-US" sz="2000" b="1" dirty="0">
                <a:highlight>
                  <a:srgbClr val="FFFF00"/>
                </a:highlight>
                <a:latin typeface="宋体" panose="02010600030101010101" pitchFamily="2" charset="-122"/>
                <a:ea typeface="宋体" panose="02010600030101010101" pitchFamily="2" charset="-122"/>
              </a:rPr>
              <a:t>故</a:t>
            </a:r>
            <a:r>
              <a:rPr lang="en-US" altLang="zh-CN" sz="2000" b="1" dirty="0">
                <a:highlight>
                  <a:srgbClr val="FFFF00"/>
                </a:highlight>
                <a:latin typeface="宋体" panose="02010600030101010101" pitchFamily="2" charset="-122"/>
                <a:ea typeface="宋体" panose="02010600030101010101" pitchFamily="2" charset="-122"/>
              </a:rPr>
              <a:t>PCB</a:t>
            </a:r>
            <a:r>
              <a:rPr lang="zh-CN" altLang="en-US" sz="2000" b="1" dirty="0">
                <a:highlight>
                  <a:srgbClr val="FFFF00"/>
                </a:highlight>
                <a:latin typeface="宋体" panose="02010600030101010101" pitchFamily="2" charset="-122"/>
                <a:ea typeface="宋体" panose="02010600030101010101" pitchFamily="2" charset="-122"/>
              </a:rPr>
              <a:t>是进程存在的唯一标志</a:t>
            </a:r>
          </a:p>
          <a:p>
            <a:r>
              <a:rPr lang="zh-CN" altLang="en-US" sz="2000" b="1" dirty="0">
                <a:solidFill>
                  <a:srgbClr val="FF0000"/>
                </a:solidFill>
                <a:latin typeface="宋体" panose="02010600030101010101" pitchFamily="2" charset="-122"/>
                <a:ea typeface="宋体" panose="02010600030101010101" pitchFamily="2" charset="-122"/>
              </a:rPr>
              <a:t>通过</a:t>
            </a:r>
            <a:r>
              <a:rPr lang="en-US" altLang="zh-CN" sz="2000" b="1" dirty="0">
                <a:solidFill>
                  <a:srgbClr val="FF0000"/>
                </a:solidFill>
                <a:latin typeface="宋体" panose="02010600030101010101" pitchFamily="2" charset="-122"/>
                <a:ea typeface="宋体" panose="02010600030101010101" pitchFamily="2" charset="-122"/>
              </a:rPr>
              <a:t>PCB</a:t>
            </a:r>
            <a:r>
              <a:rPr lang="zh-CN" altLang="en-US" sz="2000" b="1" dirty="0">
                <a:solidFill>
                  <a:srgbClr val="FF0000"/>
                </a:solidFill>
                <a:latin typeface="宋体" panose="02010600030101010101" pitchFamily="2" charset="-122"/>
                <a:ea typeface="宋体" panose="02010600030101010101" pitchFamily="2" charset="-122"/>
              </a:rPr>
              <a:t>可以访问到进程的所有信息</a:t>
            </a:r>
          </a:p>
        </p:txBody>
      </p:sp>
      <p:sp>
        <p:nvSpPr>
          <p:cNvPr id="30724" name="Rectangle 5"/>
          <p:cNvSpPr>
            <a:spLocks noChangeArrowheads="1"/>
          </p:cNvSpPr>
          <p:nvPr/>
        </p:nvSpPr>
        <p:spPr bwMode="auto">
          <a:xfrm>
            <a:off x="714375" y="1071563"/>
            <a:ext cx="3228975" cy="38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lang="en-US" altLang="zh-CN" sz="2400" b="1">
                <a:solidFill>
                  <a:srgbClr val="CC0000"/>
                </a:solidFill>
                <a:latin typeface="黑体" panose="02010609060101010101" pitchFamily="2" charset="-122"/>
                <a:ea typeface="黑体" panose="02010609060101010101" pitchFamily="2" charset="-122"/>
              </a:rPr>
              <a:t>3.3.3 </a:t>
            </a:r>
            <a:r>
              <a:rPr lang="zh-CN" altLang="en-US" sz="2400" b="1">
                <a:solidFill>
                  <a:srgbClr val="CC0000"/>
                </a:solidFill>
                <a:latin typeface="黑体" panose="02010609060101010101" pitchFamily="2" charset="-122"/>
                <a:ea typeface="黑体" panose="02010609060101010101" pitchFamily="2" charset="-122"/>
              </a:rPr>
              <a:t>进程控制块</a:t>
            </a:r>
            <a:r>
              <a:rPr lang="en-US" altLang="zh-CN" sz="2400" b="1">
                <a:solidFill>
                  <a:srgbClr val="CC0000"/>
                </a:solidFill>
                <a:latin typeface="黑体" panose="02010609060101010101" pitchFamily="2" charset="-122"/>
                <a:ea typeface="黑体" panose="02010609060101010101" pitchFamily="2" charset="-122"/>
              </a:rPr>
              <a:t>PCB</a:t>
            </a:r>
          </a:p>
        </p:txBody>
      </p:sp>
      <p:sp>
        <p:nvSpPr>
          <p:cNvPr id="30725" name="Rectangle 3"/>
          <p:cNvSpPr>
            <a:spLocks noChangeArrowheads="1"/>
          </p:cNvSpPr>
          <p:nvPr/>
        </p:nvSpPr>
        <p:spPr bwMode="auto">
          <a:xfrm>
            <a:off x="939800" y="1636713"/>
            <a:ext cx="7305675" cy="76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en-US" altLang="zh-CN" sz="2200" b="1" dirty="0">
                <a:solidFill>
                  <a:srgbClr val="CC0000"/>
                </a:solidFill>
                <a:ea typeface="宋体" panose="02010600030101010101" pitchFamily="2" charset="-122"/>
              </a:rPr>
              <a:t>PCB</a:t>
            </a:r>
            <a:r>
              <a:rPr lang="en-US" altLang="zh-CN" sz="2200" b="1" dirty="0">
                <a:ea typeface="宋体" panose="02010600030101010101" pitchFamily="2" charset="-122"/>
              </a:rPr>
              <a:t> – </a:t>
            </a:r>
            <a:r>
              <a:rPr lang="en-US" altLang="zh-CN" sz="2200" b="1" dirty="0">
                <a:solidFill>
                  <a:srgbClr val="000099"/>
                </a:solidFill>
                <a:ea typeface="宋体" panose="02010600030101010101" pitchFamily="2" charset="-122"/>
              </a:rPr>
              <a:t>Process Control Block</a:t>
            </a:r>
            <a:r>
              <a:rPr lang="zh-CN" altLang="en-US" sz="2200" b="1" dirty="0">
                <a:ea typeface="宋体" panose="02010600030101010101" pitchFamily="2" charset="-122"/>
              </a:rPr>
              <a:t>，是一个线性的数据结构</a:t>
            </a:r>
            <a:br>
              <a:rPr lang="zh-CN" altLang="en-US" sz="2200" b="1" dirty="0">
                <a:ea typeface="宋体" panose="02010600030101010101" pitchFamily="2" charset="-122"/>
              </a:rPr>
            </a:br>
            <a:r>
              <a:rPr lang="zh-CN" altLang="en-US" sz="2200" b="1" dirty="0">
                <a:ea typeface="宋体" panose="02010600030101010101" pitchFamily="2" charset="-122"/>
              </a:rPr>
              <a:t>用来</a:t>
            </a:r>
            <a:r>
              <a:rPr lang="zh-CN" altLang="en-US" sz="2200" b="1" dirty="0">
                <a:highlight>
                  <a:srgbClr val="FFFF00"/>
                </a:highlight>
                <a:ea typeface="宋体" panose="02010600030101010101" pitchFamily="2" charset="-122"/>
              </a:rPr>
              <a:t>描述和记录进程的动态变化信息</a:t>
            </a:r>
            <a:r>
              <a:rPr lang="zh-CN" altLang="en-US" sz="2200" b="1" dirty="0">
                <a:ea typeface="宋体" panose="02010600030101010101" pitchFamily="2" charset="-122"/>
              </a:rPr>
              <a:t>，是进程的灵魂</a:t>
            </a:r>
            <a:endParaRPr lang="zh-CN" altLang="en-US" sz="22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725"/>
                                        </p:tgtEl>
                                        <p:attrNameLst>
                                          <p:attrName>style.visibility</p:attrName>
                                        </p:attrNameLst>
                                      </p:cBhvr>
                                      <p:to>
                                        <p:strVal val="visible"/>
                                      </p:to>
                                    </p:set>
                                    <p:anim calcmode="lin" valueType="num">
                                      <p:cBhvr additive="base">
                                        <p:cTn id="7" dur="500" fill="hold"/>
                                        <p:tgtEl>
                                          <p:spTgt spid="30725"/>
                                        </p:tgtEl>
                                        <p:attrNameLst>
                                          <p:attrName>ppt_x</p:attrName>
                                        </p:attrNameLst>
                                      </p:cBhvr>
                                      <p:tavLst>
                                        <p:tav tm="0">
                                          <p:val>
                                            <p:strVal val="#ppt_x"/>
                                          </p:val>
                                        </p:tav>
                                        <p:tav tm="100000">
                                          <p:val>
                                            <p:strVal val="#ppt_x"/>
                                          </p:val>
                                        </p:tav>
                                      </p:tavLst>
                                    </p:anim>
                                    <p:anim calcmode="lin" valueType="num">
                                      <p:cBhvr additive="base">
                                        <p:cTn id="8" dur="500" fill="hold"/>
                                        <p:tgtEl>
                                          <p:spTgt spid="3072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0723">
                                            <p:txEl>
                                              <p:pRg st="0" end="0"/>
                                            </p:txEl>
                                          </p:spTgt>
                                        </p:tgtEl>
                                        <p:attrNameLst>
                                          <p:attrName>style.visibility</p:attrName>
                                        </p:attrNameLst>
                                      </p:cBhvr>
                                      <p:to>
                                        <p:strVal val="visible"/>
                                      </p:to>
                                    </p:set>
                                    <p:anim calcmode="lin" valueType="num">
                                      <p:cBhvr additive="base">
                                        <p:cTn id="13" dur="5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723">
                                            <p:txEl>
                                              <p:pRg st="1" end="1"/>
                                            </p:txEl>
                                          </p:spTgt>
                                        </p:tgtEl>
                                        <p:attrNameLst>
                                          <p:attrName>style.visibility</p:attrName>
                                        </p:attrNameLst>
                                      </p:cBhvr>
                                      <p:to>
                                        <p:strVal val="visible"/>
                                      </p:to>
                                    </p:set>
                                    <p:anim calcmode="lin" valueType="num">
                                      <p:cBhvr additive="base">
                                        <p:cTn id="17" dur="5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0723">
                                            <p:txEl>
                                              <p:pRg st="2" end="2"/>
                                            </p:txEl>
                                          </p:spTgt>
                                        </p:tgtEl>
                                        <p:attrNameLst>
                                          <p:attrName>style.visibility</p:attrName>
                                        </p:attrNameLst>
                                      </p:cBhvr>
                                      <p:to>
                                        <p:strVal val="visible"/>
                                      </p:to>
                                    </p:set>
                                    <p:anim calcmode="lin" valueType="num">
                                      <p:cBhvr additive="base">
                                        <p:cTn id="23" dur="5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30723">
                                            <p:txEl>
                                              <p:pRg st="3" end="3"/>
                                            </p:txEl>
                                          </p:spTgt>
                                        </p:tgtEl>
                                        <p:attrNameLst>
                                          <p:attrName>style.visibility</p:attrName>
                                        </p:attrNameLst>
                                      </p:cBhvr>
                                      <p:to>
                                        <p:strVal val="visible"/>
                                      </p:to>
                                    </p:set>
                                    <p:anim calcmode="lin" valueType="num">
                                      <p:cBhvr additive="base">
                                        <p:cTn id="29" dur="5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0723">
                                            <p:txEl>
                                              <p:pRg st="4" end="4"/>
                                            </p:txEl>
                                          </p:spTgt>
                                        </p:tgtEl>
                                        <p:attrNameLst>
                                          <p:attrName>style.visibility</p:attrName>
                                        </p:attrNameLst>
                                      </p:cBhvr>
                                      <p:to>
                                        <p:strVal val="visible"/>
                                      </p:to>
                                    </p:set>
                                    <p:anim calcmode="lin" valueType="num">
                                      <p:cBhvr additive="base">
                                        <p:cTn id="35" dur="500" fill="hold"/>
                                        <p:tgtEl>
                                          <p:spTgt spid="30723">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072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0723">
                                            <p:txEl>
                                              <p:pRg st="5" end="5"/>
                                            </p:txEl>
                                          </p:spTgt>
                                        </p:tgtEl>
                                        <p:attrNameLst>
                                          <p:attrName>style.visibility</p:attrName>
                                        </p:attrNameLst>
                                      </p:cBhvr>
                                      <p:to>
                                        <p:strVal val="visible"/>
                                      </p:to>
                                    </p:set>
                                    <p:anim calcmode="lin" valueType="num">
                                      <p:cBhvr additive="base">
                                        <p:cTn id="41" dur="500" fill="hold"/>
                                        <p:tgtEl>
                                          <p:spTgt spid="30723">
                                            <p:txEl>
                                              <p:pRg st="5" end="5"/>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072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3.3 </a:t>
            </a:r>
            <a:r>
              <a:rPr lang="zh-CN" altLang="en-US">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31747" name="Rectangle 3"/>
          <p:cNvSpPr>
            <a:spLocks noChangeArrowheads="1"/>
          </p:cNvSpPr>
          <p:nvPr/>
        </p:nvSpPr>
        <p:spPr bwMode="auto">
          <a:xfrm>
            <a:off x="387927" y="854075"/>
            <a:ext cx="8377382"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黑体" panose="02010609060101010101" pitchFamily="2" charset="-122"/>
                <a:ea typeface="黑体" panose="02010609060101010101" pitchFamily="2" charset="-122"/>
              </a:rPr>
              <a:t>进程控制块</a:t>
            </a:r>
            <a:r>
              <a:rPr lang="en-US" altLang="zh-CN" sz="2400" dirty="0">
                <a:latin typeface="黑体" panose="02010609060101010101" pitchFamily="2" charset="-122"/>
                <a:ea typeface="黑体" panose="02010609060101010101" pitchFamily="2" charset="-122"/>
              </a:rPr>
              <a:t>PCB</a:t>
            </a:r>
            <a:r>
              <a:rPr lang="zh-CN" altLang="en-US" sz="2400" dirty="0">
                <a:latin typeface="黑体" panose="02010609060101010101" pitchFamily="2" charset="-122"/>
                <a:ea typeface="黑体" panose="02010609060101010101" pitchFamily="2" charset="-122"/>
              </a:rPr>
              <a:t>的内容：</a:t>
            </a:r>
            <a:endParaRPr lang="zh-CN" altLang="en-US" sz="1800" b="1" dirty="0">
              <a:latin typeface="黑体" panose="02010609060101010101" pitchFamily="2" charset="-122"/>
              <a:ea typeface="黑体" panose="02010609060101010101" pitchFamily="2" charset="-122"/>
            </a:endParaRPr>
          </a:p>
          <a:p>
            <a:pPr>
              <a:lnSpc>
                <a:spcPct val="120000"/>
              </a:lnSpc>
              <a:buFont typeface="Monotype Sorts" charset="2"/>
              <a:buNone/>
            </a:pPr>
            <a:r>
              <a:rPr lang="zh-CN" altLang="en-US" sz="2000" b="1" dirty="0">
                <a:solidFill>
                  <a:srgbClr val="CC0000"/>
                </a:solidFill>
                <a:latin typeface="宋体" panose="02010600030101010101" pitchFamily="2" charset="-122"/>
                <a:ea typeface="宋体" panose="02010600030101010101" pitchFamily="2" charset="-122"/>
              </a:rPr>
              <a:t>不同操作系统中，</a:t>
            </a:r>
            <a:r>
              <a:rPr lang="en-US" altLang="zh-CN" sz="2000" b="1" dirty="0">
                <a:solidFill>
                  <a:srgbClr val="CC0000"/>
                </a:solidFill>
                <a:latin typeface="宋体" panose="02010600030101010101" pitchFamily="2" charset="-122"/>
                <a:ea typeface="宋体" panose="02010600030101010101" pitchFamily="2" charset="-122"/>
              </a:rPr>
              <a:t>PCB</a:t>
            </a:r>
            <a:r>
              <a:rPr lang="zh-CN" altLang="en-US" sz="2000" b="1" dirty="0">
                <a:solidFill>
                  <a:srgbClr val="CC0000"/>
                </a:solidFill>
                <a:latin typeface="宋体" panose="02010600030101010101" pitchFamily="2" charset="-122"/>
                <a:ea typeface="宋体" panose="02010600030101010101" pitchFamily="2" charset="-122"/>
              </a:rPr>
              <a:t>的内容不尽相同，但通常包括：</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1</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进程标识符</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确认进程的唯一标识</a:t>
            </a:r>
            <a:r>
              <a:rPr lang="en-US" altLang="zh-CN" sz="2000" b="1" dirty="0">
                <a:latin typeface="宋体" panose="02010600030101010101" pitchFamily="2" charset="-122"/>
                <a:ea typeface="宋体" panose="02010600030101010101" pitchFamily="2" charset="-122"/>
              </a:rPr>
              <a:t>(</a:t>
            </a:r>
            <a:r>
              <a:rPr lang="en-US" altLang="zh-CN" sz="2000" b="1" dirty="0" err="1">
                <a:solidFill>
                  <a:srgbClr val="FF0000"/>
                </a:solidFill>
                <a:latin typeface="宋体" panose="02010600030101010101" pitchFamily="2" charset="-122"/>
                <a:ea typeface="宋体" panose="02010600030101010101" pitchFamily="2" charset="-122"/>
              </a:rPr>
              <a:t>PID</a:t>
            </a:r>
            <a:r>
              <a:rPr lang="en-US" altLang="zh-CN" sz="2000" b="1" dirty="0">
                <a:latin typeface="宋体" panose="02010600030101010101" pitchFamily="2" charset="-122"/>
                <a:ea typeface="宋体" panose="02010600030101010101" pitchFamily="2" charset="-122"/>
              </a:rPr>
              <a:t>)</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2</a:t>
            </a:r>
            <a:r>
              <a:rPr lang="zh-CN" altLang="en-US" sz="2000" b="1" dirty="0">
                <a:latin typeface="宋体" panose="02010600030101010101" pitchFamily="2" charset="-122"/>
                <a:ea typeface="宋体" panose="02010600030101010101" pitchFamily="2" charset="-122"/>
              </a:rPr>
              <a:t>）</a:t>
            </a:r>
            <a:r>
              <a:rPr lang="zh-CN" altLang="en-US" sz="2000" b="1" dirty="0">
                <a:solidFill>
                  <a:srgbClr val="CC0000"/>
                </a:solidFill>
                <a:latin typeface="宋体" panose="02010600030101010101" pitchFamily="2" charset="-122"/>
                <a:ea typeface="宋体" panose="02010600030101010101" pitchFamily="2" charset="-122"/>
              </a:rPr>
              <a:t>进程</a:t>
            </a:r>
            <a:r>
              <a:rPr lang="zh-CN" altLang="en-US" sz="2000" b="1" dirty="0">
                <a:solidFill>
                  <a:srgbClr val="CC0000"/>
                </a:solidFill>
                <a:highlight>
                  <a:srgbClr val="FFFF00"/>
                </a:highlight>
                <a:latin typeface="宋体" panose="02010600030101010101" pitchFamily="2" charset="-122"/>
                <a:ea typeface="宋体" panose="02010600030101010101" pitchFamily="2" charset="-122"/>
              </a:rPr>
              <a:t>当前状态</a:t>
            </a:r>
            <a:r>
              <a:rPr lang="zh-CN" altLang="en-US" sz="2000" b="1" dirty="0">
                <a:highlight>
                  <a:srgbClr val="FFFF00"/>
                </a:highlight>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进程调度程序分配处理机（处理器）的依据</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3</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进程队列</a:t>
            </a:r>
            <a:r>
              <a:rPr lang="en-US" altLang="zh-CN" sz="2000" b="1" dirty="0">
                <a:solidFill>
                  <a:srgbClr val="000099"/>
                </a:solidFill>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栈指针</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记录</a:t>
            </a:r>
            <a:r>
              <a:rPr lang="en-US" altLang="zh-CN" sz="2000" b="1" dirty="0">
                <a:latin typeface="宋体" panose="02010600030101010101" pitchFamily="2" charset="-122"/>
                <a:ea typeface="宋体" panose="02010600030101010101" pitchFamily="2" charset="-122"/>
              </a:rPr>
              <a:t>PCB</a:t>
            </a:r>
            <a:r>
              <a:rPr lang="zh-CN" altLang="en-US" sz="2000" b="1" dirty="0">
                <a:latin typeface="宋体" panose="02010600030101010101" pitchFamily="2" charset="-122"/>
                <a:ea typeface="宋体" panose="02010600030101010101" pitchFamily="2" charset="-122"/>
              </a:rPr>
              <a:t>链表中上</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下一个</a:t>
            </a:r>
            <a:r>
              <a:rPr lang="en-US" altLang="zh-CN" sz="2000" b="1" dirty="0">
                <a:latin typeface="宋体" panose="02010600030101010101" pitchFamily="2" charset="-122"/>
                <a:ea typeface="宋体" panose="02010600030101010101" pitchFamily="2" charset="-122"/>
              </a:rPr>
              <a:t>PCB</a:t>
            </a:r>
            <a:r>
              <a:rPr lang="zh-CN" altLang="en-US" sz="2000" b="1" dirty="0">
                <a:latin typeface="宋体" panose="02010600030101010101" pitchFamily="2" charset="-122"/>
                <a:ea typeface="宋体" panose="02010600030101010101" pitchFamily="2" charset="-122"/>
              </a:rPr>
              <a:t>的地址；进程</a:t>
            </a:r>
            <a:endParaRPr lang="en-US" altLang="zh-CN" sz="2000" b="1" dirty="0">
              <a:latin typeface="宋体" panose="02010600030101010101" pitchFamily="2" charset="-122"/>
              <a:ea typeface="宋体" panose="02010600030101010101" pitchFamily="2" charset="-122"/>
            </a:endParaRPr>
          </a:p>
          <a:p>
            <a:pPr>
              <a:lnSpc>
                <a:spcPct val="120000"/>
              </a:lnSpc>
              <a:buFont typeface="Monotype Sorts" charset="2"/>
              <a:buNone/>
            </a:pP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或线程的栈地址管理指针</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4</a:t>
            </a:r>
            <a:r>
              <a:rPr lang="zh-CN" altLang="en-US" sz="2000" b="1" dirty="0">
                <a:latin typeface="宋体" panose="02010600030101010101" pitchFamily="2" charset="-122"/>
                <a:ea typeface="宋体" panose="02010600030101010101" pitchFamily="2" charset="-122"/>
              </a:rPr>
              <a:t>）</a:t>
            </a:r>
            <a:r>
              <a:rPr lang="zh-CN" altLang="en-US" sz="2000" b="1" dirty="0">
                <a:solidFill>
                  <a:srgbClr val="CC0000"/>
                </a:solidFill>
                <a:latin typeface="宋体" panose="02010600030101010101" pitchFamily="2" charset="-122"/>
                <a:ea typeface="宋体" panose="02010600030101010101" pitchFamily="2" charset="-122"/>
              </a:rPr>
              <a:t>程序地址范围</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开始地址与结束地址（</a:t>
            </a:r>
            <a:r>
              <a:rPr lang="zh-CN" altLang="en-US" sz="2000" b="1" dirty="0">
                <a:solidFill>
                  <a:srgbClr val="FF0000"/>
                </a:solidFill>
                <a:latin typeface="宋体" panose="02010600030101010101" pitchFamily="2" charset="-122"/>
                <a:ea typeface="宋体" panose="02010600030101010101" pitchFamily="2" charset="-122"/>
              </a:rPr>
              <a:t>地址空间</a:t>
            </a:r>
            <a:r>
              <a:rPr lang="zh-CN" altLang="en-US" sz="2000" b="1" dirty="0">
                <a:latin typeface="宋体" panose="02010600030101010101" pitchFamily="2" charset="-122"/>
                <a:ea typeface="宋体" panose="02010600030101010101" pitchFamily="2" charset="-122"/>
              </a:rPr>
              <a:t>）</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5</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进程优先级</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反映进程要求</a:t>
            </a:r>
            <a:r>
              <a:rPr lang="en-US" altLang="zh-CN" sz="2000" b="1" dirty="0">
                <a:highlight>
                  <a:srgbClr val="FFFF00"/>
                </a:highlight>
                <a:latin typeface="宋体" panose="02010600030101010101" pitchFamily="2" charset="-122"/>
                <a:ea typeface="宋体" panose="02010600030101010101" pitchFamily="2" charset="-122"/>
              </a:rPr>
              <a:t>CPU</a:t>
            </a:r>
            <a:r>
              <a:rPr lang="zh-CN" altLang="en-US" sz="2000" b="1" dirty="0">
                <a:highlight>
                  <a:srgbClr val="FFFF00"/>
                </a:highlight>
                <a:latin typeface="宋体" panose="02010600030101010101" pitchFamily="2" charset="-122"/>
                <a:ea typeface="宋体" panose="02010600030101010101" pitchFamily="2" charset="-122"/>
              </a:rPr>
              <a:t>的紧迫程度</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6</a:t>
            </a:r>
            <a:r>
              <a:rPr lang="zh-CN" altLang="en-US" sz="2000" b="1" dirty="0">
                <a:latin typeface="宋体" panose="02010600030101010101" pitchFamily="2" charset="-122"/>
                <a:ea typeface="宋体" panose="02010600030101010101" pitchFamily="2" charset="-122"/>
              </a:rPr>
              <a:t>）</a:t>
            </a:r>
            <a:r>
              <a:rPr lang="en-US" altLang="zh-CN" sz="2000" b="1" dirty="0">
                <a:solidFill>
                  <a:srgbClr val="CC0000"/>
                </a:solidFill>
                <a:latin typeface="宋体" panose="02010600030101010101" pitchFamily="2" charset="-122"/>
                <a:ea typeface="宋体" panose="02010600030101010101" pitchFamily="2" charset="-122"/>
              </a:rPr>
              <a:t>CPU</a:t>
            </a:r>
            <a:r>
              <a:rPr lang="zh-CN" altLang="en-US" sz="2000" b="1" dirty="0">
                <a:solidFill>
                  <a:srgbClr val="CC0000"/>
                </a:solidFill>
                <a:latin typeface="宋体" panose="02010600030101010101" pitchFamily="2" charset="-122"/>
                <a:ea typeface="宋体" panose="02010600030101010101" pitchFamily="2" charset="-122"/>
              </a:rPr>
              <a:t>现场保护区</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记录让出处理机时的</a:t>
            </a:r>
            <a:r>
              <a:rPr lang="en-US" altLang="zh-CN" sz="2000" b="1" dirty="0">
                <a:latin typeface="宋体" panose="02010600030101010101" pitchFamily="2" charset="-122"/>
                <a:ea typeface="宋体" panose="02010600030101010101" pitchFamily="2" charset="-122"/>
              </a:rPr>
              <a:t>CPU</a:t>
            </a:r>
            <a:r>
              <a:rPr lang="zh-CN" altLang="en-US" sz="2000" b="1" dirty="0">
                <a:latin typeface="宋体" panose="02010600030101010101" pitchFamily="2" charset="-122"/>
                <a:ea typeface="宋体" panose="02010600030101010101" pitchFamily="2" charset="-122"/>
              </a:rPr>
              <a:t>现场信息（寄存器组）</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7</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通信信息</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记录</a:t>
            </a:r>
            <a:r>
              <a:rPr lang="zh-CN" altLang="en-US" sz="2000" b="1" dirty="0">
                <a:highlight>
                  <a:srgbClr val="FFFF00"/>
                </a:highlight>
                <a:latin typeface="宋体" panose="02010600030101010101" pitchFamily="2" charset="-122"/>
                <a:ea typeface="宋体" panose="02010600030101010101" pitchFamily="2" charset="-122"/>
              </a:rPr>
              <a:t>与其他的进程的信息交换情况</a:t>
            </a: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8</a:t>
            </a:r>
            <a:r>
              <a:rPr lang="zh-CN" altLang="en-US" sz="2000" b="1" dirty="0">
                <a:latin typeface="宋体" panose="02010600030101010101" pitchFamily="2" charset="-122"/>
                <a:ea typeface="宋体" panose="02010600030101010101" pitchFamily="2" charset="-122"/>
              </a:rPr>
              <a:t>）</a:t>
            </a:r>
            <a:r>
              <a:rPr lang="zh-CN" altLang="en-US" sz="2000" b="1" dirty="0">
                <a:solidFill>
                  <a:srgbClr val="CC0000"/>
                </a:solidFill>
                <a:latin typeface="宋体" panose="02010600030101010101" pitchFamily="2" charset="-122"/>
                <a:ea typeface="宋体" panose="02010600030101010101" pitchFamily="2" charset="-122"/>
              </a:rPr>
              <a:t>家族联系</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记录</a:t>
            </a:r>
            <a:r>
              <a:rPr lang="zh-CN" altLang="en-US" sz="2000" b="1" dirty="0">
                <a:highlight>
                  <a:srgbClr val="FFFF00"/>
                </a:highlight>
                <a:latin typeface="宋体" panose="02010600030101010101" pitchFamily="2" charset="-122"/>
                <a:ea typeface="宋体" panose="02010600030101010101" pitchFamily="2" charset="-122"/>
              </a:rPr>
              <a:t>父进程的</a:t>
            </a:r>
            <a:r>
              <a:rPr lang="en-US" altLang="zh-CN" sz="2000" b="1" dirty="0" err="1">
                <a:highlight>
                  <a:srgbClr val="FFFF00"/>
                </a:highlight>
                <a:latin typeface="宋体" panose="02010600030101010101" pitchFamily="2" charset="-122"/>
                <a:ea typeface="宋体" panose="02010600030101010101" pitchFamily="2" charset="-122"/>
              </a:rPr>
              <a:t>PID</a:t>
            </a:r>
            <a:endParaRPr lang="en-US" altLang="zh-CN" sz="2000" b="1" dirty="0">
              <a:highlight>
                <a:srgbClr val="FFFF00"/>
              </a:highlight>
              <a:latin typeface="宋体" panose="02010600030101010101" pitchFamily="2" charset="-122"/>
              <a:ea typeface="宋体" panose="02010600030101010101" pitchFamily="2" charset="-122"/>
            </a:endParaRPr>
          </a:p>
          <a:p>
            <a:pPr>
              <a:lnSpc>
                <a:spcPct val="120000"/>
              </a:lnSpc>
              <a:buFont typeface="Monotype Sorts" charset="2"/>
              <a:buNone/>
            </a:pP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9</a:t>
            </a:r>
            <a:r>
              <a:rPr lang="zh-CN" altLang="en-US" sz="2000" b="1" dirty="0">
                <a:latin typeface="宋体" panose="02010600030101010101" pitchFamily="2" charset="-122"/>
                <a:ea typeface="宋体" panose="02010600030101010101" pitchFamily="2" charset="-122"/>
              </a:rPr>
              <a:t>）</a:t>
            </a:r>
            <a:r>
              <a:rPr lang="zh-CN" altLang="en-US" sz="2000" b="1" dirty="0">
                <a:solidFill>
                  <a:srgbClr val="000099"/>
                </a:solidFill>
                <a:latin typeface="宋体" panose="02010600030101010101" pitchFamily="2" charset="-122"/>
                <a:ea typeface="宋体" panose="02010600030101010101" pitchFamily="2" charset="-122"/>
              </a:rPr>
              <a:t>占有资源清单</a:t>
            </a:r>
            <a:r>
              <a:rPr lang="zh-CN" altLang="en-US" sz="2000" b="1" dirty="0">
                <a:latin typeface="宋体" panose="02010600030101010101" pitchFamily="2" charset="-122"/>
                <a:ea typeface="宋体" panose="02010600030101010101" pitchFamily="2" charset="-122"/>
              </a:rPr>
              <a:t> －</a:t>
            </a:r>
            <a:r>
              <a:rPr lang="en-US" altLang="zh-CN" sz="2000" b="1" dirty="0">
                <a:latin typeface="宋体" panose="02010600030101010101" pitchFamily="2" charset="-122"/>
                <a:ea typeface="宋体" panose="02010600030101010101" pitchFamily="2" charset="-122"/>
              </a:rPr>
              <a:t> </a:t>
            </a:r>
            <a:r>
              <a:rPr lang="zh-CN" altLang="en-US" sz="2000" b="1" dirty="0">
                <a:highlight>
                  <a:srgbClr val="FFFF00"/>
                </a:highlight>
                <a:latin typeface="宋体" panose="02010600030101010101" pitchFamily="2" charset="-122"/>
                <a:ea typeface="宋体" panose="02010600030101010101" pitchFamily="2" charset="-122"/>
              </a:rPr>
              <a:t>打开文件列表、所需资源及已分配资源清单</a:t>
            </a:r>
            <a:endParaRPr lang="en-US" altLang="zh-CN" sz="2000" b="1" dirty="0">
              <a:highlight>
                <a:srgbClr val="FFFF00"/>
              </a:highlight>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2" end="2"/>
                                            </p:txEl>
                                          </p:spTgt>
                                        </p:tgtEl>
                                        <p:attrNameLst>
                                          <p:attrName>style.visibility</p:attrName>
                                        </p:attrNameLst>
                                      </p:cBhvr>
                                      <p:to>
                                        <p:strVal val="visible"/>
                                      </p:to>
                                    </p:set>
                                    <p:anim calcmode="lin" valueType="num">
                                      <p:cBhvr additive="base">
                                        <p:cTn id="7"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3" end="3"/>
                                            </p:txEl>
                                          </p:spTgt>
                                        </p:tgtEl>
                                        <p:attrNameLst>
                                          <p:attrName>style.visibility</p:attrName>
                                        </p:attrNameLst>
                                      </p:cBhvr>
                                      <p:to>
                                        <p:strVal val="visible"/>
                                      </p:to>
                                    </p:set>
                                    <p:anim calcmode="lin" valueType="num">
                                      <p:cBhvr additive="base">
                                        <p:cTn id="13"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4" end="4"/>
                                            </p:txEl>
                                          </p:spTgt>
                                        </p:tgtEl>
                                        <p:attrNameLst>
                                          <p:attrName>style.visibility</p:attrName>
                                        </p:attrNameLst>
                                      </p:cBhvr>
                                      <p:to>
                                        <p:strVal val="visible"/>
                                      </p:to>
                                    </p:set>
                                    <p:anim calcmode="lin" valueType="num">
                                      <p:cBhvr additive="base">
                                        <p:cTn id="19" dur="500" fill="hold"/>
                                        <p:tgtEl>
                                          <p:spTgt spid="31747">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5" end="5"/>
                                            </p:txEl>
                                          </p:spTgt>
                                        </p:tgtEl>
                                        <p:attrNameLst>
                                          <p:attrName>style.visibility</p:attrName>
                                        </p:attrNameLst>
                                      </p:cBhvr>
                                      <p:to>
                                        <p:strVal val="visible"/>
                                      </p:to>
                                    </p:set>
                                    <p:anim calcmode="lin" valueType="num">
                                      <p:cBhvr additive="base">
                                        <p:cTn id="25" dur="500" fill="hold"/>
                                        <p:tgtEl>
                                          <p:spTgt spid="31747">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747">
                                            <p:txEl>
                                              <p:pRg st="6" end="6"/>
                                            </p:txEl>
                                          </p:spTgt>
                                        </p:tgtEl>
                                        <p:attrNameLst>
                                          <p:attrName>style.visibility</p:attrName>
                                        </p:attrNameLst>
                                      </p:cBhvr>
                                      <p:to>
                                        <p:strVal val="visible"/>
                                      </p:to>
                                    </p:set>
                                    <p:anim calcmode="lin" valueType="num">
                                      <p:cBhvr additive="base">
                                        <p:cTn id="31" dur="500" fill="hold"/>
                                        <p:tgtEl>
                                          <p:spTgt spid="31747">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74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1747">
                                            <p:txEl>
                                              <p:pRg st="7" end="7"/>
                                            </p:txEl>
                                          </p:spTgt>
                                        </p:tgtEl>
                                        <p:attrNameLst>
                                          <p:attrName>style.visibility</p:attrName>
                                        </p:attrNameLst>
                                      </p:cBhvr>
                                      <p:to>
                                        <p:strVal val="visible"/>
                                      </p:to>
                                    </p:set>
                                    <p:anim calcmode="lin" valueType="num">
                                      <p:cBhvr additive="base">
                                        <p:cTn id="37" dur="500" fill="hold"/>
                                        <p:tgtEl>
                                          <p:spTgt spid="31747">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1747">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1747">
                                            <p:txEl>
                                              <p:pRg st="8" end="8"/>
                                            </p:txEl>
                                          </p:spTgt>
                                        </p:tgtEl>
                                        <p:attrNameLst>
                                          <p:attrName>style.visibility</p:attrName>
                                        </p:attrNameLst>
                                      </p:cBhvr>
                                      <p:to>
                                        <p:strVal val="visible"/>
                                      </p:to>
                                    </p:set>
                                    <p:anim calcmode="lin" valueType="num">
                                      <p:cBhvr additive="base">
                                        <p:cTn id="43" dur="500" fill="hold"/>
                                        <p:tgtEl>
                                          <p:spTgt spid="3174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1747">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1747">
                                            <p:txEl>
                                              <p:pRg st="9" end="9"/>
                                            </p:txEl>
                                          </p:spTgt>
                                        </p:tgtEl>
                                        <p:attrNameLst>
                                          <p:attrName>style.visibility</p:attrName>
                                        </p:attrNameLst>
                                      </p:cBhvr>
                                      <p:to>
                                        <p:strVal val="visible"/>
                                      </p:to>
                                    </p:set>
                                    <p:anim calcmode="lin" valueType="num">
                                      <p:cBhvr additive="base">
                                        <p:cTn id="49" dur="500" fill="hold"/>
                                        <p:tgtEl>
                                          <p:spTgt spid="31747">
                                            <p:txEl>
                                              <p:pRg st="9" end="9"/>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1747">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1747">
                                            <p:txEl>
                                              <p:pRg st="10" end="10"/>
                                            </p:txEl>
                                          </p:spTgt>
                                        </p:tgtEl>
                                        <p:attrNameLst>
                                          <p:attrName>style.visibility</p:attrName>
                                        </p:attrNameLst>
                                      </p:cBhvr>
                                      <p:to>
                                        <p:strVal val="visible"/>
                                      </p:to>
                                    </p:set>
                                    <p:anim calcmode="lin" valueType="num">
                                      <p:cBhvr additive="base">
                                        <p:cTn id="55" dur="500" fill="hold"/>
                                        <p:tgtEl>
                                          <p:spTgt spid="31747">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1747">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1747">
                                            <p:txEl>
                                              <p:pRg st="11" end="11"/>
                                            </p:txEl>
                                          </p:spTgt>
                                        </p:tgtEl>
                                        <p:attrNameLst>
                                          <p:attrName>style.visibility</p:attrName>
                                        </p:attrNameLst>
                                      </p:cBhvr>
                                      <p:to>
                                        <p:strVal val="visible"/>
                                      </p:to>
                                    </p:set>
                                    <p:anim calcmode="lin" valueType="num">
                                      <p:cBhvr additive="base">
                                        <p:cTn id="61" dur="500" fill="hold"/>
                                        <p:tgtEl>
                                          <p:spTgt spid="31747">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1747">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3.3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进程的描述与表达</a:t>
            </a:r>
          </a:p>
        </p:txBody>
      </p:sp>
      <p:sp>
        <p:nvSpPr>
          <p:cNvPr id="31747" name="Rectangle 3"/>
          <p:cNvSpPr>
            <a:spLocks noChangeArrowheads="1"/>
          </p:cNvSpPr>
          <p:nvPr/>
        </p:nvSpPr>
        <p:spPr bwMode="auto">
          <a:xfrm>
            <a:off x="801688" y="984250"/>
            <a:ext cx="7788275" cy="541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793172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400" dirty="0">
                <a:latin typeface="黑体" panose="02010609060101010101" pitchFamily="2" charset="-122"/>
                <a:ea typeface="黑体" panose="02010609060101010101" pitchFamily="2" charset="-122"/>
              </a:rPr>
              <a:t>进程控制块</a:t>
            </a:r>
            <a:r>
              <a:rPr lang="en-US" altLang="zh-CN" sz="2400" dirty="0">
                <a:latin typeface="黑体" panose="02010609060101010101" pitchFamily="2" charset="-122"/>
                <a:ea typeface="黑体" panose="02010609060101010101" pitchFamily="2" charset="-122"/>
              </a:rPr>
              <a:t>PCB</a:t>
            </a:r>
            <a:r>
              <a:rPr lang="zh-CN" altLang="en-US" sz="2400" dirty="0">
                <a:latin typeface="黑体" panose="02010609060101010101" pitchFamily="2" charset="-122"/>
                <a:ea typeface="黑体" panose="02010609060101010101" pitchFamily="2" charset="-122"/>
              </a:rPr>
              <a:t>的内容：</a:t>
            </a:r>
            <a:endParaRPr lang="zh-CN" altLang="en-US" sz="1800" b="1" dirty="0">
              <a:latin typeface="黑体" panose="02010609060101010101" pitchFamily="2" charset="-122"/>
              <a:ea typeface="黑体" panose="02010609060101010101" pitchFamily="2" charset="-122"/>
            </a:endParaRPr>
          </a:p>
        </p:txBody>
      </p:sp>
      <p:pic>
        <p:nvPicPr>
          <p:cNvPr id="1026" name="Picture 2"/>
          <p:cNvPicPr>
            <a:picLocks noChangeAspect="1" noChangeArrowheads="1"/>
          </p:cNvPicPr>
          <p:nvPr/>
        </p:nvPicPr>
        <p:blipFill rotWithShape="1">
          <a:blip r:embed="rId3">
            <a:lum bright="18000" contrast="18000"/>
            <a:extLst>
              <a:ext uri="{28A0092B-C50C-407E-A947-70E740481C1C}">
                <a14:useLocalDpi xmlns:a14="http://schemas.microsoft.com/office/drawing/2010/main" val="0"/>
              </a:ext>
            </a:extLst>
          </a:blip>
          <a:srcRect l="4450" t="7023" r="3138" b="14712"/>
          <a:stretch>
            <a:fillRect/>
          </a:stretch>
        </p:blipFill>
        <p:spPr bwMode="auto">
          <a:xfrm rot="5400000">
            <a:off x="1733866" y="-520529"/>
            <a:ext cx="5605920" cy="84406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bwMode="auto">
          <a:xfrm>
            <a:off x="316518" y="1524000"/>
            <a:ext cx="8535382" cy="952500"/>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7" name="矩形 6"/>
          <p:cNvSpPr/>
          <p:nvPr/>
        </p:nvSpPr>
        <p:spPr bwMode="auto">
          <a:xfrm>
            <a:off x="316518" y="2578100"/>
            <a:ext cx="8535382" cy="476250"/>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8" name="矩形 7"/>
          <p:cNvSpPr/>
          <p:nvPr/>
        </p:nvSpPr>
        <p:spPr bwMode="auto">
          <a:xfrm>
            <a:off x="316518" y="3153568"/>
            <a:ext cx="8535382" cy="885031"/>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9" name="矩形 8"/>
          <p:cNvSpPr/>
          <p:nvPr/>
        </p:nvSpPr>
        <p:spPr bwMode="auto">
          <a:xfrm>
            <a:off x="316518" y="4076699"/>
            <a:ext cx="8535382" cy="476250"/>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10" name="矩形 9"/>
          <p:cNvSpPr/>
          <p:nvPr/>
        </p:nvSpPr>
        <p:spPr bwMode="auto">
          <a:xfrm>
            <a:off x="316518" y="4591049"/>
            <a:ext cx="8535382" cy="2063751"/>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P spid="9"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85725"/>
            <a:ext cx="8229600" cy="85407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r>
              <a:rPr lang="en-US" altLang="zh-CN" dirty="0">
                <a:latin typeface="宋体" panose="02010600030101010101" pitchFamily="2" charset="-122"/>
                <a:ea typeface="宋体" panose="02010600030101010101" pitchFamily="2" charset="-122"/>
                <a:cs typeface="Times New Roman" panose="02020603050405020304" pitchFamily="18" charset="0"/>
              </a:rPr>
              <a:t>3.3 </a:t>
            </a:r>
            <a:r>
              <a:rPr lang="zh-CN" altLang="en-US" dirty="0">
                <a:latin typeface="宋体" panose="02010600030101010101" pitchFamily="2" charset="-122"/>
                <a:ea typeface="宋体" panose="02010600030101010101" pitchFamily="2" charset="-122"/>
                <a:cs typeface="Times New Roman" panose="02020603050405020304" pitchFamily="18" charset="0"/>
              </a:rPr>
              <a:t>进程的描述与表达</a:t>
            </a:r>
            <a:br>
              <a:rPr lang="en-US" altLang="zh-CN"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UCOS</a:t>
            </a:r>
            <a:r>
              <a:rPr lang="zh-CN" altLang="en-US" dirty="0">
                <a:latin typeface="宋体" panose="02010600030101010101" pitchFamily="2" charset="-122"/>
                <a:ea typeface="宋体" panose="02010600030101010101" pitchFamily="2" charset="-122"/>
              </a:rPr>
              <a:t>任务控制块结构的主要成员</a:t>
            </a:r>
          </a:p>
        </p:txBody>
      </p:sp>
      <p:sp>
        <p:nvSpPr>
          <p:cNvPr id="15363" name="Rectangle 3"/>
          <p:cNvSpPr>
            <a:spLocks noGrp="1" noChangeArrowheads="1"/>
          </p:cNvSpPr>
          <p:nvPr>
            <p:ph type="body" idx="1"/>
          </p:nvPr>
        </p:nvSpPr>
        <p:spPr>
          <a:xfrm>
            <a:off x="495300" y="1110343"/>
            <a:ext cx="8153400" cy="5277394"/>
          </a:xfrm>
        </p:spPr>
        <p:txBody>
          <a:bodyPr/>
          <a:lstStyle/>
          <a:p>
            <a:pPr>
              <a:buFontTx/>
              <a:buNone/>
            </a:pPr>
            <a:r>
              <a:rPr lang="en-US" altLang="zh-CN" sz="2000" dirty="0" err="1">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OS_STK</a:t>
            </a:r>
            <a:r>
              <a:rPr lang="en-US" altLang="zh-CN"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OSTCBStkPtr</a:t>
            </a:r>
            <a:r>
              <a:rPr lang="en-US" altLang="zh-CN"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当前任务栈顶的指针*</a:t>
            </a:r>
            <a:r>
              <a:rPr lang="en-US" altLang="zh-CN"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a:t>
            </a:r>
          </a:p>
          <a:p>
            <a:pPr>
              <a:buFontTx/>
              <a:buNone/>
            </a:pP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struct</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os_tcb</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OSTCBNext</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任务控制块的双重链接指针*</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a:t>
            </a:r>
          </a:p>
          <a:p>
            <a:pPr>
              <a:buFontTx/>
              <a:buNone/>
            </a:pP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struct</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os_tcb</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OSTCBPrev</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任务控制块的双重链接指针*</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a:t>
            </a:r>
          </a:p>
          <a:p>
            <a:pPr>
              <a:buFontTx/>
              <a:buNone/>
            </a:pP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OS_EVENT</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OSTCBEventPtr</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事件控制块的指针*</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a:t>
            </a:r>
          </a:p>
          <a:p>
            <a:pPr>
              <a:buFontTx/>
              <a:buNone/>
            </a:pP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void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OSTCBMsg</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消息的指针*</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a:t>
            </a:r>
          </a:p>
          <a:p>
            <a:pPr>
              <a:buFontTx/>
              <a:buNone/>
            </a:pP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INT16U</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OSTCBDly</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任务延时*</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a:t>
            </a:r>
          </a:p>
          <a:p>
            <a:pPr>
              <a:buFontTx/>
              <a:buNone/>
            </a:pPr>
            <a:r>
              <a:rPr lang="en-US" altLang="zh-CN" sz="2000" dirty="0" err="1">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INT8U</a:t>
            </a:r>
            <a:r>
              <a:rPr lang="en-US" altLang="zh-CN"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OSTCBStat</a:t>
            </a:r>
            <a:r>
              <a:rPr lang="en-US" altLang="zh-CN"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任务的状态字*</a:t>
            </a:r>
            <a:r>
              <a:rPr lang="en-US" altLang="zh-CN"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a:t>
            </a:r>
          </a:p>
          <a:p>
            <a:pPr>
              <a:buFontTx/>
              <a:buNone/>
            </a:pPr>
            <a:r>
              <a:rPr lang="en-US" altLang="zh-CN" sz="2000" dirty="0" err="1">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INT8U</a:t>
            </a:r>
            <a:r>
              <a:rPr lang="en-US" altLang="zh-CN"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OSTCBPrio</a:t>
            </a:r>
            <a:r>
              <a:rPr lang="en-US" altLang="zh-CN"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任务优先级*</a:t>
            </a:r>
            <a:r>
              <a:rPr lang="en-US" altLang="zh-CN" sz="2000" dirty="0">
                <a:solidFill>
                  <a:srgbClr val="FF0000"/>
                </a:solidFill>
                <a:latin typeface="华文宋体" panose="02010600040101010101" pitchFamily="2" charset="-122"/>
                <a:ea typeface="华文宋体" panose="02010600040101010101" pitchFamily="2" charset="-122"/>
                <a:cs typeface="Times New Roman" panose="02020603050405020304" pitchFamily="18" charset="0"/>
              </a:rPr>
              <a:t>/</a:t>
            </a:r>
          </a:p>
          <a:p>
            <a:pPr>
              <a:buFontTx/>
              <a:buNone/>
            </a:pP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INT8U</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OSTCBX</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用于加速进入就绪态的过程*</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p>
          <a:p>
            <a:pPr>
              <a:buFontTx/>
              <a:buNone/>
            </a:pP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INT8U</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OSTCBY</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用于加速进入就绪态的过程*</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p>
          <a:p>
            <a:pPr>
              <a:buFontTx/>
              <a:buNone/>
            </a:pP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INT8U</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OSTCBBitX</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用于加速进入就绪态的过程*</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p>
          <a:p>
            <a:pPr>
              <a:buFontTx/>
              <a:buNone/>
            </a:pP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INT8U</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en-US" altLang="zh-CN" sz="2000" dirty="0" err="1">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OSTCBBitY</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r>
              <a:rPr lang="zh-CN" altLang="en-US"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用于加速进入就绪态的过程*</a:t>
            </a:r>
            <a:r>
              <a:rPr lang="en-US" altLang="zh-CN" sz="2000" dirty="0">
                <a:solidFill>
                  <a:srgbClr val="000000"/>
                </a:solidFill>
                <a:latin typeface="华文宋体" panose="02010600040101010101" pitchFamily="2" charset="-122"/>
                <a:ea typeface="华文宋体" panose="02010600040101010101" pitchFamily="2" charset="-122"/>
                <a:cs typeface="Times New Roman" panose="02020603050405020304" pitchFamily="18"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15363">
                                            <p:txEl>
                                              <p:pRg st="0" end="0"/>
                                            </p:txEl>
                                          </p:spTgt>
                                        </p:tgtEl>
                                        <p:attrNameLst>
                                          <p:attrName>style.fontWeight</p:attrName>
                                        </p:attrNameLst>
                                      </p:cBhvr>
                                      <p:to>
                                        <p:strVal val="bold"/>
                                      </p:to>
                                    </p:set>
                                  </p:childTnLst>
                                </p:cTn>
                              </p:par>
                            </p:childTnLst>
                          </p:cTn>
                        </p:par>
                      </p:childTnLst>
                    </p:cTn>
                  </p:par>
                  <p:par>
                    <p:cTn id="7" fill="hold">
                      <p:stCondLst>
                        <p:cond delay="indefinite"/>
                      </p:stCondLst>
                      <p:childTnLst>
                        <p:par>
                          <p:cTn id="8" fill="hold">
                            <p:stCondLst>
                              <p:cond delay="0"/>
                            </p:stCondLst>
                            <p:childTnLst>
                              <p:par>
                                <p:cTn id="9" presetID="15" presetClass="emph" presetSubtype="0" nodeType="clickEffect">
                                  <p:stCondLst>
                                    <p:cond delay="0"/>
                                  </p:stCondLst>
                                  <p:iterate type="lt">
                                    <p:tmAbs val="25"/>
                                  </p:iterate>
                                  <p:childTnLst>
                                    <p:set>
                                      <p:cBhvr override="childStyle">
                                        <p:cTn id="10" dur="indefinite"/>
                                        <p:tgtEl>
                                          <p:spTgt spid="15363">
                                            <p:txEl>
                                              <p:pRg st="6" end="6"/>
                                            </p:txEl>
                                          </p:spTgt>
                                        </p:tgtEl>
                                        <p:attrNameLst>
                                          <p:attrName>style.fontWeight</p:attrName>
                                        </p:attrNameLst>
                                      </p:cBhvr>
                                      <p:to>
                                        <p:strVal val="bold"/>
                                      </p:to>
                                    </p:set>
                                  </p:childTnLst>
                                </p:cTn>
                              </p:par>
                            </p:childTnLst>
                          </p:cTn>
                        </p:par>
                      </p:childTnLst>
                    </p:cTn>
                  </p:par>
                  <p:par>
                    <p:cTn id="11" fill="hold">
                      <p:stCondLst>
                        <p:cond delay="indefinite"/>
                      </p:stCondLst>
                      <p:childTnLst>
                        <p:par>
                          <p:cTn id="12" fill="hold">
                            <p:stCondLst>
                              <p:cond delay="0"/>
                            </p:stCondLst>
                            <p:childTnLst>
                              <p:par>
                                <p:cTn id="13" presetID="15" presetClass="emph" presetSubtype="0" nodeType="clickEffect">
                                  <p:stCondLst>
                                    <p:cond delay="0"/>
                                  </p:stCondLst>
                                  <p:iterate type="lt">
                                    <p:tmAbs val="25"/>
                                  </p:iterate>
                                  <p:childTnLst>
                                    <p:set>
                                      <p:cBhvr override="childStyle">
                                        <p:cTn id="14" dur="indefinite"/>
                                        <p:tgtEl>
                                          <p:spTgt spid="15363">
                                            <p:txEl>
                                              <p:pRg st="7" end="7"/>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en-US" altLang="zh-CN" dirty="0">
                <a:latin typeface="宋体" panose="02010600030101010101" pitchFamily="2" charset="-122"/>
                <a:ea typeface="宋体" panose="02010600030101010101" pitchFamily="2" charset="-122"/>
                <a:cs typeface="Times New Roman" panose="02020603050405020304" pitchFamily="18" charset="0"/>
              </a:rPr>
              <a:t>3.3 </a:t>
            </a:r>
            <a:r>
              <a:rPr lang="zh-CN" altLang="en-US" dirty="0">
                <a:latin typeface="宋体" panose="02010600030101010101" pitchFamily="2" charset="-122"/>
                <a:ea typeface="宋体" panose="02010600030101010101" pitchFamily="2" charset="-122"/>
                <a:cs typeface="Times New Roman" panose="02020603050405020304" pitchFamily="18" charset="0"/>
              </a:rPr>
              <a:t>进程的描述与表达</a:t>
            </a:r>
            <a:br>
              <a:rPr lang="en-US" altLang="zh-CN" dirty="0">
                <a:latin typeface="宋体" panose="02010600030101010101" pitchFamily="2" charset="-122"/>
                <a:ea typeface="宋体" panose="02010600030101010101" pitchFamily="2" charset="-122"/>
              </a:rPr>
            </a:br>
            <a:r>
              <a:rPr lang="en-US" altLang="zh-CN" dirty="0">
                <a:latin typeface="宋体" panose="02010600030101010101" pitchFamily="2" charset="-122"/>
                <a:ea typeface="宋体" panose="02010600030101010101" pitchFamily="2" charset="-122"/>
              </a:rPr>
              <a:t>linux0.11</a:t>
            </a:r>
            <a:r>
              <a:rPr lang="zh-CN" altLang="en-US" dirty="0">
                <a:latin typeface="宋体" panose="02010600030101010101" pitchFamily="2" charset="-122"/>
                <a:ea typeface="宋体" panose="02010600030101010101" pitchFamily="2" charset="-122"/>
              </a:rPr>
              <a:t>任务控制块结构的主要成员</a:t>
            </a:r>
            <a:endParaRPr lang="zh-CN" altLang="en-US" dirty="0"/>
          </a:p>
        </p:txBody>
      </p:sp>
      <p:sp>
        <p:nvSpPr>
          <p:cNvPr id="16387" name="内容占位符 2"/>
          <p:cNvSpPr>
            <a:spLocks noGrp="1"/>
          </p:cNvSpPr>
          <p:nvPr>
            <p:ph idx="1"/>
          </p:nvPr>
        </p:nvSpPr>
        <p:spPr>
          <a:xfrm>
            <a:off x="228600" y="1066800"/>
            <a:ext cx="7921625" cy="4525963"/>
          </a:xfrm>
        </p:spPr>
        <p:txBody>
          <a:bodyPr/>
          <a:lstStyle/>
          <a:p>
            <a:endParaRPr lang="zh-CN" altLang="en-US" sz="2000" dirty="0"/>
          </a:p>
        </p:txBody>
      </p:sp>
      <p:pic>
        <p:nvPicPr>
          <p:cNvPr id="16388" name="图片 3"/>
          <p:cNvPicPr>
            <a:picLocks noChangeAspect="1" noChangeArrowheads="1"/>
          </p:cNvPicPr>
          <p:nvPr/>
        </p:nvPicPr>
        <p:blipFill>
          <a:blip r:embed="rId3">
            <a:extLst>
              <a:ext uri="{28A0092B-C50C-407E-A947-70E740481C1C}">
                <a14:useLocalDpi xmlns:a14="http://schemas.microsoft.com/office/drawing/2010/main" val="0"/>
              </a:ext>
            </a:extLst>
          </a:blip>
          <a:srcRect l="19926" t="42540" r="18854" b="20114"/>
          <a:stretch>
            <a:fillRect/>
          </a:stretch>
        </p:blipFill>
        <p:spPr bwMode="auto">
          <a:xfrm>
            <a:off x="34925" y="1416050"/>
            <a:ext cx="5222875" cy="216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图片 4"/>
          <p:cNvPicPr>
            <a:picLocks noChangeAspect="1" noChangeArrowheads="1"/>
          </p:cNvPicPr>
          <p:nvPr/>
        </p:nvPicPr>
        <p:blipFill>
          <a:blip r:embed="rId4">
            <a:extLst>
              <a:ext uri="{28A0092B-C50C-407E-A947-70E740481C1C}">
                <a14:useLocalDpi xmlns:a14="http://schemas.microsoft.com/office/drawing/2010/main" val="0"/>
              </a:ext>
            </a:extLst>
          </a:blip>
          <a:srcRect l="23415" t="20990" r="19531" b="7430"/>
          <a:stretch>
            <a:fillRect/>
          </a:stretch>
        </p:blipFill>
        <p:spPr bwMode="auto">
          <a:xfrm>
            <a:off x="4054475" y="2590800"/>
            <a:ext cx="5089525" cy="425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90" name="矩形 5"/>
          <p:cNvSpPr>
            <a:spLocks noChangeArrowheads="1"/>
          </p:cNvSpPr>
          <p:nvPr/>
        </p:nvSpPr>
        <p:spPr bwMode="auto">
          <a:xfrm>
            <a:off x="228600" y="1524000"/>
            <a:ext cx="5410200" cy="464820"/>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rgbClr val="FF0000"/>
                </a:solidFill>
                <a:latin typeface="Arial" panose="020B0604020202020204" pitchFamily="34" charset="0"/>
                <a:ea typeface="宋体" panose="02010600030101010101" pitchFamily="2" charset="-122"/>
              </a:defRPr>
            </a:lvl1pPr>
            <a:lvl2pPr marL="742950" indent="-285750">
              <a:defRPr sz="2400">
                <a:solidFill>
                  <a:srgbClr val="FF0000"/>
                </a:solidFill>
                <a:latin typeface="Arial" panose="020B0604020202020204" pitchFamily="34" charset="0"/>
                <a:ea typeface="宋体" panose="02010600030101010101" pitchFamily="2" charset="-122"/>
              </a:defRPr>
            </a:lvl2pPr>
            <a:lvl3pPr marL="1143000" indent="-228600">
              <a:defRPr sz="2400">
                <a:solidFill>
                  <a:srgbClr val="FF0000"/>
                </a:solidFill>
                <a:latin typeface="Arial" panose="020B0604020202020204" pitchFamily="34" charset="0"/>
                <a:ea typeface="宋体" panose="02010600030101010101" pitchFamily="2" charset="-122"/>
              </a:defRPr>
            </a:lvl3pPr>
            <a:lvl4pPr marL="1600200" indent="-228600">
              <a:defRPr sz="2400">
                <a:solidFill>
                  <a:srgbClr val="FF0000"/>
                </a:solidFill>
                <a:latin typeface="Arial" panose="020B0604020202020204" pitchFamily="34" charset="0"/>
                <a:ea typeface="宋体" panose="02010600030101010101" pitchFamily="2" charset="-122"/>
              </a:defRPr>
            </a:lvl4pPr>
            <a:lvl5pPr marL="2057400" indent="-228600">
              <a:defRPr sz="2400">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16391" name="矩形 6"/>
          <p:cNvSpPr>
            <a:spLocks noChangeArrowheads="1"/>
          </p:cNvSpPr>
          <p:nvPr/>
        </p:nvSpPr>
        <p:spPr bwMode="auto">
          <a:xfrm>
            <a:off x="257175" y="2590800"/>
            <a:ext cx="3629025" cy="838200"/>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rgbClr val="FF0000"/>
                </a:solidFill>
                <a:latin typeface="Arial" panose="020B0604020202020204" pitchFamily="34" charset="0"/>
                <a:ea typeface="宋体" panose="02010600030101010101" pitchFamily="2" charset="-122"/>
              </a:defRPr>
            </a:lvl1pPr>
            <a:lvl2pPr marL="742950" indent="-285750">
              <a:defRPr sz="2400">
                <a:solidFill>
                  <a:srgbClr val="FF0000"/>
                </a:solidFill>
                <a:latin typeface="Arial" panose="020B0604020202020204" pitchFamily="34" charset="0"/>
                <a:ea typeface="宋体" panose="02010600030101010101" pitchFamily="2" charset="-122"/>
              </a:defRPr>
            </a:lvl2pPr>
            <a:lvl3pPr marL="1143000" indent="-228600">
              <a:defRPr sz="2400">
                <a:solidFill>
                  <a:srgbClr val="FF0000"/>
                </a:solidFill>
                <a:latin typeface="Arial" panose="020B0604020202020204" pitchFamily="34" charset="0"/>
                <a:ea typeface="宋体" panose="02010600030101010101" pitchFamily="2" charset="-122"/>
              </a:defRPr>
            </a:lvl3pPr>
            <a:lvl4pPr marL="1600200" indent="-228600">
              <a:defRPr sz="2400">
                <a:solidFill>
                  <a:srgbClr val="FF0000"/>
                </a:solidFill>
                <a:latin typeface="Arial" panose="020B0604020202020204" pitchFamily="34" charset="0"/>
                <a:ea typeface="宋体" panose="02010600030101010101" pitchFamily="2" charset="-122"/>
              </a:defRPr>
            </a:lvl4pPr>
            <a:lvl5pPr marL="2057400" indent="-228600">
              <a:defRPr sz="2400">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16392" name="矩形 7"/>
          <p:cNvSpPr>
            <a:spLocks noChangeArrowheads="1"/>
          </p:cNvSpPr>
          <p:nvPr/>
        </p:nvSpPr>
        <p:spPr bwMode="auto">
          <a:xfrm>
            <a:off x="4056063" y="5562600"/>
            <a:ext cx="5011737" cy="838200"/>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rgbClr val="FF0000"/>
                </a:solidFill>
                <a:latin typeface="Arial" panose="020B0604020202020204" pitchFamily="34" charset="0"/>
                <a:ea typeface="宋体" panose="02010600030101010101" pitchFamily="2" charset="-122"/>
              </a:defRPr>
            </a:lvl1pPr>
            <a:lvl2pPr marL="742950" indent="-285750">
              <a:defRPr sz="2400">
                <a:solidFill>
                  <a:srgbClr val="FF0000"/>
                </a:solidFill>
                <a:latin typeface="Arial" panose="020B0604020202020204" pitchFamily="34" charset="0"/>
                <a:ea typeface="宋体" panose="02010600030101010101" pitchFamily="2" charset="-122"/>
              </a:defRPr>
            </a:lvl2pPr>
            <a:lvl3pPr marL="1143000" indent="-228600">
              <a:defRPr sz="2400">
                <a:solidFill>
                  <a:srgbClr val="FF0000"/>
                </a:solidFill>
                <a:latin typeface="Arial" panose="020B0604020202020204" pitchFamily="34" charset="0"/>
                <a:ea typeface="宋体" panose="02010600030101010101" pitchFamily="2" charset="-122"/>
              </a:defRPr>
            </a:lvl3pPr>
            <a:lvl4pPr marL="1600200" indent="-228600">
              <a:defRPr sz="2400">
                <a:solidFill>
                  <a:srgbClr val="FF0000"/>
                </a:solidFill>
                <a:latin typeface="Arial" panose="020B0604020202020204" pitchFamily="34" charset="0"/>
                <a:ea typeface="宋体" panose="02010600030101010101" pitchFamily="2" charset="-122"/>
              </a:defRPr>
            </a:lvl4pPr>
            <a:lvl5pPr marL="2057400" indent="-228600">
              <a:defRPr sz="2400">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16393" name="矩形 9"/>
          <p:cNvSpPr>
            <a:spLocks noChangeArrowheads="1"/>
          </p:cNvSpPr>
          <p:nvPr/>
        </p:nvSpPr>
        <p:spPr bwMode="auto">
          <a:xfrm>
            <a:off x="4054475" y="6400800"/>
            <a:ext cx="5013325" cy="465138"/>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rgbClr val="FF0000"/>
                </a:solidFill>
                <a:latin typeface="Arial" panose="020B0604020202020204" pitchFamily="34" charset="0"/>
                <a:ea typeface="宋体" panose="02010600030101010101" pitchFamily="2" charset="-122"/>
              </a:defRPr>
            </a:lvl1pPr>
            <a:lvl2pPr marL="742950" indent="-285750">
              <a:defRPr sz="2400">
                <a:solidFill>
                  <a:srgbClr val="FF0000"/>
                </a:solidFill>
                <a:latin typeface="Arial" panose="020B0604020202020204" pitchFamily="34" charset="0"/>
                <a:ea typeface="宋体" panose="02010600030101010101" pitchFamily="2" charset="-122"/>
              </a:defRPr>
            </a:lvl2pPr>
            <a:lvl3pPr marL="1143000" indent="-228600">
              <a:defRPr sz="2400">
                <a:solidFill>
                  <a:srgbClr val="FF0000"/>
                </a:solidFill>
                <a:latin typeface="Arial" panose="020B0604020202020204" pitchFamily="34" charset="0"/>
                <a:ea typeface="宋体" panose="02010600030101010101" pitchFamily="2" charset="-122"/>
              </a:defRPr>
            </a:lvl3pPr>
            <a:lvl4pPr marL="1600200" indent="-228600">
              <a:defRPr sz="2400">
                <a:solidFill>
                  <a:srgbClr val="FF0000"/>
                </a:solidFill>
                <a:latin typeface="Arial" panose="020B0604020202020204" pitchFamily="34" charset="0"/>
                <a:ea typeface="宋体" panose="02010600030101010101" pitchFamily="2" charset="-122"/>
              </a:defRPr>
            </a:lvl4pPr>
            <a:lvl5pPr marL="2057400" indent="-228600">
              <a:defRPr sz="2400">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2" name="文本框 1"/>
          <p:cNvSpPr txBox="1"/>
          <p:nvPr/>
        </p:nvSpPr>
        <p:spPr>
          <a:xfrm>
            <a:off x="257175" y="5192881"/>
            <a:ext cx="3427319" cy="1323439"/>
          </a:xfrm>
          <a:prstGeom prst="rect">
            <a:avLst/>
          </a:prstGeom>
          <a:noFill/>
        </p:spPr>
        <p:txBody>
          <a:bodyPr wrap="square" rtlCol="0">
            <a:spAutoFit/>
          </a:bodyPr>
          <a:lstStyle/>
          <a:p>
            <a:pPr algn="just"/>
            <a:r>
              <a:rPr lang="zh-CN" altLang="en-US" sz="2000" dirty="0">
                <a:latin typeface="宋体" panose="02010600030101010101" pitchFamily="2" charset="-122"/>
                <a:ea typeface="宋体" panose="02010600030101010101" pitchFamily="2" charset="-122"/>
              </a:rPr>
              <a:t>进程独立的地址空间，其拥有的资源和数据怎样与其他进程共享？进程切换时切的内容？</a:t>
            </a:r>
          </a:p>
        </p:txBody>
      </p:sp>
      <p:sp>
        <p:nvSpPr>
          <p:cNvPr id="13" name="矩形 6"/>
          <p:cNvSpPr>
            <a:spLocks noChangeArrowheads="1"/>
          </p:cNvSpPr>
          <p:nvPr/>
        </p:nvSpPr>
        <p:spPr bwMode="auto">
          <a:xfrm>
            <a:off x="4071303" y="2590800"/>
            <a:ext cx="3629025" cy="1546860"/>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rgbClr val="FF0000"/>
                </a:solidFill>
                <a:latin typeface="Arial" panose="020B0604020202020204" pitchFamily="34" charset="0"/>
                <a:ea typeface="宋体" panose="02010600030101010101" pitchFamily="2" charset="-122"/>
              </a:defRPr>
            </a:lvl1pPr>
            <a:lvl2pPr marL="742950" indent="-285750">
              <a:defRPr sz="2400">
                <a:solidFill>
                  <a:srgbClr val="FF0000"/>
                </a:solidFill>
                <a:latin typeface="Arial" panose="020B0604020202020204" pitchFamily="34" charset="0"/>
                <a:ea typeface="宋体" panose="02010600030101010101" pitchFamily="2" charset="-122"/>
              </a:defRPr>
            </a:lvl2pPr>
            <a:lvl3pPr marL="1143000" indent="-228600">
              <a:defRPr sz="2400">
                <a:solidFill>
                  <a:srgbClr val="FF0000"/>
                </a:solidFill>
                <a:latin typeface="Arial" panose="020B0604020202020204" pitchFamily="34" charset="0"/>
                <a:ea typeface="宋体" panose="02010600030101010101" pitchFamily="2" charset="-122"/>
              </a:defRPr>
            </a:lvl3pPr>
            <a:lvl4pPr marL="1600200" indent="-228600">
              <a:defRPr sz="2400">
                <a:solidFill>
                  <a:srgbClr val="FF0000"/>
                </a:solidFill>
                <a:latin typeface="Arial" panose="020B0604020202020204" pitchFamily="34" charset="0"/>
                <a:ea typeface="宋体" panose="02010600030101010101" pitchFamily="2" charset="-122"/>
              </a:defRPr>
            </a:lvl4pPr>
            <a:lvl5pPr marL="2057400" indent="-228600">
              <a:defRPr sz="2400">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
        <p:nvSpPr>
          <p:cNvPr id="14" name="矩形 6"/>
          <p:cNvSpPr>
            <a:spLocks noChangeArrowheads="1"/>
          </p:cNvSpPr>
          <p:nvPr/>
        </p:nvSpPr>
        <p:spPr bwMode="auto">
          <a:xfrm>
            <a:off x="4054475" y="4335779"/>
            <a:ext cx="3629025" cy="777241"/>
          </a:xfrm>
          <a:prstGeom prst="rect">
            <a:avLst/>
          </a:prstGeom>
          <a:noFill/>
          <a:ln w="9525" algn="ctr">
            <a:solidFill>
              <a:srgbClr val="C00000"/>
            </a:solidFill>
            <a:round/>
          </a:ln>
          <a:extLst>
            <a:ext uri="{909E8E84-426E-40DD-AFC4-6F175D3DCCD1}">
              <a14:hiddenFill xmlns:a14="http://schemas.microsoft.com/office/drawing/2010/main">
                <a:solidFill>
                  <a:srgbClr val="FFFFFF"/>
                </a:solidFill>
              </a14:hiddenFill>
            </a:ext>
          </a:extLst>
        </p:spPr>
        <p:txBody>
          <a:bodyPr/>
          <a:lstStyle>
            <a:lvl1pPr>
              <a:defRPr sz="2400">
                <a:solidFill>
                  <a:srgbClr val="FF0000"/>
                </a:solidFill>
                <a:latin typeface="Arial" panose="020B0604020202020204" pitchFamily="34" charset="0"/>
                <a:ea typeface="宋体" panose="02010600030101010101" pitchFamily="2" charset="-122"/>
              </a:defRPr>
            </a:lvl1pPr>
            <a:lvl2pPr marL="742950" indent="-285750">
              <a:defRPr sz="2400">
                <a:solidFill>
                  <a:srgbClr val="FF0000"/>
                </a:solidFill>
                <a:latin typeface="Arial" panose="020B0604020202020204" pitchFamily="34" charset="0"/>
                <a:ea typeface="宋体" panose="02010600030101010101" pitchFamily="2" charset="-122"/>
              </a:defRPr>
            </a:lvl2pPr>
            <a:lvl3pPr marL="1143000" indent="-228600">
              <a:defRPr sz="2400">
                <a:solidFill>
                  <a:srgbClr val="FF0000"/>
                </a:solidFill>
                <a:latin typeface="Arial" panose="020B0604020202020204" pitchFamily="34" charset="0"/>
                <a:ea typeface="宋体" panose="02010600030101010101" pitchFamily="2" charset="-122"/>
              </a:defRPr>
            </a:lvl3pPr>
            <a:lvl4pPr marL="1600200" indent="-228600">
              <a:defRPr sz="2400">
                <a:solidFill>
                  <a:srgbClr val="FF0000"/>
                </a:solidFill>
                <a:latin typeface="Arial" panose="020B0604020202020204" pitchFamily="34" charset="0"/>
                <a:ea typeface="宋体" panose="02010600030101010101" pitchFamily="2" charset="-122"/>
              </a:defRPr>
            </a:lvl4pPr>
            <a:lvl5pPr marL="2057400" indent="-228600">
              <a:defRPr sz="2400">
                <a:solidFill>
                  <a:srgbClr val="FF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400">
                <a:solidFill>
                  <a:srgbClr val="FF0000"/>
                </a:solidFill>
                <a:latin typeface="Arial" panose="020B0604020202020204" pitchFamily="34" charset="0"/>
                <a:ea typeface="宋体" panose="02010600030101010101" pitchFamily="2" charset="-122"/>
              </a:defRPr>
            </a:lvl9pPr>
          </a:lstStyle>
          <a:p>
            <a:pPr eaLnBrk="1" hangingPunct="1">
              <a:spcBef>
                <a:spcPct val="50000"/>
              </a:spcBef>
            </a:pP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90"/>
                                        </p:tgtEl>
                                        <p:attrNameLst>
                                          <p:attrName>style.visibility</p:attrName>
                                        </p:attrNameLst>
                                      </p:cBhvr>
                                      <p:to>
                                        <p:strVal val="visible"/>
                                      </p:to>
                                    </p:set>
                                    <p:anim calcmode="lin" valueType="num">
                                      <p:cBhvr additive="base">
                                        <p:cTn id="7" dur="500" fill="hold"/>
                                        <p:tgtEl>
                                          <p:spTgt spid="16390"/>
                                        </p:tgtEl>
                                        <p:attrNameLst>
                                          <p:attrName>ppt_x</p:attrName>
                                        </p:attrNameLst>
                                      </p:cBhvr>
                                      <p:tavLst>
                                        <p:tav tm="0">
                                          <p:val>
                                            <p:strVal val="#ppt_x"/>
                                          </p:val>
                                        </p:tav>
                                        <p:tav tm="100000">
                                          <p:val>
                                            <p:strVal val="#ppt_x"/>
                                          </p:val>
                                        </p:tav>
                                      </p:tavLst>
                                    </p:anim>
                                    <p:anim calcmode="lin" valueType="num">
                                      <p:cBhvr additive="base">
                                        <p:cTn id="8" dur="500" fill="hold"/>
                                        <p:tgtEl>
                                          <p:spTgt spid="163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91"/>
                                        </p:tgtEl>
                                        <p:attrNameLst>
                                          <p:attrName>style.visibility</p:attrName>
                                        </p:attrNameLst>
                                      </p:cBhvr>
                                      <p:to>
                                        <p:strVal val="visible"/>
                                      </p:to>
                                    </p:set>
                                    <p:anim calcmode="lin" valueType="num">
                                      <p:cBhvr additive="base">
                                        <p:cTn id="13" dur="500" fill="hold"/>
                                        <p:tgtEl>
                                          <p:spTgt spid="16391"/>
                                        </p:tgtEl>
                                        <p:attrNameLst>
                                          <p:attrName>ppt_x</p:attrName>
                                        </p:attrNameLst>
                                      </p:cBhvr>
                                      <p:tavLst>
                                        <p:tav tm="0">
                                          <p:val>
                                            <p:strVal val="#ppt_x"/>
                                          </p:val>
                                        </p:tav>
                                        <p:tav tm="100000">
                                          <p:val>
                                            <p:strVal val="#ppt_x"/>
                                          </p:val>
                                        </p:tav>
                                      </p:tavLst>
                                    </p:anim>
                                    <p:anim calcmode="lin" valueType="num">
                                      <p:cBhvr additive="base">
                                        <p:cTn id="14" dur="500" fill="hold"/>
                                        <p:tgtEl>
                                          <p:spTgt spid="163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6392"/>
                                        </p:tgtEl>
                                        <p:attrNameLst>
                                          <p:attrName>style.visibility</p:attrName>
                                        </p:attrNameLst>
                                      </p:cBhvr>
                                      <p:to>
                                        <p:strVal val="visible"/>
                                      </p:to>
                                    </p:set>
                                    <p:anim calcmode="lin" valueType="num">
                                      <p:cBhvr additive="base">
                                        <p:cTn id="31" dur="500" fill="hold"/>
                                        <p:tgtEl>
                                          <p:spTgt spid="16392"/>
                                        </p:tgtEl>
                                        <p:attrNameLst>
                                          <p:attrName>ppt_x</p:attrName>
                                        </p:attrNameLst>
                                      </p:cBhvr>
                                      <p:tavLst>
                                        <p:tav tm="0">
                                          <p:val>
                                            <p:strVal val="#ppt_x"/>
                                          </p:val>
                                        </p:tav>
                                        <p:tav tm="100000">
                                          <p:val>
                                            <p:strVal val="#ppt_x"/>
                                          </p:val>
                                        </p:tav>
                                      </p:tavLst>
                                    </p:anim>
                                    <p:anim calcmode="lin" valueType="num">
                                      <p:cBhvr additive="base">
                                        <p:cTn id="32" dur="500" fill="hold"/>
                                        <p:tgtEl>
                                          <p:spTgt spid="1639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6393"/>
                                        </p:tgtEl>
                                        <p:attrNameLst>
                                          <p:attrName>style.visibility</p:attrName>
                                        </p:attrNameLst>
                                      </p:cBhvr>
                                      <p:to>
                                        <p:strVal val="visible"/>
                                      </p:to>
                                    </p:set>
                                    <p:anim calcmode="lin" valueType="num">
                                      <p:cBhvr additive="base">
                                        <p:cTn id="37" dur="500" fill="hold"/>
                                        <p:tgtEl>
                                          <p:spTgt spid="16393"/>
                                        </p:tgtEl>
                                        <p:attrNameLst>
                                          <p:attrName>ppt_x</p:attrName>
                                        </p:attrNameLst>
                                      </p:cBhvr>
                                      <p:tavLst>
                                        <p:tav tm="0">
                                          <p:val>
                                            <p:strVal val="#ppt_x"/>
                                          </p:val>
                                        </p:tav>
                                        <p:tav tm="100000">
                                          <p:val>
                                            <p:strVal val="#ppt_x"/>
                                          </p:val>
                                        </p:tav>
                                      </p:tavLst>
                                    </p:anim>
                                    <p:anim calcmode="lin" valueType="num">
                                      <p:cBhvr additive="base">
                                        <p:cTn id="38" dur="500" fill="hold"/>
                                        <p:tgtEl>
                                          <p:spTgt spid="163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90" grpId="0" animBg="1"/>
      <p:bldP spid="16391" grpId="0" animBg="1"/>
      <p:bldP spid="16392" grpId="0" animBg="1"/>
      <p:bldP spid="16393"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3.4 </a:t>
            </a:r>
            <a:r>
              <a:rPr lang="zh-CN" altLang="en-US">
                <a:latin typeface="Times New Roman" panose="02020603050405020304" pitchFamily="18" charset="0"/>
                <a:ea typeface="宋体" panose="02010600030101010101" pitchFamily="2" charset="-122"/>
                <a:cs typeface="Times New Roman" panose="02020603050405020304" pitchFamily="18" charset="0"/>
              </a:rPr>
              <a:t>进程操作</a:t>
            </a:r>
          </a:p>
        </p:txBody>
      </p:sp>
      <p:sp>
        <p:nvSpPr>
          <p:cNvPr id="193586" name="Rectangle 50"/>
          <p:cNvSpPr>
            <a:spLocks noChangeArrowheads="1"/>
          </p:cNvSpPr>
          <p:nvPr/>
        </p:nvSpPr>
        <p:spPr bwMode="auto">
          <a:xfrm>
            <a:off x="849313" y="1290638"/>
            <a:ext cx="7664450" cy="493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Char char="n"/>
            </a:pPr>
            <a:r>
              <a:rPr lang="zh-CN" altLang="en-US" sz="2000" b="1" dirty="0">
                <a:ea typeface="宋体" panose="02010600030101010101" pitchFamily="2" charset="-122"/>
              </a:rPr>
              <a:t> 进程操作的职责是对进程生命周期中的</a:t>
            </a:r>
            <a:r>
              <a:rPr lang="zh-CN" altLang="en-US" sz="2000" b="1" dirty="0">
                <a:solidFill>
                  <a:srgbClr val="FF0000"/>
                </a:solidFill>
                <a:ea typeface="宋体" panose="02010600030101010101" pitchFamily="2" charset="-122"/>
              </a:rPr>
              <a:t>状态变迁实施有效的管理</a:t>
            </a:r>
          </a:p>
          <a:p>
            <a:r>
              <a:rPr lang="zh-CN" altLang="en-US" sz="2000" b="1" dirty="0">
                <a:ea typeface="宋体" panose="02010600030101010101" pitchFamily="2" charset="-122"/>
              </a:rPr>
              <a:t> 进程操作的主要功能包括：</a:t>
            </a:r>
          </a:p>
          <a:p>
            <a:pPr lvl="1"/>
            <a:r>
              <a:rPr lang="zh-CN" altLang="en-US" sz="2000" b="1" dirty="0">
                <a:solidFill>
                  <a:srgbClr val="000099"/>
                </a:solidFill>
                <a:ea typeface="宋体" panose="02010600030101010101" pitchFamily="2" charset="-122"/>
              </a:rPr>
              <a:t>进程的创建</a:t>
            </a:r>
          </a:p>
          <a:p>
            <a:pPr lvl="1"/>
            <a:r>
              <a:rPr lang="zh-CN" altLang="en-US" sz="2000" b="1" dirty="0">
                <a:solidFill>
                  <a:srgbClr val="000099"/>
                </a:solidFill>
                <a:ea typeface="宋体" panose="02010600030101010101" pitchFamily="2" charset="-122"/>
              </a:rPr>
              <a:t>进程的撤销</a:t>
            </a:r>
          </a:p>
          <a:p>
            <a:pPr lvl="1"/>
            <a:r>
              <a:rPr lang="zh-CN" altLang="en-US" sz="2000" b="1" dirty="0">
                <a:solidFill>
                  <a:srgbClr val="000099"/>
                </a:solidFill>
                <a:ea typeface="宋体" panose="02010600030101010101" pitchFamily="2" charset="-122"/>
              </a:rPr>
              <a:t>进程的阻塞</a:t>
            </a:r>
          </a:p>
          <a:p>
            <a:pPr lvl="1"/>
            <a:r>
              <a:rPr lang="zh-CN" altLang="en-US" sz="2000" b="1" dirty="0">
                <a:solidFill>
                  <a:srgbClr val="000099"/>
                </a:solidFill>
                <a:ea typeface="宋体" panose="02010600030101010101" pitchFamily="2" charset="-122"/>
              </a:rPr>
              <a:t>进程的唤醒</a:t>
            </a:r>
          </a:p>
          <a:p>
            <a:r>
              <a:rPr lang="zh-CN" altLang="en-US" sz="2000" b="1" dirty="0">
                <a:ea typeface="宋体" panose="02010600030101010101" pitchFamily="2" charset="-122"/>
              </a:rPr>
              <a:t>  进程操作功能是由</a:t>
            </a:r>
            <a:r>
              <a:rPr lang="zh-CN" altLang="en-US" sz="2000" b="1" dirty="0">
                <a:highlight>
                  <a:srgbClr val="FFFF00"/>
                </a:highlight>
                <a:ea typeface="宋体" panose="02010600030101010101" pitchFamily="2" charset="-122"/>
              </a:rPr>
              <a:t>操作系统的内核来实现的</a:t>
            </a:r>
          </a:p>
          <a:p>
            <a:r>
              <a:rPr lang="zh-CN" altLang="en-US" sz="2000" b="1" dirty="0">
                <a:ea typeface="宋体" panose="02010600030101010101" pitchFamily="2" charset="-122"/>
              </a:rPr>
              <a:t> </a:t>
            </a:r>
            <a:r>
              <a:rPr lang="zh-CN" altLang="en-US" sz="2000" b="1" dirty="0">
                <a:highlight>
                  <a:srgbClr val="FFFF00"/>
                </a:highlight>
                <a:ea typeface="宋体" panose="02010600030101010101" pitchFamily="2" charset="-122"/>
              </a:rPr>
              <a:t>进程操作功能是通过执行各种</a:t>
            </a:r>
            <a:r>
              <a:rPr lang="zh-CN" altLang="en-US" sz="2000" b="1" dirty="0">
                <a:solidFill>
                  <a:srgbClr val="FF0000"/>
                </a:solidFill>
                <a:highlight>
                  <a:srgbClr val="FFFF00"/>
                </a:highlight>
                <a:ea typeface="宋体" panose="02010600030101010101" pitchFamily="2" charset="-122"/>
              </a:rPr>
              <a:t>原语</a:t>
            </a:r>
            <a:r>
              <a:rPr lang="zh-CN" altLang="en-US" sz="2000" b="1" dirty="0">
                <a:highlight>
                  <a:srgbClr val="FFFF00"/>
                </a:highlight>
                <a:ea typeface="宋体" panose="02010600030101010101" pitchFamily="2" charset="-122"/>
              </a:rPr>
              <a:t>来实现的</a:t>
            </a:r>
          </a:p>
          <a:p>
            <a:r>
              <a:rPr lang="zh-CN" altLang="en-US" sz="2000" b="1" dirty="0">
                <a:ea typeface="宋体" panose="02010600030101010101" pitchFamily="2" charset="-122"/>
              </a:rPr>
              <a:t> </a:t>
            </a:r>
            <a:r>
              <a:rPr lang="zh-CN" altLang="en-US" sz="2000" b="1" dirty="0">
                <a:solidFill>
                  <a:srgbClr val="FF0000"/>
                </a:solidFill>
                <a:ea typeface="宋体" panose="02010600030101010101" pitchFamily="2" charset="-122"/>
              </a:rPr>
              <a:t>原语</a:t>
            </a:r>
            <a:r>
              <a:rPr lang="zh-CN" altLang="en-US" sz="2000" b="1" dirty="0">
                <a:ea typeface="宋体" panose="02010600030101010101" pitchFamily="2" charset="-122"/>
              </a:rPr>
              <a:t>是由若干条机器指令构成的，用于完成某一特定功能的一段</a:t>
            </a:r>
            <a:br>
              <a:rPr lang="zh-CN" altLang="en-US" sz="2000" b="1" dirty="0">
                <a:ea typeface="宋体" panose="02010600030101010101" pitchFamily="2" charset="-122"/>
              </a:rPr>
            </a:br>
            <a:r>
              <a:rPr lang="zh-CN" altLang="en-US" sz="2000" b="1" dirty="0">
                <a:ea typeface="宋体" panose="02010600030101010101" pitchFamily="2" charset="-122"/>
              </a:rPr>
              <a:t>    程序</a:t>
            </a:r>
          </a:p>
          <a:p>
            <a:r>
              <a:rPr lang="zh-CN" altLang="en-US" sz="2000" b="1" dirty="0">
                <a:ea typeface="宋体" panose="02010600030101010101" pitchFamily="2" charset="-122"/>
              </a:rPr>
              <a:t> 原语在</a:t>
            </a:r>
            <a:r>
              <a:rPr lang="zh-CN" altLang="en-US" sz="2000" b="1" dirty="0">
                <a:highlight>
                  <a:srgbClr val="FFFF00"/>
                </a:highlight>
                <a:ea typeface="宋体" panose="02010600030101010101" pitchFamily="2" charset="-122"/>
              </a:rPr>
              <a:t>执行期间不可分割</a:t>
            </a:r>
            <a:r>
              <a:rPr lang="zh-CN" altLang="en-US" sz="2000" b="1" dirty="0">
                <a:ea typeface="宋体" panose="02010600030101010101" pitchFamily="2" charset="-122"/>
              </a:rPr>
              <a:t>，所以原语操作具有</a:t>
            </a:r>
            <a:r>
              <a:rPr lang="zh-CN" altLang="en-US" sz="2000" b="1" dirty="0">
                <a:solidFill>
                  <a:srgbClr val="FF0000"/>
                </a:solidFill>
                <a:ea typeface="宋体" panose="02010600030101010101" pitchFamily="2" charset="-122"/>
              </a:rPr>
              <a:t>原子性</a:t>
            </a:r>
            <a:endParaRPr lang="en-US" altLang="zh-CN" sz="2000" b="1" dirty="0">
              <a:solidFill>
                <a:srgbClr val="FF0000"/>
              </a:solidFill>
              <a:ea typeface="宋体" panose="02010600030101010101" pitchFamily="2" charset="-122"/>
            </a:endParaRPr>
          </a:p>
          <a:p>
            <a:endParaRPr lang="zh-CN" altLang="en-US" sz="2000" b="1" dirty="0">
              <a:latin typeface="宋体" panose="02010600030101010101" pitchFamily="2" charset="-122"/>
              <a:ea typeface="宋体" panose="02010600030101010101" pitchFamily="2" charset="-122"/>
            </a:endParaRPr>
          </a:p>
        </p:txBody>
      </p:sp>
      <p:sp>
        <p:nvSpPr>
          <p:cNvPr id="32772" name="Rectangle 51"/>
          <p:cNvSpPr>
            <a:spLocks noChangeArrowheads="1"/>
          </p:cNvSpPr>
          <p:nvPr/>
        </p:nvSpPr>
        <p:spPr bwMode="auto">
          <a:xfrm>
            <a:off x="676275" y="1190625"/>
            <a:ext cx="7981950" cy="52339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3586">
                                            <p:txEl>
                                              <p:pRg st="1" end="1"/>
                                            </p:txEl>
                                          </p:spTgt>
                                        </p:tgtEl>
                                        <p:attrNameLst>
                                          <p:attrName>style.visibility</p:attrName>
                                        </p:attrNameLst>
                                      </p:cBhvr>
                                      <p:to>
                                        <p:strVal val="visible"/>
                                      </p:to>
                                    </p:set>
                                    <p:anim calcmode="lin" valueType="num">
                                      <p:cBhvr additive="base">
                                        <p:cTn id="7" dur="500" fill="hold"/>
                                        <p:tgtEl>
                                          <p:spTgt spid="19358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3586">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93586">
                                            <p:txEl>
                                              <p:pRg st="2" end="2"/>
                                            </p:txEl>
                                          </p:spTgt>
                                        </p:tgtEl>
                                        <p:attrNameLst>
                                          <p:attrName>style.visibility</p:attrName>
                                        </p:attrNameLst>
                                      </p:cBhvr>
                                      <p:to>
                                        <p:strVal val="visible"/>
                                      </p:to>
                                    </p:set>
                                    <p:anim calcmode="lin" valueType="num">
                                      <p:cBhvr additive="base">
                                        <p:cTn id="11" dur="500" fill="hold"/>
                                        <p:tgtEl>
                                          <p:spTgt spid="193586">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93586">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3586">
                                            <p:txEl>
                                              <p:pRg st="3" end="3"/>
                                            </p:txEl>
                                          </p:spTgt>
                                        </p:tgtEl>
                                        <p:attrNameLst>
                                          <p:attrName>style.visibility</p:attrName>
                                        </p:attrNameLst>
                                      </p:cBhvr>
                                      <p:to>
                                        <p:strVal val="visible"/>
                                      </p:to>
                                    </p:set>
                                    <p:anim calcmode="lin" valueType="num">
                                      <p:cBhvr additive="base">
                                        <p:cTn id="15" dur="500" fill="hold"/>
                                        <p:tgtEl>
                                          <p:spTgt spid="193586">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93586">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93586">
                                            <p:txEl>
                                              <p:pRg st="4" end="4"/>
                                            </p:txEl>
                                          </p:spTgt>
                                        </p:tgtEl>
                                        <p:attrNameLst>
                                          <p:attrName>style.visibility</p:attrName>
                                        </p:attrNameLst>
                                      </p:cBhvr>
                                      <p:to>
                                        <p:strVal val="visible"/>
                                      </p:to>
                                    </p:set>
                                    <p:anim calcmode="lin" valueType="num">
                                      <p:cBhvr additive="base">
                                        <p:cTn id="19" dur="500" fill="hold"/>
                                        <p:tgtEl>
                                          <p:spTgt spid="19358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93586">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3586">
                                            <p:txEl>
                                              <p:pRg st="5" end="5"/>
                                            </p:txEl>
                                          </p:spTgt>
                                        </p:tgtEl>
                                        <p:attrNameLst>
                                          <p:attrName>style.visibility</p:attrName>
                                        </p:attrNameLst>
                                      </p:cBhvr>
                                      <p:to>
                                        <p:strVal val="visible"/>
                                      </p:to>
                                    </p:set>
                                    <p:anim calcmode="lin" valueType="num">
                                      <p:cBhvr additive="base">
                                        <p:cTn id="23" dur="500" fill="hold"/>
                                        <p:tgtEl>
                                          <p:spTgt spid="193586">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9358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193586">
                                            <p:txEl>
                                              <p:pRg st="7" end="7"/>
                                            </p:txEl>
                                          </p:spTgt>
                                        </p:tgtEl>
                                        <p:attrNameLst>
                                          <p:attrName>style.visibility</p:attrName>
                                        </p:attrNameLst>
                                      </p:cBhvr>
                                      <p:to>
                                        <p:strVal val="visible"/>
                                      </p:to>
                                    </p:set>
                                    <p:anim calcmode="lin" valueType="num">
                                      <p:cBhvr additive="base">
                                        <p:cTn id="29" dur="500" fill="hold"/>
                                        <p:tgtEl>
                                          <p:spTgt spid="193586">
                                            <p:txEl>
                                              <p:pRg st="7" end="7"/>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9358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93586">
                                            <p:txEl>
                                              <p:pRg st="8" end="8"/>
                                            </p:txEl>
                                          </p:spTgt>
                                        </p:tgtEl>
                                        <p:attrNameLst>
                                          <p:attrName>style.visibility</p:attrName>
                                        </p:attrNameLst>
                                      </p:cBhvr>
                                      <p:to>
                                        <p:strVal val="visible"/>
                                      </p:to>
                                    </p:set>
                                    <p:anim calcmode="lin" valueType="num">
                                      <p:cBhvr additive="base">
                                        <p:cTn id="35" dur="500" fill="hold"/>
                                        <p:tgtEl>
                                          <p:spTgt spid="193586">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93586">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93586">
                                            <p:txEl>
                                              <p:pRg st="9" end="9"/>
                                            </p:txEl>
                                          </p:spTgt>
                                        </p:tgtEl>
                                        <p:attrNameLst>
                                          <p:attrName>style.visibility</p:attrName>
                                        </p:attrNameLst>
                                      </p:cBhvr>
                                      <p:to>
                                        <p:strVal val="visible"/>
                                      </p:to>
                                    </p:set>
                                    <p:anim calcmode="lin" valueType="num">
                                      <p:cBhvr additive="base">
                                        <p:cTn id="39" dur="500" fill="hold"/>
                                        <p:tgtEl>
                                          <p:spTgt spid="193586">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9358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3.4 </a:t>
            </a:r>
            <a:r>
              <a:rPr lang="zh-CN" altLang="en-US">
                <a:latin typeface="Times New Roman" panose="02020603050405020304" pitchFamily="18" charset="0"/>
                <a:ea typeface="宋体" panose="02010600030101010101" pitchFamily="2" charset="-122"/>
                <a:cs typeface="Times New Roman" panose="02020603050405020304" pitchFamily="18" charset="0"/>
              </a:rPr>
              <a:t>进程操作</a:t>
            </a:r>
          </a:p>
        </p:txBody>
      </p:sp>
      <p:sp>
        <p:nvSpPr>
          <p:cNvPr id="33795" name="Rectangle 3"/>
          <p:cNvSpPr>
            <a:spLocks noChangeArrowheads="1"/>
          </p:cNvSpPr>
          <p:nvPr/>
        </p:nvSpPr>
        <p:spPr bwMode="auto">
          <a:xfrm>
            <a:off x="949325" y="990600"/>
            <a:ext cx="7664450" cy="234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3.4.1 </a:t>
            </a:r>
            <a:r>
              <a:rPr lang="zh-CN" altLang="en-US" sz="2400" b="1" dirty="0">
                <a:solidFill>
                  <a:srgbClr val="A50021"/>
                </a:solidFill>
                <a:latin typeface="黑体" panose="02010609060101010101" pitchFamily="2" charset="-122"/>
                <a:ea typeface="黑体" panose="02010609060101010101" pitchFamily="2" charset="-122"/>
              </a:rPr>
              <a:t>进程创建</a:t>
            </a:r>
            <a:r>
              <a:rPr lang="zh-CN" altLang="en-US" sz="1800" b="1" dirty="0">
                <a:ea typeface="黑体" panose="02010609060101010101" pitchFamily="2" charset="-122"/>
              </a:rPr>
              <a:t> </a:t>
            </a:r>
          </a:p>
          <a:p>
            <a:pPr lvl="1"/>
            <a:r>
              <a:rPr lang="zh-CN" altLang="en-US" sz="2000" b="1" dirty="0">
                <a:ea typeface="宋体" panose="02010600030101010101" pitchFamily="2" charset="-122"/>
              </a:rPr>
              <a:t>进程创建是由创建原语实现的</a:t>
            </a:r>
          </a:p>
          <a:p>
            <a:pPr lvl="1"/>
            <a:r>
              <a:rPr lang="zh-CN" altLang="en-US" sz="2000" b="1" dirty="0">
                <a:ea typeface="宋体" panose="02010600030101010101" pitchFamily="2" charset="-122"/>
              </a:rPr>
              <a:t>当需要进程时，就可以建立一个新进程</a:t>
            </a:r>
          </a:p>
          <a:p>
            <a:pPr lvl="1"/>
            <a:r>
              <a:rPr lang="zh-CN" altLang="en-US" sz="2000" b="1" dirty="0">
                <a:highlight>
                  <a:srgbClr val="FFFF00"/>
                </a:highlight>
                <a:ea typeface="宋体" panose="02010600030101010101" pitchFamily="2" charset="-122"/>
              </a:rPr>
              <a:t>被创建的进程称为</a:t>
            </a:r>
            <a:r>
              <a:rPr lang="zh-CN" altLang="en-US" sz="2000" b="1" dirty="0">
                <a:solidFill>
                  <a:srgbClr val="CC0000"/>
                </a:solidFill>
                <a:highlight>
                  <a:srgbClr val="FFFF00"/>
                </a:highlight>
                <a:ea typeface="宋体" panose="02010600030101010101" pitchFamily="2" charset="-122"/>
              </a:rPr>
              <a:t>子进程</a:t>
            </a:r>
            <a:r>
              <a:rPr lang="zh-CN" altLang="en-US" sz="2000" b="1" dirty="0">
                <a:highlight>
                  <a:srgbClr val="FFFF00"/>
                </a:highlight>
                <a:ea typeface="宋体" panose="02010600030101010101" pitchFamily="2" charset="-122"/>
              </a:rPr>
              <a:t>，建立进程的进程称为</a:t>
            </a:r>
            <a:r>
              <a:rPr lang="zh-CN" altLang="en-US" sz="2000" b="1" dirty="0">
                <a:solidFill>
                  <a:srgbClr val="CC0000"/>
                </a:solidFill>
                <a:highlight>
                  <a:srgbClr val="FFFF00"/>
                </a:highlight>
                <a:ea typeface="宋体" panose="02010600030101010101" pitchFamily="2" charset="-122"/>
              </a:rPr>
              <a:t>父进程</a:t>
            </a:r>
            <a:endParaRPr lang="zh-CN" altLang="en-US" sz="2000" b="1" dirty="0">
              <a:highlight>
                <a:srgbClr val="FFFF00"/>
              </a:highlight>
              <a:ea typeface="宋体" panose="02010600030101010101" pitchFamily="2" charset="-122"/>
            </a:endParaRPr>
          </a:p>
          <a:p>
            <a:pPr lvl="1"/>
            <a:r>
              <a:rPr lang="zh-CN" altLang="en-US" sz="2000" b="1" dirty="0">
                <a:solidFill>
                  <a:srgbClr val="FF0000"/>
                </a:solidFill>
                <a:highlight>
                  <a:srgbClr val="FFFF00"/>
                </a:highlight>
                <a:ea typeface="宋体" panose="02010600030101010101" pitchFamily="2" charset="-122"/>
              </a:rPr>
              <a:t>创建原语</a:t>
            </a:r>
            <a:r>
              <a:rPr lang="zh-CN" altLang="en-US" sz="2000" b="1" dirty="0">
                <a:ea typeface="宋体" panose="02010600030101010101" pitchFamily="2" charset="-122"/>
              </a:rPr>
              <a:t>的主要功能是</a:t>
            </a:r>
            <a:r>
              <a:rPr lang="zh-CN" altLang="en-US" sz="2000" b="1" dirty="0">
                <a:highlight>
                  <a:srgbClr val="FFFF00"/>
                </a:highlight>
                <a:ea typeface="宋体" panose="02010600030101010101" pitchFamily="2" charset="-122"/>
              </a:rPr>
              <a:t>为被创建进程形成一个</a:t>
            </a:r>
            <a:r>
              <a:rPr lang="en-US" altLang="zh-CN" sz="2000" b="1" dirty="0">
                <a:highlight>
                  <a:srgbClr val="FFFF00"/>
                </a:highlight>
                <a:ea typeface="宋体" panose="02010600030101010101" pitchFamily="2" charset="-122"/>
              </a:rPr>
              <a:t>PCB</a:t>
            </a:r>
            <a:r>
              <a:rPr lang="zh-CN" altLang="en-US" sz="2000" b="1" dirty="0">
                <a:highlight>
                  <a:srgbClr val="FFFF00"/>
                </a:highlight>
                <a:ea typeface="宋体" panose="02010600030101010101" pitchFamily="2" charset="-122"/>
              </a:rPr>
              <a:t>，并</a:t>
            </a:r>
            <a:br>
              <a:rPr lang="zh-CN" altLang="en-US" sz="2000" b="1" dirty="0">
                <a:highlight>
                  <a:srgbClr val="FFFF00"/>
                </a:highlight>
                <a:ea typeface="宋体" panose="02010600030101010101" pitchFamily="2" charset="-122"/>
              </a:rPr>
            </a:br>
            <a:r>
              <a:rPr lang="zh-CN" altLang="en-US" sz="2000" b="1" dirty="0">
                <a:highlight>
                  <a:srgbClr val="FFFF00"/>
                </a:highlight>
                <a:ea typeface="宋体" panose="02010600030101010101" pitchFamily="2" charset="-122"/>
              </a:rPr>
              <a:t>填入相应的初始值</a:t>
            </a:r>
          </a:p>
        </p:txBody>
      </p:sp>
      <p:sp>
        <p:nvSpPr>
          <p:cNvPr id="33796"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33797" name="Rectangle 5"/>
          <p:cNvSpPr>
            <a:spLocks noChangeArrowheads="1"/>
          </p:cNvSpPr>
          <p:nvPr/>
        </p:nvSpPr>
        <p:spPr bwMode="auto">
          <a:xfrm>
            <a:off x="1316038" y="3843338"/>
            <a:ext cx="6764337" cy="248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r>
              <a:rPr lang="zh-CN" altLang="en-US" sz="2000" b="1" dirty="0">
                <a:ea typeface="宋体" panose="02010600030101010101" pitchFamily="2" charset="-122"/>
              </a:rPr>
              <a:t>进程创建主要操作过程：</a:t>
            </a:r>
            <a:r>
              <a:rPr lang="zh-CN" altLang="en-US" sz="2000" b="1" dirty="0">
                <a:solidFill>
                  <a:schemeClr val="bg1">
                    <a:lumMod val="50000"/>
                  </a:schemeClr>
                </a:solidFill>
                <a:ea typeface="宋体" panose="02010600030101010101" pitchFamily="2" charset="-122"/>
              </a:rPr>
              <a:t>（打开</a:t>
            </a:r>
            <a:r>
              <a:rPr lang="en-US" altLang="zh-CN" sz="2000" b="1" dirty="0">
                <a:solidFill>
                  <a:schemeClr val="bg1">
                    <a:lumMod val="50000"/>
                  </a:schemeClr>
                </a:solidFill>
                <a:ea typeface="宋体" panose="02010600030101010101" pitchFamily="2" charset="-122"/>
              </a:rPr>
              <a:t>Process explorer</a:t>
            </a:r>
            <a:r>
              <a:rPr lang="zh-CN" altLang="en-US" sz="2000" b="1" dirty="0">
                <a:solidFill>
                  <a:schemeClr val="bg1">
                    <a:lumMod val="50000"/>
                  </a:schemeClr>
                </a:solidFill>
                <a:ea typeface="宋体" panose="02010600030101010101" pitchFamily="2" charset="-122"/>
              </a:rPr>
              <a:t>）</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）先向系统申请一个空闲</a:t>
            </a:r>
            <a:r>
              <a:rPr lang="en-US" altLang="zh-CN" sz="2000" b="1" dirty="0">
                <a:ea typeface="宋体" panose="02010600030101010101" pitchFamily="2" charset="-122"/>
              </a:rPr>
              <a:t>PCB</a:t>
            </a:r>
            <a:r>
              <a:rPr lang="zh-CN" altLang="en-US" sz="2000" b="1" dirty="0">
                <a:ea typeface="宋体" panose="02010600030101010101" pitchFamily="2" charset="-122"/>
              </a:rPr>
              <a:t>结构</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）再根据</a:t>
            </a:r>
            <a:r>
              <a:rPr lang="zh-CN" altLang="en-US" sz="2000" b="1" dirty="0">
                <a:highlight>
                  <a:srgbClr val="FFFF00"/>
                </a:highlight>
                <a:ea typeface="宋体" panose="02010600030101010101" pitchFamily="2" charset="-122"/>
              </a:rPr>
              <a:t>父进程所提供的参数将子进程的</a:t>
            </a:r>
            <a:r>
              <a:rPr lang="en-US" altLang="zh-CN" sz="2000" b="1" dirty="0">
                <a:highlight>
                  <a:srgbClr val="FFFF00"/>
                </a:highlight>
                <a:ea typeface="宋体" panose="02010600030101010101" pitchFamily="2" charset="-122"/>
              </a:rPr>
              <a:t>PCB</a:t>
            </a:r>
            <a:r>
              <a:rPr lang="zh-CN" altLang="en-US" sz="2000" b="1" dirty="0">
                <a:highlight>
                  <a:srgbClr val="FFFF00"/>
                </a:highlight>
                <a:ea typeface="宋体" panose="02010600030101010101" pitchFamily="2" charset="-122"/>
              </a:rPr>
              <a:t>初始化</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3</a:t>
            </a:r>
            <a:r>
              <a:rPr lang="zh-CN" altLang="en-US" sz="2000" b="1" dirty="0">
                <a:ea typeface="宋体" panose="02010600030101010101" pitchFamily="2" charset="-122"/>
              </a:rPr>
              <a:t>）将此</a:t>
            </a:r>
            <a:r>
              <a:rPr lang="en-US" altLang="zh-CN" sz="2000" b="1" dirty="0">
                <a:ea typeface="宋体" panose="02010600030101010101" pitchFamily="2" charset="-122"/>
              </a:rPr>
              <a:t>PCB</a:t>
            </a:r>
            <a:r>
              <a:rPr lang="zh-CN" altLang="en-US" sz="2000" b="1" dirty="0">
                <a:highlight>
                  <a:srgbClr val="FFFF00"/>
                </a:highlight>
                <a:ea typeface="宋体" panose="02010600030101010101" pitchFamily="2" charset="-122"/>
              </a:rPr>
              <a:t>插入就绪队列（</a:t>
            </a:r>
            <a:r>
              <a:rPr lang="zh-CN" altLang="en-US" sz="2000" b="1" dirty="0">
                <a:solidFill>
                  <a:srgbClr val="CC0000"/>
                </a:solidFill>
                <a:highlight>
                  <a:srgbClr val="FFFF00"/>
                </a:highlight>
                <a:ea typeface="宋体" panose="02010600030101010101" pitchFamily="2" charset="-122"/>
              </a:rPr>
              <a:t>或就绪挂起</a:t>
            </a:r>
            <a:r>
              <a:rPr lang="en-US" altLang="zh-CN" sz="2000" b="1" dirty="0">
                <a:solidFill>
                  <a:srgbClr val="CC0000"/>
                </a:solidFill>
                <a:highlight>
                  <a:srgbClr val="FFFF00"/>
                </a:highlight>
                <a:ea typeface="宋体" panose="02010600030101010101" pitchFamily="2" charset="-122"/>
              </a:rPr>
              <a:t>/</a:t>
            </a:r>
            <a:r>
              <a:rPr lang="zh-CN" altLang="en-US" sz="2000" b="1" dirty="0">
                <a:solidFill>
                  <a:srgbClr val="CC0000"/>
                </a:solidFill>
                <a:highlight>
                  <a:srgbClr val="FFFF00"/>
                </a:highlight>
                <a:ea typeface="宋体" panose="02010600030101010101" pitchFamily="2" charset="-122"/>
              </a:rPr>
              <a:t>创建队列</a:t>
            </a:r>
            <a:r>
              <a:rPr lang="zh-CN" altLang="en-US" sz="2000" b="1" dirty="0">
                <a:ea typeface="宋体" panose="02010600030101010101" pitchFamily="2" charset="-122"/>
              </a:rPr>
              <a:t>）</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4</a:t>
            </a:r>
            <a:r>
              <a:rPr lang="zh-CN" altLang="en-US" sz="2000" b="1" dirty="0">
                <a:ea typeface="宋体" panose="02010600030101010101" pitchFamily="2" charset="-122"/>
              </a:rPr>
              <a:t>）最后</a:t>
            </a:r>
            <a:r>
              <a:rPr lang="zh-CN" altLang="en-US" sz="2000" b="1" dirty="0">
                <a:solidFill>
                  <a:srgbClr val="FF0000"/>
                </a:solidFill>
                <a:highlight>
                  <a:srgbClr val="FFFF00"/>
                </a:highlight>
                <a:ea typeface="宋体" panose="02010600030101010101" pitchFamily="2" charset="-122"/>
              </a:rPr>
              <a:t>返回</a:t>
            </a:r>
            <a:r>
              <a:rPr lang="zh-CN" altLang="en-US" sz="2000" b="1" dirty="0">
                <a:ea typeface="宋体" panose="02010600030101010101" pitchFamily="2" charset="-122"/>
              </a:rPr>
              <a:t>一个进程的标识号</a:t>
            </a:r>
          </a:p>
        </p:txBody>
      </p:sp>
      <p:sp>
        <p:nvSpPr>
          <p:cNvPr id="33798" name="Rectangle 6"/>
          <p:cNvSpPr>
            <a:spLocks noChangeArrowheads="1"/>
          </p:cNvSpPr>
          <p:nvPr/>
        </p:nvSpPr>
        <p:spPr bwMode="auto">
          <a:xfrm>
            <a:off x="3408218" y="5872885"/>
            <a:ext cx="3990975" cy="565150"/>
          </a:xfrm>
          <a:prstGeom prst="rect">
            <a:avLst/>
          </a:prstGeom>
          <a:solidFill>
            <a:srgbClr val="99CCFF">
              <a:alpha val="3686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典型进程创建系统调用</a:t>
            </a:r>
            <a:r>
              <a:rPr kumimoji="0" lang="en-US" altLang="zh-CN" sz="2000" b="1" dirty="0">
                <a:solidFill>
                  <a:srgbClr val="CC0000"/>
                </a:solidFill>
                <a:latin typeface="宋体" panose="02010600030101010101" pitchFamily="2" charset="-122"/>
                <a:ea typeface="宋体" panose="02010600030101010101" pitchFamily="2" charset="-122"/>
              </a:rPr>
              <a:t>fork()</a:t>
            </a:r>
            <a:endParaRPr kumimoji="0" lang="zh-CN" altLang="en-US" sz="2000" b="1" dirty="0">
              <a:solidFill>
                <a:srgbClr val="CC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3795"/>
                                        </p:tgtEl>
                                        <p:attrNameLst>
                                          <p:attrName>style.visibility</p:attrName>
                                        </p:attrNameLst>
                                      </p:cBhvr>
                                      <p:to>
                                        <p:strVal val="visible"/>
                                      </p:to>
                                    </p:set>
                                    <p:anim calcmode="lin" valueType="num">
                                      <p:cBhvr additive="base">
                                        <p:cTn id="7" dur="500" fill="hold"/>
                                        <p:tgtEl>
                                          <p:spTgt spid="33795"/>
                                        </p:tgtEl>
                                        <p:attrNameLst>
                                          <p:attrName>ppt_x</p:attrName>
                                        </p:attrNameLst>
                                      </p:cBhvr>
                                      <p:tavLst>
                                        <p:tav tm="0">
                                          <p:val>
                                            <p:strVal val="#ppt_x"/>
                                          </p:val>
                                        </p:tav>
                                        <p:tav tm="100000">
                                          <p:val>
                                            <p:strVal val="#ppt_x"/>
                                          </p:val>
                                        </p:tav>
                                      </p:tavLst>
                                    </p:anim>
                                    <p:anim calcmode="lin" valueType="num">
                                      <p:cBhvr additive="base">
                                        <p:cTn id="8" dur="500" fill="hold"/>
                                        <p:tgtEl>
                                          <p:spTgt spid="3379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3797"/>
                                        </p:tgtEl>
                                        <p:attrNameLst>
                                          <p:attrName>style.visibility</p:attrName>
                                        </p:attrNameLst>
                                      </p:cBhvr>
                                      <p:to>
                                        <p:strVal val="visible"/>
                                      </p:to>
                                    </p:set>
                                    <p:anim calcmode="lin" valueType="num">
                                      <p:cBhvr additive="base">
                                        <p:cTn id="13" dur="500" fill="hold"/>
                                        <p:tgtEl>
                                          <p:spTgt spid="33797"/>
                                        </p:tgtEl>
                                        <p:attrNameLst>
                                          <p:attrName>ppt_x</p:attrName>
                                        </p:attrNameLst>
                                      </p:cBhvr>
                                      <p:tavLst>
                                        <p:tav tm="0">
                                          <p:val>
                                            <p:strVal val="#ppt_x"/>
                                          </p:val>
                                        </p:tav>
                                        <p:tav tm="100000">
                                          <p:val>
                                            <p:strVal val="#ppt_x"/>
                                          </p:val>
                                        </p:tav>
                                      </p:tavLst>
                                    </p:anim>
                                    <p:anim calcmode="lin" valueType="num">
                                      <p:cBhvr additive="base">
                                        <p:cTn id="14" dur="500" fill="hold"/>
                                        <p:tgtEl>
                                          <p:spTgt spid="3379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3798"/>
                                        </p:tgtEl>
                                        <p:attrNameLst>
                                          <p:attrName>style.visibility</p:attrName>
                                        </p:attrNameLst>
                                      </p:cBhvr>
                                      <p:to>
                                        <p:strVal val="visible"/>
                                      </p:to>
                                    </p:set>
                                    <p:anim calcmode="lin" valueType="num">
                                      <p:cBhvr additive="base">
                                        <p:cTn id="19" dur="500" fill="hold"/>
                                        <p:tgtEl>
                                          <p:spTgt spid="33798"/>
                                        </p:tgtEl>
                                        <p:attrNameLst>
                                          <p:attrName>ppt_x</p:attrName>
                                        </p:attrNameLst>
                                      </p:cBhvr>
                                      <p:tavLst>
                                        <p:tav tm="0">
                                          <p:val>
                                            <p:strVal val="#ppt_x"/>
                                          </p:val>
                                        </p:tav>
                                        <p:tav tm="100000">
                                          <p:val>
                                            <p:strVal val="#ppt_x"/>
                                          </p:val>
                                        </p:tav>
                                      </p:tavLst>
                                    </p:anim>
                                    <p:anim calcmode="lin" valueType="num">
                                      <p:cBhvr additive="base">
                                        <p:cTn id="20" dur="500" fill="hold"/>
                                        <p:tgtEl>
                                          <p:spTgt spid="337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p:bldP spid="33797" grpId="0"/>
      <p:bldP spid="337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14BDAD6-23DA-A08B-E471-07BB599F3789}"/>
              </a:ext>
            </a:extLst>
          </p:cNvPr>
          <p:cNvSpPr txBox="1"/>
          <p:nvPr/>
        </p:nvSpPr>
        <p:spPr>
          <a:xfrm>
            <a:off x="618186" y="981977"/>
            <a:ext cx="7360276" cy="3554819"/>
          </a:xfrm>
          <a:prstGeom prst="rect">
            <a:avLst/>
          </a:prstGeom>
          <a:noFill/>
        </p:spPr>
        <p:txBody>
          <a:bodyPr wrap="square">
            <a:spAutoFit/>
          </a:bodyPr>
          <a:lstStyle/>
          <a:p>
            <a:r>
              <a:rPr lang="zh-CN" altLang="en-US" sz="2700" b="0" i="0" dirty="0">
                <a:solidFill>
                  <a:srgbClr val="333333"/>
                </a:solidFill>
                <a:effectLst/>
                <a:latin typeface="Helvetica Neue"/>
              </a:rPr>
              <a:t>分时处理系统</a:t>
            </a:r>
            <a:endParaRPr lang="en-US" altLang="zh-CN" sz="2700" b="0" i="0" dirty="0">
              <a:solidFill>
                <a:srgbClr val="333333"/>
              </a:solidFill>
              <a:effectLst/>
              <a:latin typeface="Helvetica Neue"/>
            </a:endParaRPr>
          </a:p>
          <a:p>
            <a:endParaRPr lang="en-US" altLang="zh-CN" sz="1800" dirty="0">
              <a:solidFill>
                <a:srgbClr val="333333"/>
              </a:solidFill>
              <a:latin typeface="Helvetica Neue"/>
            </a:endParaRPr>
          </a:p>
          <a:p>
            <a:r>
              <a:rPr lang="zh-CN" altLang="en-US" sz="1800" b="0" i="0" dirty="0">
                <a:solidFill>
                  <a:srgbClr val="333333"/>
                </a:solidFill>
                <a:effectLst/>
                <a:latin typeface="Helvetica Neue"/>
              </a:rPr>
              <a:t>是一个计算机系统（见图），它包括许多独立的、相对低速的、可以同时使用的联机终端设备（见联机处理），每个终端都可以直接访问</a:t>
            </a:r>
            <a:r>
              <a:rPr lang="zh-CN" altLang="en-US" sz="1800" b="0" i="0" u="none" strike="noStrike" dirty="0">
                <a:solidFill>
                  <a:srgbClr val="136EC2"/>
                </a:solidFill>
                <a:effectLst/>
                <a:latin typeface="Helvetica Neue"/>
                <a:hlinkClick r:id="rId2"/>
              </a:rPr>
              <a:t>中央处理机</a:t>
            </a:r>
            <a:r>
              <a:rPr lang="zh-CN" altLang="en-US" sz="1800" b="0" i="0" dirty="0">
                <a:solidFill>
                  <a:srgbClr val="333333"/>
                </a:solidFill>
                <a:effectLst/>
                <a:latin typeface="Helvetica Neue"/>
              </a:rPr>
              <a:t>。中央处理机由一个时钟控制，按一定的时间从一个终端切换到另一个终端。它在指定的时间片内完成每个作业的一部分，保存中间处理的结果，然后转向另一个终端，如此循环直至工作全部结束。安排给每个用户的时间片是很短的，例如大约</a:t>
            </a:r>
            <a:r>
              <a:rPr lang="en-US" altLang="zh-CN" sz="1800" b="0" i="0" dirty="0">
                <a:solidFill>
                  <a:srgbClr val="333333"/>
                </a:solidFill>
                <a:effectLst/>
                <a:latin typeface="Helvetica Neue"/>
              </a:rPr>
              <a:t>1/40</a:t>
            </a:r>
            <a:r>
              <a:rPr lang="zh-CN" altLang="en-US" sz="1800" b="0" i="0" dirty="0">
                <a:solidFill>
                  <a:srgbClr val="333333"/>
                </a:solidFill>
                <a:effectLst/>
                <a:latin typeface="Helvetica Neue"/>
              </a:rPr>
              <a:t>秒，但是由于计算机的速度很高，在这段时间内它还是能完成很多的操作处理。用户之间的切换极其频繁，可使用户觉得好像在单独使用一个信息处理系统。用户彼此之间独立地操作，不会发生混淆或破坏现象。通常对各用户的作业还可赋予一定的优先权，作业按优先权排成队列。优先权高的作业可能获得较多的或较长的时间片。</a:t>
            </a:r>
            <a:endParaRPr lang="zh-CN" altLang="en-US" sz="1800" dirty="0"/>
          </a:p>
        </p:txBody>
      </p:sp>
    </p:spTree>
    <p:extLst>
      <p:ext uri="{BB962C8B-B14F-4D97-AF65-F5344CB8AC3E}">
        <p14:creationId xmlns:p14="http://schemas.microsoft.com/office/powerpoint/2010/main" val="2096010561"/>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3.4 </a:t>
            </a:r>
            <a:r>
              <a:rPr lang="zh-CN" altLang="en-US">
                <a:latin typeface="Times New Roman" panose="02020603050405020304" pitchFamily="18" charset="0"/>
                <a:ea typeface="宋体" panose="02010600030101010101" pitchFamily="2" charset="-122"/>
                <a:cs typeface="Times New Roman" panose="02020603050405020304" pitchFamily="18" charset="0"/>
              </a:rPr>
              <a:t>进程操作</a:t>
            </a:r>
          </a:p>
        </p:txBody>
      </p:sp>
      <p:sp>
        <p:nvSpPr>
          <p:cNvPr id="34819" name="Rectangle 3"/>
          <p:cNvSpPr>
            <a:spLocks noChangeArrowheads="1"/>
          </p:cNvSpPr>
          <p:nvPr/>
        </p:nvSpPr>
        <p:spPr bwMode="auto">
          <a:xfrm>
            <a:off x="949325" y="990600"/>
            <a:ext cx="7664450" cy="291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3.4.2 </a:t>
            </a:r>
            <a:r>
              <a:rPr lang="zh-CN" altLang="en-US" sz="2400" b="1" dirty="0">
                <a:solidFill>
                  <a:srgbClr val="A50021"/>
                </a:solidFill>
                <a:latin typeface="黑体" panose="02010609060101010101" pitchFamily="2" charset="-122"/>
                <a:ea typeface="黑体" panose="02010609060101010101" pitchFamily="2" charset="-122"/>
              </a:rPr>
              <a:t>进程撤销</a:t>
            </a:r>
          </a:p>
          <a:p>
            <a:pPr lvl="1"/>
            <a:r>
              <a:rPr lang="zh-CN" altLang="en-US" sz="2000" b="1" dirty="0">
                <a:ea typeface="宋体" panose="02010600030101010101" pitchFamily="2" charset="-122"/>
              </a:rPr>
              <a:t>进程撤销是由撤销原语实现的</a:t>
            </a:r>
          </a:p>
          <a:p>
            <a:pPr lvl="1"/>
            <a:r>
              <a:rPr lang="zh-CN" altLang="en-US" sz="2000" b="1" dirty="0">
                <a:ea typeface="宋体" panose="02010600030101010101" pitchFamily="2" charset="-122"/>
              </a:rPr>
              <a:t>一个进程在完成其任务后，应予以撤销，以便及时释放</a:t>
            </a:r>
            <a:br>
              <a:rPr lang="zh-CN" altLang="en-US" sz="2000" b="1" dirty="0">
                <a:ea typeface="宋体" panose="02010600030101010101" pitchFamily="2" charset="-122"/>
              </a:rPr>
            </a:br>
            <a:r>
              <a:rPr lang="zh-CN" altLang="en-US" sz="2000" b="1" dirty="0">
                <a:ea typeface="宋体" panose="02010600030101010101" pitchFamily="2" charset="-122"/>
              </a:rPr>
              <a:t>其所占用的各类资源</a:t>
            </a:r>
          </a:p>
          <a:p>
            <a:pPr lvl="1"/>
            <a:r>
              <a:rPr lang="zh-CN" altLang="en-US" sz="2000" b="1" dirty="0">
                <a:ea typeface="宋体" panose="02010600030101010101" pitchFamily="2" charset="-122"/>
              </a:rPr>
              <a:t>撤销操作可采用两种撤销策略：</a:t>
            </a:r>
          </a:p>
          <a:p>
            <a:pPr lvl="2">
              <a:buFont typeface="Wingdings" panose="05000000000000000000" pitchFamily="2" charset="2"/>
              <a:buChar char="Ø"/>
            </a:pPr>
            <a:r>
              <a:rPr lang="zh-CN" altLang="en-US" sz="2000" b="1" dirty="0">
                <a:ea typeface="宋体" panose="02010600030101010101" pitchFamily="2" charset="-122"/>
              </a:rPr>
              <a:t>一种策略是</a:t>
            </a:r>
            <a:r>
              <a:rPr lang="zh-CN" altLang="en-US" sz="2000" b="1" dirty="0">
                <a:highlight>
                  <a:srgbClr val="FFFF00"/>
                </a:highlight>
                <a:ea typeface="宋体" panose="02010600030101010101" pitchFamily="2" charset="-122"/>
              </a:rPr>
              <a:t>只撤销一个具有指定标识符</a:t>
            </a:r>
            <a:r>
              <a:rPr lang="zh-CN" altLang="en-US" sz="2000" b="1" dirty="0">
                <a:ea typeface="宋体" panose="02010600030101010101" pitchFamily="2" charset="-122"/>
              </a:rPr>
              <a:t>的进程</a:t>
            </a:r>
          </a:p>
          <a:p>
            <a:pPr lvl="2">
              <a:buFont typeface="Wingdings" panose="05000000000000000000" pitchFamily="2" charset="2"/>
              <a:buChar char="Ø"/>
            </a:pPr>
            <a:r>
              <a:rPr lang="zh-CN" altLang="en-US" sz="2000" b="1" dirty="0">
                <a:ea typeface="宋体" panose="02010600030101010101" pitchFamily="2" charset="-122"/>
              </a:rPr>
              <a:t>另一种策略是</a:t>
            </a:r>
            <a:r>
              <a:rPr lang="zh-CN" altLang="en-US" sz="2000" b="1" dirty="0">
                <a:highlight>
                  <a:srgbClr val="FFFF00"/>
                </a:highlight>
                <a:ea typeface="宋体" panose="02010600030101010101" pitchFamily="2" charset="-122"/>
              </a:rPr>
              <a:t>撤销指定进程及其子孙进程</a:t>
            </a:r>
          </a:p>
        </p:txBody>
      </p:sp>
      <p:sp>
        <p:nvSpPr>
          <p:cNvPr id="34820" name="Rectangle 4"/>
          <p:cNvSpPr>
            <a:spLocks noChangeArrowheads="1"/>
          </p:cNvSpPr>
          <p:nvPr/>
        </p:nvSpPr>
        <p:spPr bwMode="auto">
          <a:xfrm>
            <a:off x="933450" y="1447800"/>
            <a:ext cx="7524750" cy="2747963"/>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3.4 </a:t>
            </a:r>
            <a:r>
              <a:rPr lang="zh-CN" altLang="en-US">
                <a:latin typeface="Times New Roman" panose="02020603050405020304" pitchFamily="18" charset="0"/>
                <a:ea typeface="宋体" panose="02010600030101010101" pitchFamily="2" charset="-122"/>
                <a:cs typeface="Times New Roman" panose="02020603050405020304" pitchFamily="18" charset="0"/>
              </a:rPr>
              <a:t>进程操作</a:t>
            </a:r>
          </a:p>
        </p:txBody>
      </p:sp>
      <p:sp>
        <p:nvSpPr>
          <p:cNvPr id="35843"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a:solidFill>
                  <a:srgbClr val="A50021"/>
                </a:solidFill>
                <a:latin typeface="黑体" panose="02010609060101010101" pitchFamily="2" charset="-122"/>
                <a:ea typeface="黑体" panose="02010609060101010101" pitchFamily="2" charset="-122"/>
              </a:rPr>
              <a:t>3.4.2 </a:t>
            </a:r>
            <a:r>
              <a:rPr lang="zh-CN" altLang="en-US" sz="2400" b="1">
                <a:solidFill>
                  <a:srgbClr val="A50021"/>
                </a:solidFill>
                <a:latin typeface="黑体" panose="02010609060101010101" pitchFamily="2" charset="-122"/>
                <a:ea typeface="黑体" panose="02010609060101010101" pitchFamily="2" charset="-122"/>
              </a:rPr>
              <a:t>进程撤销</a:t>
            </a:r>
          </a:p>
        </p:txBody>
      </p:sp>
      <p:sp>
        <p:nvSpPr>
          <p:cNvPr id="35844"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35845" name="Rectangle 5"/>
          <p:cNvSpPr>
            <a:spLocks noChangeArrowheads="1"/>
          </p:cNvSpPr>
          <p:nvPr/>
        </p:nvSpPr>
        <p:spPr bwMode="auto">
          <a:xfrm>
            <a:off x="1173163" y="1628775"/>
            <a:ext cx="70643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28650" indent="-628650">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r>
              <a:rPr lang="zh-CN" altLang="en-US" sz="2400" b="1" dirty="0">
                <a:ea typeface="宋体" panose="02010600030101010101" pitchFamily="2" charset="-122"/>
              </a:rPr>
              <a:t>进程撤销的主要操作过程：</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）先从</a:t>
            </a:r>
            <a:r>
              <a:rPr lang="en-US" altLang="zh-CN" sz="2000" b="1" dirty="0">
                <a:ea typeface="宋体" panose="02010600030101010101" pitchFamily="2" charset="-122"/>
              </a:rPr>
              <a:t>PCB</a:t>
            </a:r>
            <a:r>
              <a:rPr lang="zh-CN" altLang="en-US" sz="2000" b="1" dirty="0">
                <a:ea typeface="宋体" panose="02010600030101010101" pitchFamily="2" charset="-122"/>
              </a:rPr>
              <a:t>集合中找到被撤销进程的</a:t>
            </a:r>
            <a:r>
              <a:rPr lang="en-US" altLang="zh-CN" sz="2000" b="1" dirty="0">
                <a:ea typeface="宋体" panose="02010600030101010101" pitchFamily="2" charset="-122"/>
              </a:rPr>
              <a:t>PCB</a:t>
            </a:r>
            <a:endParaRPr lang="zh-CN" altLang="en-US" sz="2000" b="1" dirty="0">
              <a:ea typeface="宋体" panose="02010600030101010101" pitchFamily="2" charset="-122"/>
            </a:endParaRP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）若被撤销进程正处于运行状态，则应立即停止该进程</a:t>
            </a:r>
            <a:br>
              <a:rPr lang="zh-CN" altLang="en-US" sz="2000" b="1" dirty="0">
                <a:ea typeface="宋体" panose="02010600030101010101" pitchFamily="2" charset="-122"/>
              </a:rPr>
            </a:br>
            <a:r>
              <a:rPr lang="zh-CN" altLang="en-US" sz="2000" b="1" dirty="0">
                <a:ea typeface="宋体" panose="02010600030101010101" pitchFamily="2" charset="-122"/>
              </a:rPr>
              <a:t>的执行，设置调度标志，以便进程撤销后将处理机分</a:t>
            </a:r>
            <a:br>
              <a:rPr lang="zh-CN" altLang="en-US" sz="2000" b="1" dirty="0">
                <a:ea typeface="宋体" panose="02010600030101010101" pitchFamily="2" charset="-122"/>
              </a:rPr>
            </a:br>
            <a:r>
              <a:rPr lang="zh-CN" altLang="en-US" sz="2000" b="1" dirty="0">
                <a:ea typeface="宋体" panose="02010600030101010101" pitchFamily="2" charset="-122"/>
              </a:rPr>
              <a:t>给其他进程</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3</a:t>
            </a:r>
            <a:r>
              <a:rPr lang="zh-CN" altLang="en-US" sz="2000" b="1" dirty="0">
                <a:ea typeface="宋体" panose="02010600030101010101" pitchFamily="2" charset="-122"/>
              </a:rPr>
              <a:t>）对后一种撤销策略，若被撤销进程有子孙进程，还应</a:t>
            </a:r>
            <a:br>
              <a:rPr lang="zh-CN" altLang="en-US" sz="2000" b="1" dirty="0">
                <a:ea typeface="宋体" panose="02010600030101010101" pitchFamily="2" charset="-122"/>
              </a:rPr>
            </a:br>
            <a:r>
              <a:rPr lang="zh-CN" altLang="en-US" sz="2000" b="1" dirty="0">
                <a:ea typeface="宋体" panose="02010600030101010101" pitchFamily="2" charset="-122"/>
              </a:rPr>
              <a:t>将该进程的子孙进程予以撤销</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4</a:t>
            </a:r>
            <a:r>
              <a:rPr lang="zh-CN" altLang="en-US" sz="2000" b="1" dirty="0">
                <a:ea typeface="宋体" panose="02010600030101010101" pitchFamily="2" charset="-122"/>
              </a:rPr>
              <a:t>）对于被撤销进程所占有的资源，或者归还给父进程，</a:t>
            </a:r>
            <a:br>
              <a:rPr lang="zh-CN" altLang="en-US" sz="2000" b="1" dirty="0">
                <a:ea typeface="宋体" panose="02010600030101010101" pitchFamily="2" charset="-122"/>
              </a:rPr>
            </a:br>
            <a:r>
              <a:rPr lang="zh-CN" altLang="en-US" sz="2000" b="1" dirty="0">
                <a:ea typeface="宋体" panose="02010600030101010101" pitchFamily="2" charset="-122"/>
              </a:rPr>
              <a:t>或者归还给系统</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5</a:t>
            </a:r>
            <a:r>
              <a:rPr lang="zh-CN" altLang="en-US" sz="2000" b="1" dirty="0">
                <a:ea typeface="宋体" panose="02010600030101010101" pitchFamily="2" charset="-122"/>
              </a:rPr>
              <a:t>）最后撤销它的</a:t>
            </a:r>
            <a:r>
              <a:rPr lang="en-US" altLang="zh-CN" sz="2000" b="1" dirty="0">
                <a:ea typeface="宋体" panose="02010600030101010101" pitchFamily="2" charset="-122"/>
              </a:rPr>
              <a:t>PCB</a:t>
            </a:r>
            <a:endParaRPr lang="zh-CN" altLang="en-US" sz="2000" b="1" dirty="0">
              <a:ea typeface="宋体" panose="02010600030101010101" pitchFamily="2" charset="-122"/>
            </a:endParaRPr>
          </a:p>
        </p:txBody>
      </p:sp>
      <p:sp>
        <p:nvSpPr>
          <p:cNvPr id="35846" name="Rectangle 6"/>
          <p:cNvSpPr>
            <a:spLocks noChangeArrowheads="1"/>
          </p:cNvSpPr>
          <p:nvPr/>
        </p:nvSpPr>
        <p:spPr bwMode="auto">
          <a:xfrm>
            <a:off x="3454400" y="6053138"/>
            <a:ext cx="3990975" cy="565150"/>
          </a:xfrm>
          <a:prstGeom prst="rect">
            <a:avLst/>
          </a:prstGeom>
          <a:solidFill>
            <a:srgbClr val="99CCFF">
              <a:alpha val="3686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典型进程撤销系统调用</a:t>
            </a:r>
            <a:r>
              <a:rPr kumimoji="0" lang="en-US" altLang="zh-CN" sz="2000" b="1" dirty="0">
                <a:solidFill>
                  <a:srgbClr val="CC0000"/>
                </a:solidFill>
                <a:latin typeface="宋体" panose="02010600030101010101" pitchFamily="2" charset="-122"/>
                <a:ea typeface="宋体" panose="02010600030101010101" pitchFamily="2" charset="-122"/>
              </a:rPr>
              <a:t>exit()</a:t>
            </a:r>
            <a:endParaRPr kumimoji="0" lang="zh-CN" altLang="en-US" sz="2000" b="1" dirty="0">
              <a:solidFill>
                <a:srgbClr val="CC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3.4 </a:t>
            </a:r>
            <a:r>
              <a:rPr lang="zh-CN" altLang="en-US">
                <a:latin typeface="Times New Roman" panose="02020603050405020304" pitchFamily="18" charset="0"/>
                <a:ea typeface="宋体" panose="02010600030101010101" pitchFamily="2" charset="-122"/>
                <a:cs typeface="Times New Roman" panose="02020603050405020304" pitchFamily="18" charset="0"/>
              </a:rPr>
              <a:t>进程操作</a:t>
            </a:r>
          </a:p>
        </p:txBody>
      </p:sp>
      <p:sp>
        <p:nvSpPr>
          <p:cNvPr id="36867"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a:solidFill>
                  <a:srgbClr val="A50021"/>
                </a:solidFill>
                <a:latin typeface="黑体" panose="02010609060101010101" pitchFamily="2" charset="-122"/>
                <a:ea typeface="黑体" panose="02010609060101010101" pitchFamily="2" charset="-122"/>
              </a:rPr>
              <a:t>3.4.3 </a:t>
            </a:r>
            <a:r>
              <a:rPr lang="zh-CN" altLang="en-US" sz="2400" b="1">
                <a:solidFill>
                  <a:srgbClr val="A50021"/>
                </a:solidFill>
                <a:latin typeface="黑体" panose="02010609060101010101" pitchFamily="2" charset="-122"/>
                <a:ea typeface="黑体" panose="02010609060101010101" pitchFamily="2" charset="-122"/>
              </a:rPr>
              <a:t>进程阻塞与唤醒</a:t>
            </a:r>
            <a:r>
              <a:rPr lang="zh-CN" altLang="en-US" sz="1800">
                <a:ea typeface="黑体" panose="02010609060101010101" pitchFamily="2" charset="-122"/>
              </a:rPr>
              <a:t> </a:t>
            </a:r>
          </a:p>
        </p:txBody>
      </p:sp>
      <p:sp>
        <p:nvSpPr>
          <p:cNvPr id="36868"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36869" name="Rectangle 5"/>
          <p:cNvSpPr>
            <a:spLocks noChangeArrowheads="1"/>
          </p:cNvSpPr>
          <p:nvPr/>
        </p:nvSpPr>
        <p:spPr bwMode="auto">
          <a:xfrm>
            <a:off x="1173163" y="1628775"/>
            <a:ext cx="70643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28650" indent="-628650">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r>
              <a:rPr lang="zh-CN" altLang="en-US" sz="2000" b="1" dirty="0">
                <a:ea typeface="宋体" panose="02010600030101010101" pitchFamily="2" charset="-122"/>
              </a:rPr>
              <a:t>阻塞原语的作用是将进程由执行状态转为阻塞状态</a:t>
            </a:r>
          </a:p>
          <a:p>
            <a:r>
              <a:rPr lang="zh-CN" altLang="en-US" sz="2000" b="1" dirty="0">
                <a:solidFill>
                  <a:srgbClr val="FF0000"/>
                </a:solidFill>
                <a:highlight>
                  <a:srgbClr val="FFFF00"/>
                </a:highlight>
                <a:ea typeface="宋体" panose="02010600030101010101" pitchFamily="2" charset="-122"/>
              </a:rPr>
              <a:t>唤醒原语的作用则是将进程由阻塞状态变为就绪状态</a:t>
            </a:r>
          </a:p>
          <a:p>
            <a:r>
              <a:rPr lang="zh-CN" altLang="en-US" sz="2000" b="1" dirty="0">
                <a:solidFill>
                  <a:srgbClr val="CC0000"/>
                </a:solidFill>
                <a:ea typeface="宋体" panose="02010600030101010101" pitchFamily="2" charset="-122"/>
              </a:rPr>
              <a:t>阻塞操作阻塞一个进程的过程：</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）由于该进程正处于执行状态，故应先</a:t>
            </a:r>
            <a:r>
              <a:rPr lang="zh-CN" altLang="en-US" sz="2000" b="1" dirty="0">
                <a:highlight>
                  <a:srgbClr val="FFFF00"/>
                </a:highlight>
                <a:ea typeface="宋体" panose="02010600030101010101" pitchFamily="2" charset="-122"/>
              </a:rPr>
              <a:t>中断处理机和保</a:t>
            </a:r>
            <a:br>
              <a:rPr lang="zh-CN" altLang="en-US" sz="2000" b="1" dirty="0">
                <a:highlight>
                  <a:srgbClr val="FFFF00"/>
                </a:highlight>
                <a:ea typeface="宋体" panose="02010600030101010101" pitchFamily="2" charset="-122"/>
              </a:rPr>
            </a:br>
            <a:r>
              <a:rPr lang="zh-CN" altLang="en-US" sz="2000" b="1" dirty="0">
                <a:highlight>
                  <a:srgbClr val="FFFF00"/>
                </a:highlight>
                <a:ea typeface="宋体" panose="02010600030101010101" pitchFamily="2" charset="-122"/>
              </a:rPr>
              <a:t> 存该进程的</a:t>
            </a:r>
            <a:r>
              <a:rPr lang="en-US" altLang="zh-CN" sz="2000" b="1" dirty="0">
                <a:highlight>
                  <a:srgbClr val="FFFF00"/>
                </a:highlight>
                <a:ea typeface="宋体" panose="02010600030101010101" pitchFamily="2" charset="-122"/>
              </a:rPr>
              <a:t>CPU</a:t>
            </a:r>
            <a:r>
              <a:rPr lang="zh-CN" altLang="en-US" sz="2000" b="1" dirty="0">
                <a:highlight>
                  <a:srgbClr val="FFFF00"/>
                </a:highlight>
                <a:ea typeface="宋体" panose="02010600030101010101" pitchFamily="2" charset="-122"/>
              </a:rPr>
              <a:t>现场</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2</a:t>
            </a:r>
            <a:r>
              <a:rPr lang="zh-CN" altLang="en-US" sz="2000" b="1" dirty="0">
                <a:ea typeface="宋体" panose="02010600030101010101" pitchFamily="2" charset="-122"/>
              </a:rPr>
              <a:t>）然后将该进程插入到等待该事件的队列中</a:t>
            </a:r>
          </a:p>
          <a:p>
            <a:pPr>
              <a:buFont typeface="Monotype Sorts" charset="2"/>
              <a:buNone/>
            </a:pPr>
            <a:r>
              <a:rPr lang="zh-CN" altLang="en-US" sz="2000" b="1" dirty="0">
                <a:ea typeface="宋体" panose="02010600030101010101" pitchFamily="2" charset="-122"/>
              </a:rPr>
              <a:t>（</a:t>
            </a:r>
            <a:r>
              <a:rPr lang="en-US" altLang="zh-CN" sz="2000" b="1" dirty="0">
                <a:ea typeface="宋体" panose="02010600030101010101" pitchFamily="2" charset="-122"/>
              </a:rPr>
              <a:t>3</a:t>
            </a:r>
            <a:r>
              <a:rPr lang="zh-CN" altLang="en-US" sz="2000" b="1" dirty="0">
                <a:ea typeface="宋体" panose="02010600030101010101" pitchFamily="2" charset="-122"/>
              </a:rPr>
              <a:t>）再从就绪进程队列中选择一个进程投入运行</a:t>
            </a:r>
          </a:p>
          <a:p>
            <a:pPr>
              <a:lnSpc>
                <a:spcPct val="120000"/>
              </a:lnSpc>
              <a:buFont typeface="Wingdings" panose="05000000000000000000" pitchFamily="2" charset="2"/>
              <a:buChar char="n"/>
            </a:pPr>
            <a:r>
              <a:rPr lang="zh-CN" altLang="en-US" sz="2000" b="1" dirty="0">
                <a:ea typeface="宋体" panose="02010600030101010101" pitchFamily="2" charset="-122"/>
              </a:rPr>
              <a:t>对处于阻塞状态的进程，当该进程期待的事件出现或</a:t>
            </a:r>
            <a:br>
              <a:rPr lang="zh-CN" altLang="en-US" sz="2000" b="1" dirty="0">
                <a:ea typeface="宋体" panose="02010600030101010101" pitchFamily="2" charset="-122"/>
              </a:rPr>
            </a:br>
            <a:r>
              <a:rPr lang="zh-CN" altLang="en-US" sz="2000" b="1" dirty="0">
                <a:ea typeface="宋体" panose="02010600030101010101" pitchFamily="2" charset="-122"/>
              </a:rPr>
              <a:t>完成时，</a:t>
            </a:r>
            <a:r>
              <a:rPr lang="zh-CN" altLang="en-US" sz="2000" b="1" dirty="0">
                <a:highlight>
                  <a:srgbClr val="FFFF00"/>
                </a:highlight>
                <a:ea typeface="宋体" panose="02010600030101010101" pitchFamily="2" charset="-122"/>
              </a:rPr>
              <a:t>将阻塞进程唤醒，使其进入就绪状态</a:t>
            </a:r>
            <a:r>
              <a:rPr lang="zh-CN" altLang="en-US" sz="2000" b="1" dirty="0">
                <a:ea typeface="宋体" panose="02010600030101010101" pitchFamily="2" charset="-122"/>
              </a:rPr>
              <a:t>。</a:t>
            </a:r>
          </a:p>
          <a:p>
            <a:pPr>
              <a:lnSpc>
                <a:spcPct val="120000"/>
              </a:lnSpc>
              <a:buFont typeface="Wingdings" panose="05000000000000000000" pitchFamily="2" charset="2"/>
              <a:buChar char="n"/>
            </a:pPr>
            <a:r>
              <a:rPr lang="zh-CN" altLang="en-US" sz="2000" b="1" dirty="0">
                <a:ea typeface="宋体" panose="02010600030101010101" pitchFamily="2" charset="-122"/>
              </a:rPr>
              <a:t>由</a:t>
            </a:r>
            <a:r>
              <a:rPr lang="zh-CN" altLang="en-US" sz="2000" b="1" dirty="0">
                <a:solidFill>
                  <a:srgbClr val="CC0000"/>
                </a:solidFill>
                <a:highlight>
                  <a:srgbClr val="FFFF00"/>
                </a:highlight>
                <a:ea typeface="宋体" panose="02010600030101010101" pitchFamily="2" charset="-122"/>
              </a:rPr>
              <a:t>发现者进程</a:t>
            </a:r>
            <a:r>
              <a:rPr lang="zh-CN" altLang="en-US" sz="2000" b="1" dirty="0">
                <a:highlight>
                  <a:srgbClr val="FFFF00"/>
                </a:highlight>
                <a:ea typeface="宋体" panose="02010600030101010101" pitchFamily="2" charset="-122"/>
              </a:rPr>
              <a:t>或</a:t>
            </a:r>
            <a:r>
              <a:rPr lang="en-US" altLang="zh-CN" sz="2000" b="1" dirty="0">
                <a:solidFill>
                  <a:srgbClr val="CC0000"/>
                </a:solidFill>
                <a:highlight>
                  <a:srgbClr val="FFFF00"/>
                </a:highlight>
                <a:ea typeface="宋体" panose="02010600030101010101" pitchFamily="2" charset="-122"/>
              </a:rPr>
              <a:t>OS</a:t>
            </a:r>
            <a:r>
              <a:rPr lang="zh-CN" altLang="en-US" sz="2000" b="1" dirty="0">
                <a:solidFill>
                  <a:srgbClr val="CC0000"/>
                </a:solidFill>
                <a:ea typeface="宋体" panose="02010600030101010101" pitchFamily="2" charset="-122"/>
              </a:rPr>
              <a:t>调用唤醒原语</a:t>
            </a:r>
            <a:endParaRPr lang="zh-CN" altLang="en-US" sz="2000" b="1" dirty="0">
              <a:ea typeface="宋体" panose="02010600030101010101" pitchFamily="2" charset="-122"/>
            </a:endParaRPr>
          </a:p>
        </p:txBody>
      </p:sp>
      <p:sp>
        <p:nvSpPr>
          <p:cNvPr id="36870" name="AutoShape 6"/>
          <p:cNvSpPr>
            <a:spLocks noChangeArrowheads="1"/>
          </p:cNvSpPr>
          <p:nvPr/>
        </p:nvSpPr>
        <p:spPr bwMode="auto">
          <a:xfrm>
            <a:off x="387350" y="5670550"/>
            <a:ext cx="2728913" cy="871538"/>
          </a:xfrm>
          <a:prstGeom prst="cloudCallout">
            <a:avLst>
              <a:gd name="adj1" fmla="val -43773"/>
              <a:gd name="adj2" fmla="val 49819"/>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0" algn="ctr">
              <a:spcBef>
                <a:spcPct val="0"/>
              </a:spcBef>
              <a:buClrTx/>
              <a:buSzTx/>
              <a:buNone/>
            </a:pPr>
            <a:r>
              <a:rPr kumimoji="0" lang="zh-CN" altLang="en-US" sz="2000" b="1" dirty="0">
                <a:solidFill>
                  <a:srgbClr val="CC0000"/>
                </a:solidFill>
                <a:latin typeface="Verdana" panose="020B0604030504040204" pitchFamily="34" charset="0"/>
                <a:ea typeface="宋体" panose="02010600030101010101" pitchFamily="2" charset="-122"/>
              </a:rPr>
              <a:t>唤醒时机和</a:t>
            </a:r>
          </a:p>
          <a:p>
            <a:pPr lvl="0" algn="ctr">
              <a:spcBef>
                <a:spcPct val="0"/>
              </a:spcBef>
              <a:buClrTx/>
              <a:buSzTx/>
              <a:buNone/>
            </a:pPr>
            <a:r>
              <a:rPr kumimoji="0" lang="zh-CN" altLang="en-US" sz="2000" b="1" dirty="0">
                <a:solidFill>
                  <a:srgbClr val="CC0000"/>
                </a:solidFill>
                <a:latin typeface="Verdana" panose="020B0604030504040204" pitchFamily="34" charset="0"/>
                <a:ea typeface="宋体" panose="02010600030101010101" pitchFamily="2" charset="-122"/>
              </a:rPr>
              <a:t>唤醒者？</a:t>
            </a:r>
          </a:p>
        </p:txBody>
      </p:sp>
      <p:sp>
        <p:nvSpPr>
          <p:cNvPr id="36871" name="Rectangle 7"/>
          <p:cNvSpPr>
            <a:spLocks noChangeArrowheads="1"/>
          </p:cNvSpPr>
          <p:nvPr/>
        </p:nvSpPr>
        <p:spPr bwMode="auto">
          <a:xfrm>
            <a:off x="3540125" y="5821363"/>
            <a:ext cx="5122863" cy="811212"/>
          </a:xfrm>
          <a:prstGeom prst="rect">
            <a:avLst/>
          </a:prstGeom>
          <a:solidFill>
            <a:srgbClr val="99CCFF">
              <a:alpha val="36862"/>
            </a:srgb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典型进程阻塞系统调用</a:t>
            </a:r>
            <a:r>
              <a:rPr kumimoji="0" lang="en-US" altLang="zh-CN" sz="2000" b="1" dirty="0">
                <a:solidFill>
                  <a:srgbClr val="CC0000"/>
                </a:solidFill>
                <a:highlight>
                  <a:srgbClr val="FFFF00"/>
                </a:highlight>
                <a:latin typeface="宋体" panose="02010600030101010101" pitchFamily="2" charset="-122"/>
                <a:ea typeface="宋体" panose="02010600030101010101" pitchFamily="2" charset="-122"/>
              </a:rPr>
              <a:t>sleep()</a:t>
            </a:r>
            <a:r>
              <a:rPr kumimoji="0" lang="zh-CN" altLang="en-US" sz="2000" b="1" dirty="0">
                <a:solidFill>
                  <a:srgbClr val="CC0000"/>
                </a:solidFill>
                <a:highlight>
                  <a:srgbClr val="FFFF00"/>
                </a:highlight>
                <a:latin typeface="宋体" panose="02010600030101010101" pitchFamily="2" charset="-122"/>
                <a:ea typeface="宋体" panose="02010600030101010101" pitchFamily="2" charset="-122"/>
              </a:rPr>
              <a:t>、</a:t>
            </a:r>
            <a:r>
              <a:rPr kumimoji="0" lang="en-US" altLang="zh-CN" sz="2000" b="1" dirty="0">
                <a:solidFill>
                  <a:srgbClr val="CC0000"/>
                </a:solidFill>
                <a:highlight>
                  <a:srgbClr val="FFFF00"/>
                </a:highlight>
                <a:latin typeface="宋体" panose="02010600030101010101" pitchFamily="2" charset="-122"/>
                <a:ea typeface="宋体" panose="02010600030101010101" pitchFamily="2" charset="-122"/>
              </a:rPr>
              <a:t>wait()</a:t>
            </a:r>
          </a:p>
          <a:p>
            <a:pPr>
              <a:spcBef>
                <a:spcPct val="0"/>
              </a:spcBef>
              <a:buClrTx/>
              <a:buSzTx/>
              <a:buFontTx/>
              <a:buNone/>
            </a:pPr>
            <a:r>
              <a:rPr kumimoji="0" lang="zh-CN" altLang="en-US" sz="2000" b="1" dirty="0">
                <a:solidFill>
                  <a:srgbClr val="CC0000"/>
                </a:solidFill>
                <a:latin typeface="宋体" panose="02010600030101010101" pitchFamily="2" charset="-122"/>
                <a:ea typeface="宋体" panose="02010600030101010101" pitchFamily="2" charset="-122"/>
              </a:rPr>
              <a:t>典型进程唤醒系统调用</a:t>
            </a:r>
            <a:r>
              <a:rPr kumimoji="0" lang="en-US" altLang="zh-CN" sz="2000" b="1" dirty="0">
                <a:solidFill>
                  <a:srgbClr val="CC0000"/>
                </a:solidFill>
                <a:highlight>
                  <a:srgbClr val="FFFF00"/>
                </a:highlight>
                <a:latin typeface="宋体" panose="02010600030101010101" pitchFamily="2" charset="-122"/>
                <a:ea typeface="宋体" panose="02010600030101010101" pitchFamily="2" charset="-122"/>
              </a:rPr>
              <a:t>wakeup()</a:t>
            </a:r>
            <a:endParaRPr kumimoji="0" lang="zh-CN" altLang="en-US" sz="2000" b="1" dirty="0">
              <a:solidFill>
                <a:srgbClr val="CC0000"/>
              </a:solidFill>
              <a:highlight>
                <a:srgbClr val="FFFF00"/>
              </a:highlight>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69">
                                            <p:txEl>
                                              <p:pRg st="0" end="0"/>
                                            </p:txEl>
                                          </p:spTgt>
                                        </p:tgtEl>
                                        <p:attrNameLst>
                                          <p:attrName>style.visibility</p:attrName>
                                        </p:attrNameLst>
                                      </p:cBhvr>
                                      <p:to>
                                        <p:strVal val="visible"/>
                                      </p:to>
                                    </p:set>
                                    <p:anim calcmode="lin" valueType="num">
                                      <p:cBhvr additive="base">
                                        <p:cTn id="7" dur="500" fill="hold"/>
                                        <p:tgtEl>
                                          <p:spTgt spid="3686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686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6869">
                                            <p:txEl>
                                              <p:pRg st="1" end="1"/>
                                            </p:txEl>
                                          </p:spTgt>
                                        </p:tgtEl>
                                        <p:attrNameLst>
                                          <p:attrName>style.visibility</p:attrName>
                                        </p:attrNameLst>
                                      </p:cBhvr>
                                      <p:to>
                                        <p:strVal val="visible"/>
                                      </p:to>
                                    </p:set>
                                    <p:anim calcmode="lin" valueType="num">
                                      <p:cBhvr additive="base">
                                        <p:cTn id="11" dur="500" fill="hold"/>
                                        <p:tgtEl>
                                          <p:spTgt spid="3686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686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6869">
                                            <p:txEl>
                                              <p:pRg st="2" end="2"/>
                                            </p:txEl>
                                          </p:spTgt>
                                        </p:tgtEl>
                                        <p:attrNameLst>
                                          <p:attrName>style.visibility</p:attrName>
                                        </p:attrNameLst>
                                      </p:cBhvr>
                                      <p:to>
                                        <p:strVal val="visible"/>
                                      </p:to>
                                    </p:set>
                                    <p:anim calcmode="lin" valueType="num">
                                      <p:cBhvr additive="base">
                                        <p:cTn id="17" dur="500" fill="hold"/>
                                        <p:tgtEl>
                                          <p:spTgt spid="3686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6869">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6869">
                                            <p:txEl>
                                              <p:pRg st="3" end="3"/>
                                            </p:txEl>
                                          </p:spTgt>
                                        </p:tgtEl>
                                        <p:attrNameLst>
                                          <p:attrName>style.visibility</p:attrName>
                                        </p:attrNameLst>
                                      </p:cBhvr>
                                      <p:to>
                                        <p:strVal val="visible"/>
                                      </p:to>
                                    </p:set>
                                    <p:anim calcmode="lin" valueType="num">
                                      <p:cBhvr additive="base">
                                        <p:cTn id="21" dur="500" fill="hold"/>
                                        <p:tgtEl>
                                          <p:spTgt spid="3686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686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6869">
                                            <p:txEl>
                                              <p:pRg st="4" end="4"/>
                                            </p:txEl>
                                          </p:spTgt>
                                        </p:tgtEl>
                                        <p:attrNameLst>
                                          <p:attrName>style.visibility</p:attrName>
                                        </p:attrNameLst>
                                      </p:cBhvr>
                                      <p:to>
                                        <p:strVal val="visible"/>
                                      </p:to>
                                    </p:set>
                                    <p:anim calcmode="lin" valueType="num">
                                      <p:cBhvr additive="base">
                                        <p:cTn id="27" dur="500" fill="hold"/>
                                        <p:tgtEl>
                                          <p:spTgt spid="36869">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686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36869">
                                            <p:txEl>
                                              <p:pRg st="5" end="5"/>
                                            </p:txEl>
                                          </p:spTgt>
                                        </p:tgtEl>
                                        <p:attrNameLst>
                                          <p:attrName>style.visibility</p:attrName>
                                        </p:attrNameLst>
                                      </p:cBhvr>
                                      <p:to>
                                        <p:strVal val="visible"/>
                                      </p:to>
                                    </p:set>
                                    <p:anim calcmode="lin" valueType="num">
                                      <p:cBhvr additive="base">
                                        <p:cTn id="33" dur="500" fill="hold"/>
                                        <p:tgtEl>
                                          <p:spTgt spid="36869">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686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6869">
                                            <p:txEl>
                                              <p:pRg st="6" end="6"/>
                                            </p:txEl>
                                          </p:spTgt>
                                        </p:tgtEl>
                                        <p:attrNameLst>
                                          <p:attrName>style.visibility</p:attrName>
                                        </p:attrNameLst>
                                      </p:cBhvr>
                                      <p:to>
                                        <p:strVal val="visible"/>
                                      </p:to>
                                    </p:set>
                                    <p:anim calcmode="lin" valueType="num">
                                      <p:cBhvr additive="base">
                                        <p:cTn id="39" dur="500" fill="hold"/>
                                        <p:tgtEl>
                                          <p:spTgt spid="36869">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686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6870"/>
                                        </p:tgtEl>
                                        <p:attrNameLst>
                                          <p:attrName>style.visibility</p:attrName>
                                        </p:attrNameLst>
                                      </p:cBhvr>
                                      <p:to>
                                        <p:strVal val="visible"/>
                                      </p:to>
                                    </p:set>
                                    <p:anim calcmode="lin" valueType="num">
                                      <p:cBhvr additive="base">
                                        <p:cTn id="45" dur="500" fill="hold"/>
                                        <p:tgtEl>
                                          <p:spTgt spid="36870"/>
                                        </p:tgtEl>
                                        <p:attrNameLst>
                                          <p:attrName>ppt_x</p:attrName>
                                        </p:attrNameLst>
                                      </p:cBhvr>
                                      <p:tavLst>
                                        <p:tav tm="0">
                                          <p:val>
                                            <p:strVal val="#ppt_x"/>
                                          </p:val>
                                        </p:tav>
                                        <p:tav tm="100000">
                                          <p:val>
                                            <p:strVal val="#ppt_x"/>
                                          </p:val>
                                        </p:tav>
                                      </p:tavLst>
                                    </p:anim>
                                    <p:anim calcmode="lin" valueType="num">
                                      <p:cBhvr additive="base">
                                        <p:cTn id="46" dur="500" fill="hold"/>
                                        <p:tgtEl>
                                          <p:spTgt spid="36870"/>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nodeType="clickEffect">
                                  <p:stCondLst>
                                    <p:cond delay="0"/>
                                  </p:stCondLst>
                                  <p:childTnLst>
                                    <p:set>
                                      <p:cBhvr>
                                        <p:cTn id="50" dur="1" fill="hold">
                                          <p:stCondLst>
                                            <p:cond delay="0"/>
                                          </p:stCondLst>
                                        </p:cTn>
                                        <p:tgtEl>
                                          <p:spTgt spid="36869">
                                            <p:txEl>
                                              <p:pRg st="7" end="7"/>
                                            </p:txEl>
                                          </p:spTgt>
                                        </p:tgtEl>
                                        <p:attrNameLst>
                                          <p:attrName>style.visibility</p:attrName>
                                        </p:attrNameLst>
                                      </p:cBhvr>
                                      <p:to>
                                        <p:strVal val="visible"/>
                                      </p:to>
                                    </p:set>
                                    <p:anim calcmode="lin" valueType="num">
                                      <p:cBhvr additive="base">
                                        <p:cTn id="51" dur="500" fill="hold"/>
                                        <p:tgtEl>
                                          <p:spTgt spid="36869">
                                            <p:txEl>
                                              <p:pRg st="7" end="7"/>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3686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36871"/>
                                        </p:tgtEl>
                                        <p:attrNameLst>
                                          <p:attrName>style.visibility</p:attrName>
                                        </p:attrNameLst>
                                      </p:cBhvr>
                                      <p:to>
                                        <p:strVal val="visible"/>
                                      </p:to>
                                    </p:set>
                                    <p:anim calcmode="lin" valueType="num">
                                      <p:cBhvr additive="base">
                                        <p:cTn id="57" dur="500" fill="hold"/>
                                        <p:tgtEl>
                                          <p:spTgt spid="36871"/>
                                        </p:tgtEl>
                                        <p:attrNameLst>
                                          <p:attrName>ppt_x</p:attrName>
                                        </p:attrNameLst>
                                      </p:cBhvr>
                                      <p:tavLst>
                                        <p:tav tm="0">
                                          <p:val>
                                            <p:strVal val="#ppt_x"/>
                                          </p:val>
                                        </p:tav>
                                        <p:tav tm="100000">
                                          <p:val>
                                            <p:strVal val="#ppt_x"/>
                                          </p:val>
                                        </p:tav>
                                      </p:tavLst>
                                    </p:anim>
                                    <p:anim calcmode="lin" valueType="num">
                                      <p:cBhvr additive="base">
                                        <p:cTn id="58" dur="500" fill="hold"/>
                                        <p:tgtEl>
                                          <p:spTgt spid="368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870" grpId="0" animBg="1"/>
      <p:bldP spid="3687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3.4 </a:t>
            </a:r>
            <a:r>
              <a:rPr lang="zh-CN" altLang="en-US">
                <a:latin typeface="Times New Roman" panose="02020603050405020304" pitchFamily="18" charset="0"/>
                <a:ea typeface="宋体" panose="02010600030101010101" pitchFamily="2" charset="-122"/>
                <a:cs typeface="Times New Roman" panose="02020603050405020304" pitchFamily="18" charset="0"/>
              </a:rPr>
              <a:t>进程操作</a:t>
            </a:r>
          </a:p>
        </p:txBody>
      </p:sp>
      <p:sp>
        <p:nvSpPr>
          <p:cNvPr id="37891"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a:solidFill>
                  <a:srgbClr val="A50021"/>
                </a:solidFill>
                <a:latin typeface="黑体" panose="02010609060101010101" pitchFamily="2" charset="-122"/>
                <a:ea typeface="黑体" panose="02010609060101010101" pitchFamily="2" charset="-122"/>
              </a:rPr>
              <a:t>3.4.3 </a:t>
            </a:r>
            <a:r>
              <a:rPr lang="zh-CN" altLang="en-US" sz="2400" b="1">
                <a:solidFill>
                  <a:srgbClr val="A50021"/>
                </a:solidFill>
                <a:latin typeface="黑体" panose="02010609060101010101" pitchFamily="2" charset="-122"/>
                <a:ea typeface="黑体" panose="02010609060101010101" pitchFamily="2" charset="-122"/>
              </a:rPr>
              <a:t>进程阻塞与唤醒</a:t>
            </a:r>
            <a:r>
              <a:rPr lang="zh-CN" altLang="en-US" sz="1800">
                <a:ea typeface="黑体" panose="02010609060101010101" pitchFamily="2" charset="-122"/>
              </a:rPr>
              <a:t> </a:t>
            </a:r>
          </a:p>
        </p:txBody>
      </p:sp>
      <p:sp>
        <p:nvSpPr>
          <p:cNvPr id="37892"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37893" name="Rectangle 5"/>
          <p:cNvSpPr>
            <a:spLocks noChangeArrowheads="1"/>
          </p:cNvSpPr>
          <p:nvPr/>
        </p:nvSpPr>
        <p:spPr bwMode="auto">
          <a:xfrm>
            <a:off x="1173163" y="1628775"/>
            <a:ext cx="70643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28650" indent="-628650">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400" b="1" dirty="0">
                <a:solidFill>
                  <a:srgbClr val="CC0000"/>
                </a:solidFill>
                <a:ea typeface="宋体" panose="02010600030101010101" pitchFamily="2" charset="-122"/>
              </a:rPr>
              <a:t>注意：</a:t>
            </a:r>
          </a:p>
          <a:p>
            <a:pPr>
              <a:lnSpc>
                <a:spcPct val="130000"/>
              </a:lnSpc>
              <a:buFont typeface="Monotype Sorts" charset="2"/>
              <a:buNone/>
            </a:pPr>
            <a:r>
              <a:rPr lang="zh-CN" altLang="en-US" sz="2400" b="1" dirty="0">
                <a:solidFill>
                  <a:srgbClr val="CC0000"/>
                </a:solidFill>
                <a:ea typeface="宋体" panose="02010600030101010101" pitchFamily="2" charset="-122"/>
              </a:rPr>
              <a:t>   </a:t>
            </a:r>
            <a:r>
              <a:rPr lang="zh-CN" altLang="en-US" sz="2000" b="1" dirty="0">
                <a:ea typeface="宋体" panose="02010600030101010101" pitchFamily="2" charset="-122"/>
              </a:rPr>
              <a:t>（</a:t>
            </a:r>
            <a:r>
              <a:rPr lang="en-US" altLang="zh-CN" sz="2000" b="1" dirty="0">
                <a:ea typeface="宋体" panose="02010600030101010101" pitchFamily="2" charset="-122"/>
              </a:rPr>
              <a:t>1</a:t>
            </a:r>
            <a:r>
              <a:rPr lang="zh-CN" altLang="en-US" sz="2000" b="1" dirty="0">
                <a:ea typeface="宋体" panose="02010600030101010101" pitchFamily="2" charset="-122"/>
              </a:rPr>
              <a:t>）一个进程由执行状态转变为阻塞状态，是该</a:t>
            </a:r>
            <a:r>
              <a:rPr lang="zh-CN" altLang="en-US" sz="2000" b="1" dirty="0">
                <a:highlight>
                  <a:srgbClr val="FFFF00"/>
                </a:highlight>
                <a:ea typeface="宋体" panose="02010600030101010101" pitchFamily="2" charset="-122"/>
              </a:rPr>
              <a:t>进程</a:t>
            </a:r>
            <a:r>
              <a:rPr lang="zh-CN" altLang="en-US" sz="2000" b="1" dirty="0">
                <a:solidFill>
                  <a:srgbClr val="CC0000"/>
                </a:solidFill>
                <a:highlight>
                  <a:srgbClr val="FFFF00"/>
                </a:highlight>
                <a:ea typeface="宋体" panose="02010600030101010101" pitchFamily="2" charset="-122"/>
              </a:rPr>
              <a:t>自己</a:t>
            </a:r>
            <a:br>
              <a:rPr lang="zh-CN" altLang="en-US" sz="2000" b="1" dirty="0">
                <a:highlight>
                  <a:srgbClr val="FFFF00"/>
                </a:highlight>
                <a:ea typeface="宋体" panose="02010600030101010101" pitchFamily="2" charset="-122"/>
              </a:rPr>
            </a:br>
            <a:r>
              <a:rPr lang="zh-CN" altLang="en-US" sz="2000" b="1" dirty="0">
                <a:highlight>
                  <a:srgbClr val="FFFF00"/>
                </a:highlight>
                <a:ea typeface="宋体" panose="02010600030101010101" pitchFamily="2" charset="-122"/>
              </a:rPr>
              <a:t>    调用阻塞原语</a:t>
            </a:r>
            <a:r>
              <a:rPr lang="zh-CN" altLang="en-US" sz="2000" b="1" dirty="0">
                <a:ea typeface="宋体" panose="02010600030101010101" pitchFamily="2" charset="-122"/>
              </a:rPr>
              <a:t>去完成的</a:t>
            </a:r>
          </a:p>
          <a:p>
            <a:pPr>
              <a:lnSpc>
                <a:spcPct val="130000"/>
              </a:lnSpc>
              <a:buFont typeface="Monotype Sorts" charset="2"/>
              <a:buNone/>
            </a:pPr>
            <a:r>
              <a:rPr lang="zh-CN" altLang="en-US" sz="2000" b="1" dirty="0">
                <a:ea typeface="宋体" panose="02010600030101010101" pitchFamily="2" charset="-122"/>
              </a:rPr>
              <a:t>    （</a:t>
            </a:r>
            <a:r>
              <a:rPr lang="en-US" altLang="zh-CN" sz="2000" b="1" dirty="0">
                <a:ea typeface="宋体" panose="02010600030101010101" pitchFamily="2" charset="-122"/>
              </a:rPr>
              <a:t>2</a:t>
            </a:r>
            <a:r>
              <a:rPr lang="zh-CN" altLang="en-US" sz="2000" b="1" dirty="0">
                <a:ea typeface="宋体" panose="02010600030101010101" pitchFamily="2" charset="-122"/>
              </a:rPr>
              <a:t>）而进程由阻塞状态到就绪状态，是另一个</a:t>
            </a:r>
            <a:r>
              <a:rPr lang="zh-CN" altLang="en-US" sz="2000" b="1" dirty="0">
                <a:solidFill>
                  <a:srgbClr val="CC0000"/>
                </a:solidFill>
                <a:ea typeface="宋体" panose="02010600030101010101" pitchFamily="2" charset="-122"/>
              </a:rPr>
              <a:t>发现者</a:t>
            </a:r>
            <a:r>
              <a:rPr lang="zh-CN" altLang="en-US" sz="2000" b="1" dirty="0">
                <a:ea typeface="宋体" panose="02010600030101010101" pitchFamily="2" charset="-122"/>
              </a:rPr>
              <a:t>进程（或中断服务程序） 或</a:t>
            </a:r>
            <a:r>
              <a:rPr lang="en-US" altLang="zh-CN" sz="2000" b="1" dirty="0">
                <a:ea typeface="宋体" panose="02010600030101010101" pitchFamily="2" charset="-122"/>
              </a:rPr>
              <a:t>OS</a:t>
            </a:r>
            <a:r>
              <a:rPr lang="zh-CN" altLang="en-US" sz="2000" b="1" dirty="0">
                <a:ea typeface="宋体" panose="02010600030101010101" pitchFamily="2" charset="-122"/>
              </a:rPr>
              <a:t>调用唤醒原语实现的，一般这个发现者进程与被唤醒 进程是合作的并发进程</a:t>
            </a:r>
            <a:r>
              <a:rPr kumimoji="0" lang="zh-CN" altLang="en-US" sz="1800" b="1" dirty="0">
                <a:solidFill>
                  <a:srgbClr val="CC0000"/>
                </a:solidFill>
                <a:ea typeface="宋体" panose="02010600030101010101" pitchFamily="2" charset="-122"/>
              </a:rPr>
              <a:t>（通过使用信号量的</a:t>
            </a:r>
            <a:r>
              <a:rPr kumimoji="0" lang="en-US" altLang="zh-CN" sz="1800" b="1" dirty="0">
                <a:solidFill>
                  <a:srgbClr val="CC0000"/>
                </a:solidFill>
                <a:ea typeface="宋体" panose="02010600030101010101" pitchFamily="2" charset="-122"/>
              </a:rPr>
              <a:t>P/V</a:t>
            </a:r>
            <a:r>
              <a:rPr kumimoji="0" lang="zh-CN" altLang="en-US" sz="1800" b="1" dirty="0">
                <a:solidFill>
                  <a:srgbClr val="CC0000"/>
                </a:solidFill>
                <a:ea typeface="宋体" panose="02010600030101010101" pitchFamily="2" charset="-122"/>
              </a:rPr>
              <a:t>操作）</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3">
                                            <p:txEl>
                                              <p:pRg st="1" end="1"/>
                                            </p:txEl>
                                          </p:spTgt>
                                        </p:tgtEl>
                                        <p:attrNameLst>
                                          <p:attrName>style.visibility</p:attrName>
                                        </p:attrNameLst>
                                      </p:cBhvr>
                                      <p:to>
                                        <p:strVal val="visible"/>
                                      </p:to>
                                    </p:set>
                                    <p:anim calcmode="lin" valueType="num">
                                      <p:cBhvr additive="base">
                                        <p:cTn id="7" dur="500" fill="hold"/>
                                        <p:tgtEl>
                                          <p:spTgt spid="3789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89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7893">
                                            <p:txEl>
                                              <p:pRg st="2" end="2"/>
                                            </p:txEl>
                                          </p:spTgt>
                                        </p:tgtEl>
                                        <p:attrNameLst>
                                          <p:attrName>style.visibility</p:attrName>
                                        </p:attrNameLst>
                                      </p:cBhvr>
                                      <p:to>
                                        <p:strVal val="visible"/>
                                      </p:to>
                                    </p:set>
                                    <p:anim calcmode="lin" valueType="num">
                                      <p:cBhvr additive="base">
                                        <p:cTn id="13" dur="500" fill="hold"/>
                                        <p:tgtEl>
                                          <p:spTgt spid="3789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89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descr="j029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4"/>
          <p:cNvSpPr>
            <a:spLocks noChangeArrowheads="1"/>
          </p:cNvSpPr>
          <p:nvPr/>
        </p:nvSpPr>
        <p:spPr bwMode="auto">
          <a:xfrm>
            <a:off x="354806" y="254938"/>
            <a:ext cx="2579687"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b="1" dirty="0">
                <a:solidFill>
                  <a:srgbClr val="FF0000"/>
                </a:solidFill>
                <a:latin typeface="Arial Black" panose="020B0A04020102020204" pitchFamily="34" charset="0"/>
                <a:ea typeface="黑体" panose="02010609060101010101" pitchFamily="2" charset="-122"/>
              </a:rPr>
              <a:t>Linux fork()</a:t>
            </a:r>
          </a:p>
        </p:txBody>
      </p:sp>
      <p:sp>
        <p:nvSpPr>
          <p:cNvPr id="38916"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3.4 </a:t>
            </a:r>
            <a:r>
              <a:rPr kumimoji="0" lang="zh-CN" altLang="en-US" sz="3200" b="1">
                <a:solidFill>
                  <a:srgbClr val="006699"/>
                </a:solidFill>
                <a:latin typeface="黑体" panose="02010609060101010101" pitchFamily="2" charset="-122"/>
                <a:ea typeface="黑体" panose="02010609060101010101" pitchFamily="2" charset="-122"/>
              </a:rPr>
              <a:t>进程操作</a:t>
            </a:r>
          </a:p>
        </p:txBody>
      </p:sp>
      <p:pic>
        <p:nvPicPr>
          <p:cNvPr id="2" name="图片 1"/>
          <p:cNvPicPr>
            <a:picLocks noChangeAspect="1"/>
          </p:cNvPicPr>
          <p:nvPr/>
        </p:nvPicPr>
        <p:blipFill rotWithShape="1">
          <a:blip r:embed="rId4">
            <a:extLst>
              <a:ext uri="{28A0092B-C50C-407E-A947-70E740481C1C}">
                <a14:useLocalDpi xmlns:a14="http://schemas.microsoft.com/office/drawing/2010/main" val="0"/>
              </a:ext>
            </a:extLst>
          </a:blip>
          <a:srcRect l="3692" t="5057" r="1257"/>
          <a:stretch>
            <a:fillRect/>
          </a:stretch>
        </p:blipFill>
        <p:spPr>
          <a:xfrm>
            <a:off x="354806" y="817563"/>
            <a:ext cx="8691419" cy="5038778"/>
          </a:xfrm>
          <a:prstGeom prst="rect">
            <a:avLst/>
          </a:prstGeom>
        </p:spPr>
      </p:pic>
      <p:sp>
        <p:nvSpPr>
          <p:cNvPr id="3" name="矩形 2"/>
          <p:cNvSpPr/>
          <p:nvPr/>
        </p:nvSpPr>
        <p:spPr>
          <a:xfrm>
            <a:off x="2645424" y="5183671"/>
            <a:ext cx="6400801" cy="1600438"/>
          </a:xfrm>
          <a:prstGeom prst="rect">
            <a:avLst/>
          </a:prstGeom>
          <a:solidFill>
            <a:schemeClr val="accent2">
              <a:lumMod val="20000"/>
              <a:lumOff val="80000"/>
            </a:schemeClr>
          </a:solidFill>
        </p:spPr>
        <p:txBody>
          <a:bodyPr wrap="square">
            <a:spAutoFit/>
          </a:bodyPr>
          <a:lstStyle/>
          <a:p>
            <a:r>
              <a:rPr lang="en-US" altLang="zh-CN" sz="1400" dirty="0" err="1">
                <a:solidFill>
                  <a:srgbClr val="333333"/>
                </a:solidFill>
                <a:latin typeface="仿宋" panose="02010609060101010101" pitchFamily="49" charset="-122"/>
                <a:ea typeface="仿宋" panose="02010609060101010101" pitchFamily="49" charset="-122"/>
              </a:rPr>
              <a:t>sys_fork</a:t>
            </a:r>
            <a:r>
              <a:rPr lang="zh-CN" altLang="en-US" sz="1400" dirty="0">
                <a:solidFill>
                  <a:srgbClr val="333333"/>
                </a:solidFill>
                <a:latin typeface="仿宋" panose="02010609060101010101" pitchFamily="49" charset="-122"/>
                <a:ea typeface="仿宋" panose="02010609060101010101" pitchFamily="49" charset="-122"/>
              </a:rPr>
              <a:t>做的事：（</a:t>
            </a:r>
            <a:r>
              <a:rPr lang="en-US" altLang="zh-CN" sz="1400" dirty="0">
                <a:solidFill>
                  <a:srgbClr val="333333"/>
                </a:solidFill>
                <a:latin typeface="仿宋" panose="02010609060101010101" pitchFamily="49" charset="-122"/>
                <a:ea typeface="仿宋" panose="02010609060101010101" pitchFamily="49" charset="-122"/>
              </a:rPr>
              <a:t>1</a:t>
            </a:r>
            <a:r>
              <a:rPr lang="zh-CN" altLang="en-US" sz="1400" dirty="0">
                <a:solidFill>
                  <a:srgbClr val="333333"/>
                </a:solidFill>
                <a:latin typeface="仿宋" panose="02010609060101010101" pitchFamily="49" charset="-122"/>
                <a:ea typeface="仿宋" panose="02010609060101010101" pitchFamily="49" charset="-122"/>
              </a:rPr>
              <a:t>）</a:t>
            </a:r>
            <a:r>
              <a:rPr lang="en-US" altLang="zh-CN" sz="1400" dirty="0" err="1">
                <a:solidFill>
                  <a:srgbClr val="333333"/>
                </a:solidFill>
                <a:latin typeface="仿宋" panose="02010609060101010101" pitchFamily="49" charset="-122"/>
                <a:ea typeface="仿宋" panose="02010609060101010101" pitchFamily="49" charset="-122"/>
              </a:rPr>
              <a:t>find_empty_process</a:t>
            </a:r>
            <a:r>
              <a:rPr lang="en-US" altLang="zh-CN" sz="1400" dirty="0">
                <a:solidFill>
                  <a:srgbClr val="333333"/>
                </a:solidFill>
                <a:latin typeface="仿宋" panose="02010609060101010101" pitchFamily="49" charset="-122"/>
                <a:ea typeface="仿宋" panose="02010609060101010101" pitchFamily="49" charset="-122"/>
              </a:rPr>
              <a:t>():</a:t>
            </a:r>
            <a:r>
              <a:rPr lang="zh-CN" altLang="en-US" sz="1400" dirty="0">
                <a:solidFill>
                  <a:srgbClr val="333333"/>
                </a:solidFill>
                <a:latin typeface="仿宋" panose="02010609060101010101" pitchFamily="49" charset="-122"/>
                <a:ea typeface="仿宋" panose="02010609060101010101" pitchFamily="49" charset="-122"/>
              </a:rPr>
              <a:t>在</a:t>
            </a:r>
            <a:r>
              <a:rPr lang="en-US" altLang="zh-CN" sz="1400" dirty="0">
                <a:solidFill>
                  <a:srgbClr val="333333"/>
                </a:solidFill>
                <a:latin typeface="仿宋" panose="02010609060101010101" pitchFamily="49" charset="-122"/>
                <a:ea typeface="仿宋" panose="02010609060101010101" pitchFamily="49" charset="-122"/>
              </a:rPr>
              <a:t>task[64]</a:t>
            </a:r>
            <a:r>
              <a:rPr lang="zh-CN" altLang="en-US" sz="1400" dirty="0">
                <a:solidFill>
                  <a:srgbClr val="333333"/>
                </a:solidFill>
                <a:latin typeface="仿宋" panose="02010609060101010101" pitchFamily="49" charset="-122"/>
                <a:ea typeface="仿宋" panose="02010609060101010101" pitchFamily="49" charset="-122"/>
              </a:rPr>
              <a:t>中为进程申请一个空闲位置并获取进程号；（</a:t>
            </a:r>
            <a:r>
              <a:rPr lang="en-US" altLang="zh-CN" sz="1400" dirty="0">
                <a:solidFill>
                  <a:srgbClr val="333333"/>
                </a:solidFill>
                <a:latin typeface="仿宋" panose="02010609060101010101" pitchFamily="49" charset="-122"/>
                <a:ea typeface="仿宋" panose="02010609060101010101" pitchFamily="49" charset="-122"/>
              </a:rPr>
              <a:t>2</a:t>
            </a:r>
            <a:r>
              <a:rPr lang="zh-CN" altLang="en-US" sz="1400" dirty="0">
                <a:solidFill>
                  <a:srgbClr val="333333"/>
                </a:solidFill>
                <a:latin typeface="仿宋" panose="02010609060101010101" pitchFamily="49" charset="-122"/>
                <a:ea typeface="仿宋" panose="02010609060101010101" pitchFamily="49" charset="-122"/>
              </a:rPr>
              <a:t>）</a:t>
            </a:r>
            <a:r>
              <a:rPr lang="en-US" altLang="zh-CN" sz="1400" dirty="0" err="1">
                <a:solidFill>
                  <a:srgbClr val="333333"/>
                </a:solidFill>
                <a:latin typeface="仿宋" panose="02010609060101010101" pitchFamily="49" charset="-122"/>
                <a:ea typeface="仿宋" panose="02010609060101010101" pitchFamily="49" charset="-122"/>
              </a:rPr>
              <a:t>copy_process</a:t>
            </a:r>
            <a:r>
              <a:rPr lang="zh-CN" altLang="en-US" sz="1400" dirty="0">
                <a:solidFill>
                  <a:srgbClr val="333333"/>
                </a:solidFill>
                <a:latin typeface="仿宋" panose="02010609060101010101" pitchFamily="49" charset="-122"/>
                <a:ea typeface="仿宋" panose="02010609060101010101" pitchFamily="49" charset="-122"/>
              </a:rPr>
              <a:t>（）：</a:t>
            </a:r>
          </a:p>
          <a:p>
            <a:pPr>
              <a:buFont typeface="Arial" panose="020B0604020202020204" pitchFamily="34" charset="0"/>
              <a:buChar char="•"/>
            </a:pPr>
            <a:r>
              <a:rPr lang="zh-CN" altLang="en-US" sz="1400" dirty="0">
                <a:solidFill>
                  <a:srgbClr val="333333"/>
                </a:solidFill>
                <a:latin typeface="仿宋" panose="02010609060101010101" pitchFamily="49" charset="-122"/>
                <a:ea typeface="仿宋" panose="02010609060101010101" pitchFamily="49" charset="-122"/>
              </a:rPr>
              <a:t>为新进程创建</a:t>
            </a:r>
            <a:r>
              <a:rPr lang="en-US" altLang="zh-CN" sz="1400" dirty="0" err="1">
                <a:solidFill>
                  <a:srgbClr val="333333"/>
                </a:solidFill>
                <a:latin typeface="仿宋" panose="02010609060101010101" pitchFamily="49" charset="-122"/>
                <a:ea typeface="仿宋" panose="02010609060101010101" pitchFamily="49" charset="-122"/>
              </a:rPr>
              <a:t>task_struct</a:t>
            </a:r>
            <a:r>
              <a:rPr lang="en-US" altLang="zh-CN" sz="1400" dirty="0">
                <a:solidFill>
                  <a:srgbClr val="333333"/>
                </a:solidFill>
                <a:latin typeface="仿宋" panose="02010609060101010101" pitchFamily="49" charset="-122"/>
                <a:ea typeface="仿宋" panose="02010609060101010101" pitchFamily="49" charset="-122"/>
              </a:rPr>
              <a:t>,</a:t>
            </a:r>
            <a:r>
              <a:rPr lang="zh-CN" altLang="en-US" sz="1400" dirty="0">
                <a:solidFill>
                  <a:srgbClr val="333333"/>
                </a:solidFill>
                <a:latin typeface="仿宋" panose="02010609060101010101" pitchFamily="49" charset="-122"/>
                <a:ea typeface="仿宋" panose="02010609060101010101" pitchFamily="49" charset="-122"/>
              </a:rPr>
              <a:t>将原先进程的</a:t>
            </a:r>
            <a:r>
              <a:rPr lang="en-US" altLang="zh-CN" sz="1400" dirty="0" err="1">
                <a:solidFill>
                  <a:srgbClr val="333333"/>
                </a:solidFill>
                <a:latin typeface="仿宋" panose="02010609060101010101" pitchFamily="49" charset="-122"/>
                <a:ea typeface="仿宋" panose="02010609060101010101" pitchFamily="49" charset="-122"/>
              </a:rPr>
              <a:t>task_struct</a:t>
            </a:r>
            <a:r>
              <a:rPr lang="zh-CN" altLang="en-US" sz="1400" dirty="0">
                <a:solidFill>
                  <a:srgbClr val="333333"/>
                </a:solidFill>
                <a:latin typeface="仿宋" panose="02010609060101010101" pitchFamily="49" charset="-122"/>
                <a:ea typeface="仿宋" panose="02010609060101010101" pitchFamily="49" charset="-122"/>
              </a:rPr>
              <a:t>的内容复制给新进程</a:t>
            </a:r>
          </a:p>
          <a:p>
            <a:pPr>
              <a:buFont typeface="Arial" panose="020B0604020202020204" pitchFamily="34" charset="0"/>
              <a:buChar char="•"/>
            </a:pPr>
            <a:r>
              <a:rPr lang="zh-CN" altLang="en-US" sz="1400" dirty="0">
                <a:solidFill>
                  <a:srgbClr val="333333"/>
                </a:solidFill>
                <a:latin typeface="仿宋" panose="02010609060101010101" pitchFamily="49" charset="-122"/>
                <a:ea typeface="仿宋" panose="02010609060101010101" pitchFamily="49" charset="-122"/>
              </a:rPr>
              <a:t>给新进程分配页表，并复制原先进程的页表到新进程</a:t>
            </a:r>
          </a:p>
          <a:p>
            <a:pPr>
              <a:buFont typeface="Arial" panose="020B0604020202020204" pitchFamily="34" charset="0"/>
              <a:buChar char="•"/>
            </a:pPr>
            <a:r>
              <a:rPr lang="zh-CN" altLang="en-US" sz="1400" dirty="0">
                <a:solidFill>
                  <a:srgbClr val="333333"/>
                </a:solidFill>
                <a:latin typeface="仿宋" panose="02010609060101010101" pitchFamily="49" charset="-122"/>
                <a:ea typeface="仿宋" panose="02010609060101010101" pitchFamily="49" charset="-122"/>
              </a:rPr>
              <a:t>共享原先进程的文件</a:t>
            </a:r>
          </a:p>
          <a:p>
            <a:pPr>
              <a:buFont typeface="Arial" panose="020B0604020202020204" pitchFamily="34" charset="0"/>
              <a:buChar char="•"/>
            </a:pPr>
            <a:r>
              <a:rPr lang="zh-CN" altLang="en-US" sz="1400" dirty="0">
                <a:solidFill>
                  <a:srgbClr val="333333"/>
                </a:solidFill>
                <a:latin typeface="仿宋" panose="02010609060101010101" pitchFamily="49" charset="-122"/>
                <a:ea typeface="仿宋" panose="02010609060101010101" pitchFamily="49" charset="-122"/>
              </a:rPr>
              <a:t>设置新进程的</a:t>
            </a:r>
            <a:r>
              <a:rPr lang="en-US" altLang="zh-CN" sz="1400" dirty="0">
                <a:solidFill>
                  <a:srgbClr val="333333"/>
                </a:solidFill>
                <a:latin typeface="仿宋" panose="02010609060101010101" pitchFamily="49" charset="-122"/>
                <a:ea typeface="仿宋" panose="02010609060101010101" pitchFamily="49" charset="-122"/>
              </a:rPr>
              <a:t>GDT</a:t>
            </a:r>
            <a:r>
              <a:rPr lang="zh-CN" altLang="en-US" sz="1400" dirty="0">
                <a:solidFill>
                  <a:srgbClr val="333333"/>
                </a:solidFill>
                <a:latin typeface="仿宋" panose="02010609060101010101" pitchFamily="49" charset="-122"/>
                <a:ea typeface="仿宋" panose="02010609060101010101" pitchFamily="49" charset="-122"/>
              </a:rPr>
              <a:t>项</a:t>
            </a:r>
          </a:p>
          <a:p>
            <a:pPr>
              <a:buFont typeface="Arial" panose="020B0604020202020204" pitchFamily="34" charset="0"/>
              <a:buChar char="•"/>
            </a:pPr>
            <a:r>
              <a:rPr lang="zh-CN" altLang="en-US" sz="1400" dirty="0">
                <a:solidFill>
                  <a:srgbClr val="333333"/>
                </a:solidFill>
                <a:latin typeface="仿宋" panose="02010609060101010101" pitchFamily="49" charset="-122"/>
                <a:ea typeface="仿宋" panose="02010609060101010101" pitchFamily="49" charset="-122"/>
              </a:rPr>
              <a:t>将新进程设置成就绪态，参与进程调度</a:t>
            </a:r>
            <a:endParaRPr lang="zh-CN" altLang="en-US" sz="1400" b="0" i="0" dirty="0">
              <a:solidFill>
                <a:srgbClr val="333333"/>
              </a:solidFill>
              <a:effectLst/>
              <a:latin typeface="仿宋" panose="02010609060101010101" pitchFamily="49" charset="-122"/>
              <a:ea typeface="仿宋" panose="02010609060101010101" pitchFamily="49" charset="-122"/>
            </a:endParaRPr>
          </a:p>
        </p:txBody>
      </p:sp>
      <p:sp>
        <p:nvSpPr>
          <p:cNvPr id="4" name="矩形 3"/>
          <p:cNvSpPr/>
          <p:nvPr/>
        </p:nvSpPr>
        <p:spPr bwMode="auto">
          <a:xfrm>
            <a:off x="3103418" y="2789382"/>
            <a:ext cx="1560946" cy="1865746"/>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10" name="矩形 9"/>
          <p:cNvSpPr/>
          <p:nvPr/>
        </p:nvSpPr>
        <p:spPr bwMode="auto">
          <a:xfrm>
            <a:off x="6965337" y="3722255"/>
            <a:ext cx="2118952" cy="1182305"/>
          </a:xfrm>
          <a:prstGeom prst="rect">
            <a:avLst/>
          </a:prstGeom>
          <a:noFill/>
          <a:ln w="9525" cap="flat" cmpd="sng" algn="ctr">
            <a:solidFill>
              <a:srgbClr val="FF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
        <p:nvSpPr>
          <p:cNvPr id="5" name="文本框 4">
            <a:extLst>
              <a:ext uri="{FF2B5EF4-FFF2-40B4-BE49-F238E27FC236}">
                <a16:creationId xmlns:a16="http://schemas.microsoft.com/office/drawing/2014/main" id="{F8FD8DB5-522D-78C2-3876-EE45557F7EEA}"/>
              </a:ext>
            </a:extLst>
          </p:cNvPr>
          <p:cNvSpPr txBox="1"/>
          <p:nvPr/>
        </p:nvSpPr>
        <p:spPr>
          <a:xfrm>
            <a:off x="2222416" y="1575507"/>
            <a:ext cx="2260280" cy="246221"/>
          </a:xfrm>
          <a:prstGeom prst="rect">
            <a:avLst/>
          </a:prstGeom>
          <a:noFill/>
        </p:spPr>
        <p:txBody>
          <a:bodyPr wrap="square" rtlCol="0">
            <a:spAutoFit/>
          </a:bodyPr>
          <a:lstStyle/>
          <a:p>
            <a:r>
              <a:rPr lang="zh-CN" altLang="en-US" sz="1000" dirty="0">
                <a:latin typeface="MS Gothic" panose="020B0609070205080204" pitchFamily="49" charset="-128"/>
                <a:ea typeface="MS Gothic" panose="020B0609070205080204" pitchFamily="49" charset="-128"/>
              </a:rPr>
              <a:t>系统调用函数</a:t>
            </a:r>
            <a:r>
              <a:rPr lang="en-US" altLang="zh-CN" sz="1000" dirty="0">
                <a:latin typeface="MS Gothic" panose="020B0609070205080204" pitchFamily="49" charset="-128"/>
                <a:ea typeface="MS Gothic" panose="020B0609070205080204" pitchFamily="49" charset="-128"/>
              </a:rPr>
              <a:t>——</a:t>
            </a:r>
            <a:r>
              <a:rPr lang="zh-CN" altLang="en-US" sz="1000" dirty="0">
                <a:latin typeface="MS Gothic" panose="020B0609070205080204" pitchFamily="49" charset="-128"/>
                <a:ea typeface="MS Gothic" panose="020B0609070205080204" pitchFamily="49" charset="-128"/>
              </a:rPr>
              <a:t>返回新的进程</a:t>
            </a:r>
          </a:p>
        </p:txBody>
      </p:sp>
      <p:sp>
        <p:nvSpPr>
          <p:cNvPr id="6" name="文本框 5">
            <a:extLst>
              <a:ext uri="{FF2B5EF4-FFF2-40B4-BE49-F238E27FC236}">
                <a16:creationId xmlns:a16="http://schemas.microsoft.com/office/drawing/2014/main" id="{1085070E-CC63-995F-2927-366F0DDF4C4F}"/>
              </a:ext>
            </a:extLst>
          </p:cNvPr>
          <p:cNvSpPr txBox="1"/>
          <p:nvPr/>
        </p:nvSpPr>
        <p:spPr>
          <a:xfrm>
            <a:off x="4482696" y="1219200"/>
            <a:ext cx="3791980" cy="707886"/>
          </a:xfrm>
          <a:prstGeom prst="rect">
            <a:avLst/>
          </a:prstGeom>
          <a:noFill/>
        </p:spPr>
        <p:txBody>
          <a:bodyPr wrap="square" rtlCol="0">
            <a:spAutoFit/>
          </a:bodyPr>
          <a:lstStyle/>
          <a:p>
            <a:r>
              <a:rPr lang="en-US" altLang="zh-CN" sz="1000" b="1" dirty="0">
                <a:latin typeface="Cascadia Mono SemiBold" panose="020B0609020000020004" pitchFamily="49" charset="0"/>
                <a:cs typeface="Cascadia Mono SemiBold" panose="020B0609020000020004" pitchFamily="49" charset="0"/>
              </a:rPr>
              <a:t>GDT:</a:t>
            </a:r>
            <a:r>
              <a:rPr lang="zh-CN" altLang="en-US" sz="1000" b="1" dirty="0">
                <a:latin typeface="Cascadia Mono SemiBold" panose="020B0609020000020004" pitchFamily="49" charset="0"/>
                <a:cs typeface="Cascadia Mono SemiBold" panose="020B0609020000020004" pitchFamily="49" charset="0"/>
              </a:rPr>
              <a:t>全局描述符表。通常，系统中所有的段描述符都会存储在 </a:t>
            </a:r>
            <a:r>
              <a:rPr lang="en-US" altLang="zh-CN" sz="1000" b="1" dirty="0">
                <a:latin typeface="Cascadia Mono SemiBold" panose="020B0609020000020004" pitchFamily="49" charset="0"/>
                <a:ea typeface="Cascadia Mono SemiBold" panose="020B0609020000020004" pitchFamily="49" charset="0"/>
                <a:cs typeface="Cascadia Mono SemiBold" panose="020B0609020000020004" pitchFamily="49" charset="0"/>
              </a:rPr>
              <a:t>GDT </a:t>
            </a:r>
            <a:r>
              <a:rPr lang="zh-CN" altLang="en-US" sz="1000" b="1" dirty="0">
                <a:latin typeface="Cascadia Mono SemiBold" panose="020B0609020000020004" pitchFamily="49" charset="0"/>
                <a:cs typeface="Cascadia Mono SemiBold" panose="020B0609020000020004" pitchFamily="49" charset="0"/>
              </a:rPr>
              <a:t>中。对于每个进程，也会有一个 </a:t>
            </a:r>
            <a:r>
              <a:rPr lang="en-US" altLang="zh-CN" sz="1000" b="1" dirty="0">
                <a:latin typeface="Cascadia Mono SemiBold" panose="020B0609020000020004" pitchFamily="49" charset="0"/>
                <a:ea typeface="Cascadia Mono SemiBold" panose="020B0609020000020004" pitchFamily="49" charset="0"/>
                <a:cs typeface="Cascadia Mono SemiBold" panose="020B0609020000020004" pitchFamily="49" charset="0"/>
              </a:rPr>
              <a:t>GDT</a:t>
            </a:r>
            <a:r>
              <a:rPr lang="zh-CN" altLang="en-US" sz="1000" b="1" dirty="0">
                <a:latin typeface="Cascadia Mono SemiBold" panose="020B0609020000020004" pitchFamily="49" charset="0"/>
                <a:cs typeface="Cascadia Mono SemiBold" panose="020B0609020000020004" pitchFamily="49" charset="0"/>
              </a:rPr>
              <a:t>，用于存储该进程的代码段、数据段和堆栈段等描述符。当一个新进程创建时，操作系统需要设置该进程的 </a:t>
            </a:r>
            <a:r>
              <a:rPr lang="en-US" altLang="zh-CN" sz="1000" b="1" dirty="0">
                <a:latin typeface="Cascadia Mono SemiBold" panose="020B0609020000020004" pitchFamily="49" charset="0"/>
                <a:ea typeface="Cascadia Mono SemiBold" panose="020B0609020000020004" pitchFamily="49" charset="0"/>
                <a:cs typeface="Cascadia Mono SemiBold" panose="020B0609020000020004" pitchFamily="49" charset="0"/>
              </a:rPr>
              <a:t>GDT</a:t>
            </a:r>
            <a:r>
              <a:rPr lang="zh-CN" altLang="en-US" sz="1000" b="1" dirty="0">
                <a:latin typeface="Cascadia Mono SemiBold" panose="020B0609020000020004" pitchFamily="49" charset="0"/>
                <a:cs typeface="Cascadia Mono SemiBold" panose="020B0609020000020004" pitchFamily="49" charset="0"/>
              </a:rPr>
              <a:t>，以便该进程能够访问系统中的各种段。</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 grpId="1" animBg="1"/>
      <p:bldP spid="10" grpId="0" animBg="1"/>
      <p:bldP spid="10"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descr="j029198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4"/>
          <p:cNvSpPr>
            <a:spLocks noChangeArrowheads="1"/>
          </p:cNvSpPr>
          <p:nvPr/>
        </p:nvSpPr>
        <p:spPr bwMode="auto">
          <a:xfrm>
            <a:off x="534988" y="966788"/>
            <a:ext cx="2579687"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b="1">
                <a:solidFill>
                  <a:srgbClr val="FF0000"/>
                </a:solidFill>
                <a:latin typeface="Arial Black" panose="020B0A04020102020204" pitchFamily="34" charset="0"/>
                <a:ea typeface="黑体" panose="02010609060101010101" pitchFamily="2" charset="-122"/>
              </a:rPr>
              <a:t>Linux fork()</a:t>
            </a:r>
          </a:p>
        </p:txBody>
      </p:sp>
      <p:sp>
        <p:nvSpPr>
          <p:cNvPr id="38916"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3.4 </a:t>
            </a:r>
            <a:r>
              <a:rPr kumimoji="0" lang="zh-CN" altLang="en-US" sz="3200" b="1">
                <a:solidFill>
                  <a:srgbClr val="006699"/>
                </a:solidFill>
                <a:latin typeface="黑体" panose="02010609060101010101" pitchFamily="2" charset="-122"/>
                <a:ea typeface="黑体" panose="02010609060101010101" pitchFamily="2" charset="-122"/>
              </a:rPr>
              <a:t>进程操作</a:t>
            </a:r>
          </a:p>
        </p:txBody>
      </p:sp>
      <p:sp>
        <p:nvSpPr>
          <p:cNvPr id="38917" name="Rectangle 7"/>
          <p:cNvSpPr>
            <a:spLocks noGrp="1" noChangeArrowheads="1"/>
          </p:cNvSpPr>
          <p:nvPr>
            <p:ph type="title"/>
          </p:nvPr>
        </p:nvSpPr>
        <p:spPr>
          <a:xfrm>
            <a:off x="465138" y="1489075"/>
            <a:ext cx="8337550" cy="5148263"/>
          </a:xfrm>
          <a:solidFill>
            <a:srgbClr val="FFFFFF"/>
          </a:solidFill>
          <a:ln>
            <a:solidFill>
              <a:srgbClr val="C0C0C0"/>
            </a:solidFill>
            <a:miter lim="800000"/>
          </a:ln>
        </p:spPr>
        <p:txBody>
          <a:bodyPr/>
          <a:lstStyle/>
          <a:p>
            <a:pPr marL="711200" algn="l"/>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int main()</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pid_t</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8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fork();</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fork a child process */</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if (</a:t>
            </a:r>
            <a:r>
              <a:rPr lang="en-US" altLang="zh-CN" sz="1800" dirty="0" err="1">
                <a:solidFill>
                  <a:srgbClr val="CC0000"/>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8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 &lt; 0</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error occurred */</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printf</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("Fork failed!\n");</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exit(-1);</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 if(</a:t>
            </a:r>
            <a:r>
              <a:rPr lang="en-US" altLang="zh-CN" sz="1800" dirty="0" err="1">
                <a:solidFill>
                  <a:srgbClr val="CC0000"/>
                </a:solidFill>
                <a:latin typeface="Times New Roman" panose="02020603050405020304" pitchFamily="18" charset="0"/>
                <a:ea typeface="宋体" panose="02010600030101010101" pitchFamily="2" charset="-122"/>
                <a:cs typeface="Times New Roman" panose="02020603050405020304" pitchFamily="18" charset="0"/>
              </a:rPr>
              <a:t>pid</a:t>
            </a:r>
            <a:r>
              <a:rPr lang="en-US" altLang="zh-CN" sz="18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 == 0</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child process */</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8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a:solidFill>
                  <a:srgbClr val="CC0000"/>
                </a:solidFill>
                <a:latin typeface="Times New Roman" panose="02020603050405020304" pitchFamily="18" charset="0"/>
                <a:ea typeface="宋体" panose="02010600030101010101" pitchFamily="2" charset="-122"/>
                <a:cs typeface="Times New Roman" panose="02020603050405020304" pitchFamily="18" charset="0"/>
              </a:rPr>
              <a:t>execlp</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("/bin/</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ls</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ls</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",NULL);</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else /* parent process */</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r>
              <a:rPr lang="en-US" altLang="zh-CN" sz="18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wait</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(NULL); /*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wating</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the child process to complete */ </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printf</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("The child process complete!\n");</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solidFill>
                  <a:srgbClr val="CC0000"/>
                </a:solidFill>
                <a:latin typeface="Times New Roman" panose="02020603050405020304" pitchFamily="18" charset="0"/>
                <a:ea typeface="宋体" panose="02010600030101010101" pitchFamily="2" charset="-122"/>
                <a:cs typeface="Times New Roman" panose="02020603050405020304" pitchFamily="18" charset="0"/>
              </a:rPr>
              <a:t>        exit</a:t>
            </a: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(0);</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b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br>
            <a:r>
              <a:rPr lang="en-US" altLang="zh-CN" sz="18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38918" name="Picture 13" descr="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1188" y="887413"/>
            <a:ext cx="5573712" cy="187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descr="j029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4"/>
          <p:cNvSpPr>
            <a:spLocks noChangeArrowheads="1"/>
          </p:cNvSpPr>
          <p:nvPr/>
        </p:nvSpPr>
        <p:spPr bwMode="auto">
          <a:xfrm>
            <a:off x="91642" y="949325"/>
            <a:ext cx="7315921"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2400" b="1" dirty="0">
                <a:solidFill>
                  <a:srgbClr val="FF0000"/>
                </a:solidFill>
                <a:latin typeface="Arial Black" panose="020B0A04020102020204" pitchFamily="34" charset="0"/>
                <a:ea typeface="黑体" panose="02010609060101010101" pitchFamily="2" charset="-122"/>
              </a:rPr>
              <a:t>Linux fork()</a:t>
            </a:r>
            <a:r>
              <a:rPr kumimoji="0" lang="zh-CN" altLang="en-US" sz="2400" b="1" dirty="0">
                <a:solidFill>
                  <a:srgbClr val="FF0000"/>
                </a:solidFill>
                <a:latin typeface="Arial Black" panose="020B0A04020102020204" pitchFamily="34" charset="0"/>
                <a:ea typeface="黑体" panose="02010609060101010101" pitchFamily="2" charset="-122"/>
              </a:rPr>
              <a:t>：创建与父进程</a:t>
            </a:r>
            <a:r>
              <a:rPr kumimoji="0" lang="zh-CN" altLang="en-US" sz="2400" b="1" dirty="0">
                <a:solidFill>
                  <a:srgbClr val="00B050"/>
                </a:solidFill>
                <a:latin typeface="Arial Black" panose="020B0A04020102020204" pitchFamily="34" charset="0"/>
                <a:ea typeface="黑体" panose="02010609060101010101" pitchFamily="2" charset="-122"/>
              </a:rPr>
              <a:t>相同</a:t>
            </a:r>
            <a:r>
              <a:rPr kumimoji="0" lang="zh-CN" altLang="en-US" sz="2400" b="1" dirty="0">
                <a:solidFill>
                  <a:srgbClr val="FF0000"/>
                </a:solidFill>
                <a:latin typeface="Arial Black" panose="020B0A04020102020204" pitchFamily="34" charset="0"/>
                <a:ea typeface="黑体" panose="02010609060101010101" pitchFamily="2" charset="-122"/>
              </a:rPr>
              <a:t>的子进程</a:t>
            </a:r>
            <a:endParaRPr kumimoji="0" lang="en-US" altLang="zh-CN" sz="2400" b="1" dirty="0">
              <a:solidFill>
                <a:srgbClr val="FF0000"/>
              </a:solidFill>
              <a:latin typeface="Arial Black" panose="020B0A04020102020204" pitchFamily="34" charset="0"/>
              <a:ea typeface="黑体" panose="02010609060101010101" pitchFamily="2" charset="-122"/>
            </a:endParaRPr>
          </a:p>
        </p:txBody>
      </p:sp>
      <p:sp>
        <p:nvSpPr>
          <p:cNvPr id="38916"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3.4 </a:t>
            </a:r>
            <a:r>
              <a:rPr kumimoji="0" lang="zh-CN" altLang="en-US" sz="3200" b="1">
                <a:solidFill>
                  <a:srgbClr val="006699"/>
                </a:solidFill>
                <a:latin typeface="黑体" panose="02010609060101010101" pitchFamily="2" charset="-122"/>
                <a:ea typeface="黑体" panose="02010609060101010101" pitchFamily="2" charset="-122"/>
              </a:rPr>
              <a:t>进程操作</a:t>
            </a:r>
          </a:p>
        </p:txBody>
      </p:sp>
      <p:sp>
        <p:nvSpPr>
          <p:cNvPr id="2" name="标题 1"/>
          <p:cNvSpPr>
            <a:spLocks noGrp="1"/>
          </p:cNvSpPr>
          <p:nvPr>
            <p:ph type="title"/>
          </p:nvPr>
        </p:nvSpPr>
        <p:spPr/>
        <p: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4885" t="6737" r="3042" b="5029"/>
          <a:stretch>
            <a:fillRect/>
          </a:stretch>
        </p:blipFill>
        <p:spPr bwMode="auto">
          <a:xfrm>
            <a:off x="534988" y="1401028"/>
            <a:ext cx="7596554" cy="5032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3" descr="j029198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3063" y="0"/>
            <a:ext cx="1150937"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5" name="Rectangle 4"/>
          <p:cNvSpPr>
            <a:spLocks noChangeArrowheads="1"/>
          </p:cNvSpPr>
          <p:nvPr/>
        </p:nvSpPr>
        <p:spPr bwMode="auto">
          <a:xfrm>
            <a:off x="534988" y="861278"/>
            <a:ext cx="2579687"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b="1" dirty="0">
                <a:solidFill>
                  <a:srgbClr val="FF0000"/>
                </a:solidFill>
                <a:latin typeface="Arial Black" panose="020B0A04020102020204" pitchFamily="34" charset="0"/>
                <a:ea typeface="黑体" panose="02010609060101010101" pitchFamily="2" charset="-122"/>
              </a:rPr>
              <a:t>Linux exec()</a:t>
            </a:r>
          </a:p>
        </p:txBody>
      </p:sp>
      <p:sp>
        <p:nvSpPr>
          <p:cNvPr id="38916"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3.4 </a:t>
            </a:r>
            <a:r>
              <a:rPr kumimoji="0" lang="zh-CN" altLang="en-US" sz="3200" b="1">
                <a:solidFill>
                  <a:srgbClr val="006699"/>
                </a:solidFill>
                <a:latin typeface="黑体" panose="02010609060101010101" pitchFamily="2" charset="-122"/>
                <a:ea typeface="黑体" panose="02010609060101010101" pitchFamily="2" charset="-122"/>
              </a:rPr>
              <a:t>进程操作</a:t>
            </a:r>
          </a:p>
        </p:txBody>
      </p:sp>
      <p:sp>
        <p:nvSpPr>
          <p:cNvPr id="2" name="标题 1"/>
          <p:cNvSpPr>
            <a:spLocks noGrp="1"/>
          </p:cNvSpPr>
          <p:nvPr>
            <p:ph type="title"/>
          </p:nvPr>
        </p:nvSpPr>
        <p:spPr/>
        <p:txBody>
          <a:bodyPr/>
          <a:lstStyle/>
          <a:p>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矩形 2"/>
          <p:cNvSpPr/>
          <p:nvPr/>
        </p:nvSpPr>
        <p:spPr>
          <a:xfrm>
            <a:off x="605325" y="1401029"/>
            <a:ext cx="7963205" cy="2677656"/>
          </a:xfrm>
          <a:prstGeom prst="rect">
            <a:avLst/>
          </a:prstGeom>
        </p:spPr>
        <p:txBody>
          <a:bodyPr wrap="square">
            <a:spAutoFit/>
          </a:bodyPr>
          <a:lstStyle/>
          <a:p>
            <a:pPr marL="342900" indent="-342900">
              <a:buFont typeface="Arial" panose="020B0604020202020204" pitchFamily="34" charset="0"/>
              <a:buChar char="•"/>
            </a:pPr>
            <a:r>
              <a:rPr lang="zh-CN" altLang="zh-CN" sz="2400" dirty="0">
                <a:latin typeface="宋体" panose="02010600030101010101" pitchFamily="2" charset="-122"/>
                <a:ea typeface="宋体" panose="02010600030101010101" pitchFamily="2" charset="-122"/>
                <a:cs typeface="Times New Roman" panose="02020603050405020304" pitchFamily="18" charset="0"/>
              </a:rPr>
              <a:t>用</a:t>
            </a:r>
            <a:r>
              <a:rPr lang="en-US" altLang="zh-CN" sz="2400" dirty="0">
                <a:latin typeface="宋体" panose="02010600030101010101" pitchFamily="2" charset="-122"/>
                <a:ea typeface="宋体" panose="02010600030101010101" pitchFamily="2" charset="-122"/>
                <a:cs typeface="Times New Roman" panose="02020603050405020304" pitchFamily="18" charset="0"/>
              </a:rPr>
              <a:t>fork</a:t>
            </a:r>
            <a:r>
              <a:rPr lang="zh-CN" altLang="zh-CN" sz="2400" dirty="0">
                <a:latin typeface="宋体" panose="02010600030101010101" pitchFamily="2" charset="-122"/>
                <a:ea typeface="宋体" panose="02010600030101010101" pitchFamily="2" charset="-122"/>
                <a:cs typeface="Times New Roman" panose="02020603050405020304" pitchFamily="18" charset="0"/>
              </a:rPr>
              <a:t>创建子进程后执行的是和父进程相同的程序（但有可能执行不同的代码分支），</a:t>
            </a:r>
            <a:r>
              <a:rPr lang="zh-CN" altLang="zh-CN" sz="2400" dirty="0">
                <a:highlight>
                  <a:srgbClr val="FFFF00"/>
                </a:highlight>
                <a:latin typeface="宋体" panose="02010600030101010101" pitchFamily="2" charset="-122"/>
                <a:ea typeface="宋体" panose="02010600030101010101" pitchFamily="2" charset="-122"/>
                <a:cs typeface="Times New Roman" panose="02020603050405020304" pitchFamily="18" charset="0"/>
              </a:rPr>
              <a:t>子进程往往要调用一种</a:t>
            </a:r>
            <a:r>
              <a:rPr lang="en-US" altLang="zh-CN" sz="2400" dirty="0">
                <a:highlight>
                  <a:srgbClr val="FFFF00"/>
                </a:highlight>
                <a:latin typeface="宋体" panose="02010600030101010101" pitchFamily="2" charset="-122"/>
                <a:ea typeface="宋体" panose="02010600030101010101" pitchFamily="2" charset="-122"/>
                <a:cs typeface="Times New Roman" panose="02020603050405020304" pitchFamily="18" charset="0"/>
              </a:rPr>
              <a:t>exec</a:t>
            </a:r>
            <a:r>
              <a:rPr lang="zh-CN" altLang="zh-CN" sz="2400" dirty="0">
                <a:highlight>
                  <a:srgbClr val="FFFF00"/>
                </a:highlight>
                <a:latin typeface="宋体" panose="02010600030101010101" pitchFamily="2" charset="-122"/>
                <a:ea typeface="宋体" panose="02010600030101010101" pitchFamily="2" charset="-122"/>
                <a:cs typeface="Times New Roman" panose="02020603050405020304" pitchFamily="18" charset="0"/>
              </a:rPr>
              <a:t>函数</a:t>
            </a:r>
            <a:r>
              <a:rPr lang="zh-CN" altLang="en-US" sz="2400" dirty="0">
                <a:highlight>
                  <a:srgbClr val="FFFF00"/>
                </a:highlight>
                <a:latin typeface="宋体" panose="02010600030101010101" pitchFamily="2" charset="-122"/>
                <a:ea typeface="宋体" panose="02010600030101010101" pitchFamily="2" charset="-122"/>
                <a:cs typeface="Times New Roman" panose="02020603050405020304" pitchFamily="18" charset="0"/>
              </a:rPr>
              <a:t>（族）</a:t>
            </a:r>
            <a:r>
              <a:rPr lang="zh-CN" altLang="zh-CN" sz="2400" dirty="0">
                <a:highlight>
                  <a:srgbClr val="FFFF00"/>
                </a:highlight>
                <a:latin typeface="宋体" panose="02010600030101010101" pitchFamily="2" charset="-122"/>
                <a:ea typeface="宋体" panose="02010600030101010101" pitchFamily="2" charset="-122"/>
                <a:cs typeface="Times New Roman" panose="02020603050405020304" pitchFamily="18" charset="0"/>
              </a:rPr>
              <a:t>以执行另一个程序</a:t>
            </a:r>
            <a:r>
              <a:rPr lang="zh-CN" altLang="zh-CN" sz="2400" dirty="0">
                <a:latin typeface="宋体" panose="02010600030101010101" pitchFamily="2" charset="-122"/>
                <a:ea typeface="宋体" panose="02010600030101010101" pitchFamily="2" charset="-122"/>
                <a:cs typeface="Times New Roman" panose="02020603050405020304" pitchFamily="18" charset="0"/>
              </a:rPr>
              <a:t>。</a:t>
            </a:r>
            <a:endParaRPr lang="en-US" altLang="zh-CN" sz="2400" dirty="0">
              <a:latin typeface="宋体" panose="02010600030101010101" pitchFamily="2" charset="-122"/>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zh-CN" altLang="zh-CN" sz="2400" dirty="0">
                <a:latin typeface="宋体" panose="02010600030101010101" pitchFamily="2" charset="-122"/>
                <a:ea typeface="宋体" panose="02010600030101010101" pitchFamily="2" charset="-122"/>
                <a:cs typeface="Times New Roman" panose="02020603050405020304" pitchFamily="18" charset="0"/>
              </a:rPr>
              <a:t>当进程调用一种</a:t>
            </a:r>
            <a:r>
              <a:rPr lang="en-US" altLang="zh-CN" sz="2400" dirty="0">
                <a:latin typeface="宋体" panose="02010600030101010101" pitchFamily="2" charset="-122"/>
                <a:ea typeface="宋体" panose="02010600030101010101" pitchFamily="2" charset="-122"/>
                <a:cs typeface="Times New Roman" panose="02020603050405020304" pitchFamily="18" charset="0"/>
              </a:rPr>
              <a:t>exec</a:t>
            </a:r>
            <a:r>
              <a:rPr lang="zh-CN" altLang="zh-CN" sz="2400" dirty="0">
                <a:latin typeface="宋体" panose="02010600030101010101" pitchFamily="2" charset="-122"/>
                <a:ea typeface="宋体" panose="02010600030101010101" pitchFamily="2" charset="-122"/>
                <a:cs typeface="Times New Roman" panose="02020603050405020304" pitchFamily="18" charset="0"/>
              </a:rPr>
              <a:t>函数时，该进程的</a:t>
            </a:r>
            <a:r>
              <a:rPr lang="zh-CN" altLang="zh-CN" sz="2400" dirty="0">
                <a:highlight>
                  <a:srgbClr val="FFFF00"/>
                </a:highlight>
                <a:latin typeface="宋体" panose="02010600030101010101" pitchFamily="2" charset="-122"/>
                <a:ea typeface="宋体" panose="02010600030101010101" pitchFamily="2" charset="-122"/>
                <a:cs typeface="Times New Roman" panose="02020603050405020304" pitchFamily="18" charset="0"/>
              </a:rPr>
              <a:t>用户空间代码和数据完全被新程序替换</a:t>
            </a:r>
            <a:r>
              <a:rPr lang="zh-CN" altLang="zh-CN" sz="2400" dirty="0">
                <a:latin typeface="宋体" panose="02010600030101010101" pitchFamily="2" charset="-122"/>
                <a:ea typeface="宋体" panose="02010600030101010101" pitchFamily="2" charset="-122"/>
                <a:cs typeface="Times New Roman" panose="02020603050405020304" pitchFamily="18" charset="0"/>
              </a:rPr>
              <a:t>，从新程序的</a:t>
            </a:r>
            <a:r>
              <a:rPr lang="zh-CN" altLang="en-US" sz="2400" dirty="0">
                <a:latin typeface="宋体" panose="02010600030101010101" pitchFamily="2" charset="-122"/>
                <a:ea typeface="宋体" panose="02010600030101010101" pitchFamily="2" charset="-122"/>
                <a:cs typeface="Times New Roman" panose="02020603050405020304" pitchFamily="18" charset="0"/>
              </a:rPr>
              <a:t>入口</a:t>
            </a:r>
            <a:r>
              <a:rPr lang="zh-CN" altLang="zh-CN" sz="2400" dirty="0">
                <a:latin typeface="宋体" panose="02010600030101010101" pitchFamily="2" charset="-122"/>
                <a:ea typeface="宋体" panose="02010600030101010101" pitchFamily="2" charset="-122"/>
                <a:cs typeface="Times New Roman" panose="02020603050405020304" pitchFamily="18" charset="0"/>
              </a:rPr>
              <a:t>开始执行。</a:t>
            </a:r>
            <a:endParaRPr lang="en-US" altLang="zh-CN" sz="2400" dirty="0">
              <a:latin typeface="宋体" panose="02010600030101010101" pitchFamily="2" charset="-122"/>
              <a:ea typeface="宋体" panose="02010600030101010101" pitchFamily="2" charset="-122"/>
              <a:cs typeface="Times New Roman" panose="02020603050405020304" pitchFamily="18" charset="0"/>
            </a:endParaRPr>
          </a:p>
          <a:p>
            <a:pPr marL="342900" indent="-342900">
              <a:buFont typeface="Arial" panose="020B0604020202020204" pitchFamily="34" charset="0"/>
              <a:buChar char="•"/>
            </a:pPr>
            <a:r>
              <a:rPr lang="zh-CN" altLang="zh-CN" sz="2400" dirty="0">
                <a:latin typeface="宋体" panose="02010600030101010101" pitchFamily="2" charset="-122"/>
                <a:ea typeface="宋体" panose="02010600030101010101" pitchFamily="2" charset="-122"/>
                <a:cs typeface="Times New Roman" panose="02020603050405020304" pitchFamily="18" charset="0"/>
              </a:rPr>
              <a:t>调用</a:t>
            </a:r>
            <a:r>
              <a:rPr lang="en-US" altLang="zh-CN" sz="2400" dirty="0">
                <a:latin typeface="宋体" panose="02010600030101010101" pitchFamily="2" charset="-122"/>
                <a:ea typeface="宋体" panose="02010600030101010101" pitchFamily="2" charset="-122"/>
                <a:cs typeface="Times New Roman" panose="02020603050405020304" pitchFamily="18" charset="0"/>
              </a:rPr>
              <a:t>exec</a:t>
            </a:r>
            <a:r>
              <a:rPr lang="zh-CN" altLang="zh-CN" sz="2400" dirty="0">
                <a:latin typeface="宋体" panose="02010600030101010101" pitchFamily="2" charset="-122"/>
                <a:ea typeface="宋体" panose="02010600030101010101" pitchFamily="2" charset="-122"/>
                <a:cs typeface="Times New Roman" panose="02020603050405020304" pitchFamily="18" charset="0"/>
              </a:rPr>
              <a:t>并不创建新进程，所以调用</a:t>
            </a:r>
            <a:r>
              <a:rPr lang="en-US" altLang="zh-CN" sz="2400" dirty="0">
                <a:latin typeface="宋体" panose="02010600030101010101" pitchFamily="2" charset="-122"/>
                <a:ea typeface="宋体" panose="02010600030101010101" pitchFamily="2" charset="-122"/>
                <a:cs typeface="Times New Roman" panose="02020603050405020304" pitchFamily="18" charset="0"/>
              </a:rPr>
              <a:t>exec</a:t>
            </a:r>
            <a:r>
              <a:rPr lang="zh-CN" altLang="zh-CN" sz="2400" dirty="0">
                <a:latin typeface="宋体" panose="02010600030101010101" pitchFamily="2" charset="-122"/>
                <a:ea typeface="宋体" panose="02010600030101010101" pitchFamily="2" charset="-122"/>
                <a:cs typeface="Times New Roman" panose="02020603050405020304" pitchFamily="18" charset="0"/>
              </a:rPr>
              <a:t>前后该进程的</a:t>
            </a:r>
            <a:r>
              <a:rPr lang="en-US" altLang="zh-CN" sz="2400" dirty="0">
                <a:highlight>
                  <a:srgbClr val="FFFF00"/>
                </a:highlight>
                <a:latin typeface="宋体" panose="02010600030101010101" pitchFamily="2" charset="-122"/>
                <a:ea typeface="宋体" panose="02010600030101010101" pitchFamily="2" charset="-122"/>
                <a:cs typeface="Times New Roman" panose="02020603050405020304" pitchFamily="18" charset="0"/>
              </a:rPr>
              <a:t>id</a:t>
            </a:r>
            <a:r>
              <a:rPr lang="zh-CN" altLang="zh-CN" sz="2400" dirty="0">
                <a:highlight>
                  <a:srgbClr val="FFFF00"/>
                </a:highlight>
                <a:latin typeface="宋体" panose="02010600030101010101" pitchFamily="2" charset="-122"/>
                <a:ea typeface="宋体" panose="02010600030101010101" pitchFamily="2" charset="-122"/>
                <a:cs typeface="Times New Roman" panose="02020603050405020304" pitchFamily="18" charset="0"/>
              </a:rPr>
              <a:t>并未改变</a:t>
            </a:r>
            <a:r>
              <a:rPr lang="zh-CN" altLang="zh-CN" sz="2400" dirty="0">
                <a:latin typeface="宋体" panose="02010600030101010101" pitchFamily="2" charset="-122"/>
                <a:ea typeface="宋体" panose="02010600030101010101" pitchFamily="2" charset="-122"/>
                <a:cs typeface="Times New Roman" panose="02020603050405020304" pitchFamily="18" charset="0"/>
              </a:rPr>
              <a:t>。</a:t>
            </a:r>
          </a:p>
        </p:txBody>
      </p:sp>
      <p:sp>
        <p:nvSpPr>
          <p:cNvPr id="4" name="TextBox 3"/>
          <p:cNvSpPr txBox="1"/>
          <p:nvPr/>
        </p:nvSpPr>
        <p:spPr>
          <a:xfrm>
            <a:off x="605325" y="4536831"/>
            <a:ext cx="7963206" cy="891540"/>
          </a:xfrm>
          <a:prstGeom prst="rect">
            <a:avLst/>
          </a:prstGeom>
          <a:noFill/>
        </p:spPr>
        <p:txBody>
          <a:bodyPr wrap="square" rtlCol="0">
            <a:spAutoFit/>
          </a:bodyPr>
          <a:lstStyle/>
          <a:p>
            <a:r>
              <a:rPr lang="zh-CN" altLang="en-US" dirty="0">
                <a:solidFill>
                  <a:srgbClr val="FF0000"/>
                </a:solidFill>
                <a:latin typeface="Adobe 仿宋 Std R" pitchFamily="18" charset="-122"/>
                <a:ea typeface="Adobe 仿宋 Std R" pitchFamily="18" charset="-122"/>
              </a:rPr>
              <a:t>为什么这么做？相同的进程，不同的进程</a:t>
            </a:r>
            <a:endParaRPr lang="en-US" altLang="zh-CN" dirty="0">
              <a:solidFill>
                <a:srgbClr val="FF0000"/>
              </a:solidFill>
              <a:latin typeface="Adobe 仿宋 Std R" pitchFamily="18" charset="-122"/>
              <a:ea typeface="Adobe 仿宋 Std R" pitchFamily="18" charset="-122"/>
            </a:endParaRPr>
          </a:p>
          <a:p>
            <a:endParaRPr lang="zh-CN" altLang="en-US" sz="2400" dirty="0">
              <a:solidFill>
                <a:srgbClr val="0070C0"/>
              </a:solidFill>
              <a:latin typeface="Adobe 仿宋 Std R" pitchFamily="18" charset="-122"/>
              <a:ea typeface="Adobe 仿宋 Std R" pitchFamily="18"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3.5 </a:t>
            </a:r>
            <a:r>
              <a:rPr lang="zh-CN" altLang="en-US">
                <a:latin typeface="Times New Roman" panose="02020603050405020304" pitchFamily="18" charset="0"/>
                <a:ea typeface="宋体" panose="02010600030101010101" pitchFamily="2" charset="-122"/>
                <a:cs typeface="Times New Roman" panose="02020603050405020304" pitchFamily="18" charset="0"/>
              </a:rPr>
              <a:t>进程调度</a:t>
            </a:r>
          </a:p>
        </p:txBody>
      </p:sp>
      <p:sp>
        <p:nvSpPr>
          <p:cNvPr id="39939" name="Rectangle 3"/>
          <p:cNvSpPr>
            <a:spLocks noChangeArrowheads="1"/>
          </p:cNvSpPr>
          <p:nvPr/>
        </p:nvSpPr>
        <p:spPr bwMode="auto">
          <a:xfrm>
            <a:off x="949325" y="990600"/>
            <a:ext cx="7664450" cy="2343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3.5.1 </a:t>
            </a:r>
            <a:r>
              <a:rPr lang="zh-CN" altLang="en-US" sz="2400" b="1" dirty="0">
                <a:solidFill>
                  <a:srgbClr val="A50021"/>
                </a:solidFill>
                <a:latin typeface="黑体" panose="02010609060101010101" pitchFamily="2" charset="-122"/>
                <a:ea typeface="黑体" panose="02010609060101010101" pitchFamily="2" charset="-122"/>
              </a:rPr>
              <a:t>进程队列</a:t>
            </a:r>
            <a:endParaRPr lang="en-US" altLang="zh-CN" sz="2400" b="1" dirty="0">
              <a:solidFill>
                <a:srgbClr val="A50021"/>
              </a:solidFill>
              <a:latin typeface="黑体" panose="02010609060101010101" pitchFamily="2" charset="-122"/>
              <a:ea typeface="黑体" panose="02010609060101010101" pitchFamily="2" charset="-122"/>
            </a:endParaRPr>
          </a:p>
          <a:p>
            <a:pPr>
              <a:buNone/>
            </a:pPr>
            <a:r>
              <a:rPr lang="en-US" altLang="zh-CN" sz="2400" b="1" dirty="0">
                <a:solidFill>
                  <a:srgbClr val="A50021"/>
                </a:solidFill>
                <a:latin typeface="黑体" panose="02010609060101010101" pitchFamily="2" charset="-122"/>
                <a:ea typeface="黑体" panose="02010609060101010101" pitchFamily="2" charset="-122"/>
              </a:rPr>
              <a:t>3.5.2 </a:t>
            </a:r>
            <a:r>
              <a:rPr lang="zh-CN" altLang="en-US" sz="2400" b="1" dirty="0">
                <a:solidFill>
                  <a:srgbClr val="A50021"/>
                </a:solidFill>
                <a:latin typeface="黑体" panose="02010609060101010101" pitchFamily="2" charset="-122"/>
                <a:ea typeface="黑体" panose="02010609060101010101" pitchFamily="2" charset="-122"/>
              </a:rPr>
              <a:t>调度程序</a:t>
            </a:r>
            <a:endParaRPr lang="en-US" altLang="zh-CN" sz="2400" b="1" dirty="0">
              <a:solidFill>
                <a:srgbClr val="A50021"/>
              </a:solidFill>
              <a:latin typeface="黑体" panose="02010609060101010101" pitchFamily="2" charset="-122"/>
              <a:ea typeface="黑体" panose="02010609060101010101" pitchFamily="2" charset="-122"/>
            </a:endParaRPr>
          </a:p>
          <a:p>
            <a:pPr>
              <a:buNone/>
            </a:pPr>
            <a:r>
              <a:rPr lang="en-US" altLang="zh-CN" sz="2400" b="1" dirty="0">
                <a:solidFill>
                  <a:srgbClr val="A50021"/>
                </a:solidFill>
                <a:latin typeface="黑体" panose="02010609060101010101" pitchFamily="2" charset="-122"/>
                <a:ea typeface="黑体" panose="02010609060101010101" pitchFamily="2" charset="-122"/>
              </a:rPr>
              <a:t>3.5.3 </a:t>
            </a:r>
            <a:r>
              <a:rPr lang="zh-CN" altLang="en-US" sz="2400" b="1" dirty="0">
                <a:solidFill>
                  <a:srgbClr val="A50021"/>
                </a:solidFill>
                <a:latin typeface="黑体" panose="02010609060101010101" pitchFamily="2" charset="-122"/>
                <a:ea typeface="黑体" panose="02010609060101010101" pitchFamily="2" charset="-122"/>
              </a:rPr>
              <a:t>进程切换</a:t>
            </a:r>
            <a:endParaRPr lang="en-US" altLang="zh-CN" sz="2400" b="1" dirty="0">
              <a:solidFill>
                <a:srgbClr val="A50021"/>
              </a:solidFill>
              <a:latin typeface="黑体" panose="02010609060101010101" pitchFamily="2" charset="-122"/>
              <a:ea typeface="黑体" panose="02010609060101010101" pitchFamily="2" charset="-122"/>
            </a:endParaRPr>
          </a:p>
          <a:p>
            <a:pPr>
              <a:buFont typeface="Wingdings" panose="05000000000000000000" pitchFamily="2" charset="2"/>
              <a:buNone/>
            </a:pPr>
            <a:endParaRPr lang="en-US" altLang="zh-CN" sz="2400" b="1" dirty="0">
              <a:solidFill>
                <a:srgbClr val="A50021"/>
              </a:solidFill>
              <a:latin typeface="黑体" panose="02010609060101010101" pitchFamily="2" charset="-122"/>
              <a:ea typeface="黑体" panose="02010609060101010101" pitchFamily="2" charset="-122"/>
            </a:endParaRPr>
          </a:p>
          <a:p>
            <a:pPr>
              <a:buFont typeface="Wingdings" panose="05000000000000000000" pitchFamily="2" charset="2"/>
              <a:buNone/>
            </a:pPr>
            <a:endParaRPr lang="zh-CN" altLang="en-US" sz="1800" dirty="0">
              <a:ea typeface="黑体" panose="02010609060101010101" pitchFamily="2" charset="-122"/>
            </a:endParaRPr>
          </a:p>
        </p:txBody>
      </p:sp>
      <p:sp>
        <p:nvSpPr>
          <p:cNvPr id="39941" name="Rectangle 5"/>
          <p:cNvSpPr>
            <a:spLocks noChangeArrowheads="1"/>
          </p:cNvSpPr>
          <p:nvPr/>
        </p:nvSpPr>
        <p:spPr bwMode="auto">
          <a:xfrm>
            <a:off x="1173163" y="1571625"/>
            <a:ext cx="70643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nodePh="1">
                                  <p:stCondLst>
                                    <p:cond delay="0"/>
                                  </p:stCondLst>
                                  <p:endCondLst>
                                    <p:cond evt="begin" delay="0">
                                      <p:tn val="5"/>
                                    </p:cond>
                                  </p:endCondLst>
                                  <p:childTnLst>
                                    <p:set>
                                      <p:cBhvr>
                                        <p:cTn id="6" dur="1" fill="hold">
                                          <p:stCondLst>
                                            <p:cond delay="0"/>
                                          </p:stCondLst>
                                        </p:cTn>
                                        <p:tgtEl>
                                          <p:spTgt spid="39941">
                                            <p:txEl>
                                              <p:pRg st="0" end="0"/>
                                            </p:txEl>
                                          </p:spTgt>
                                        </p:tgtEl>
                                        <p:attrNameLst>
                                          <p:attrName>style.visibility</p:attrName>
                                        </p:attrNameLst>
                                      </p:cBhvr>
                                      <p:to>
                                        <p:strVal val="visible"/>
                                      </p:to>
                                    </p:set>
                                    <p:anim calcmode="lin" valueType="num">
                                      <p:cBhvr additive="base">
                                        <p:cTn id="7" dur="500" fill="hold"/>
                                        <p:tgtEl>
                                          <p:spTgt spid="399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4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3.5 </a:t>
            </a:r>
            <a:r>
              <a:rPr lang="zh-CN" altLang="en-US">
                <a:latin typeface="Times New Roman" panose="02020603050405020304" pitchFamily="18" charset="0"/>
                <a:ea typeface="宋体" panose="02010600030101010101" pitchFamily="2" charset="-122"/>
                <a:cs typeface="Times New Roman" panose="02020603050405020304" pitchFamily="18" charset="0"/>
              </a:rPr>
              <a:t>进程调度</a:t>
            </a:r>
          </a:p>
        </p:txBody>
      </p:sp>
      <p:sp>
        <p:nvSpPr>
          <p:cNvPr id="39939"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a:solidFill>
                  <a:srgbClr val="A50021"/>
                </a:solidFill>
                <a:latin typeface="黑体" panose="02010609060101010101" pitchFamily="2" charset="-122"/>
                <a:ea typeface="黑体" panose="02010609060101010101" pitchFamily="2" charset="-122"/>
              </a:rPr>
              <a:t>3.5.1 </a:t>
            </a:r>
            <a:r>
              <a:rPr lang="zh-CN" altLang="en-US" sz="2400" b="1">
                <a:solidFill>
                  <a:srgbClr val="A50021"/>
                </a:solidFill>
                <a:latin typeface="黑体" panose="02010609060101010101" pitchFamily="2" charset="-122"/>
                <a:ea typeface="黑体" panose="02010609060101010101" pitchFamily="2" charset="-122"/>
              </a:rPr>
              <a:t>进程队列</a:t>
            </a:r>
            <a:endParaRPr lang="zh-CN" altLang="en-US" sz="1800">
              <a:ea typeface="黑体" panose="02010609060101010101" pitchFamily="2" charset="-122"/>
            </a:endParaRPr>
          </a:p>
        </p:txBody>
      </p:sp>
      <p:sp>
        <p:nvSpPr>
          <p:cNvPr id="39940"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39941" name="Rectangle 5"/>
          <p:cNvSpPr>
            <a:spLocks noChangeArrowheads="1"/>
          </p:cNvSpPr>
          <p:nvPr/>
        </p:nvSpPr>
        <p:spPr bwMode="auto">
          <a:xfrm>
            <a:off x="1173163" y="1571625"/>
            <a:ext cx="70643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2200" b="1" dirty="0">
                <a:ea typeface="宋体" panose="02010600030101010101" pitchFamily="2" charset="-122"/>
              </a:rPr>
              <a:t>为了管理和调度进程，操作系统将具有</a:t>
            </a:r>
            <a:r>
              <a:rPr lang="zh-CN" altLang="en-US" sz="2200" b="1" dirty="0">
                <a:highlight>
                  <a:srgbClr val="FFFF00"/>
                </a:highlight>
                <a:ea typeface="宋体" panose="02010600030101010101" pitchFamily="2" charset="-122"/>
              </a:rPr>
              <a:t>相同属性或特征的进程</a:t>
            </a:r>
            <a:r>
              <a:rPr lang="zh-CN" altLang="en-US" sz="2200" b="1" dirty="0">
                <a:ea typeface="宋体" panose="02010600030101010101" pitchFamily="2" charset="-122"/>
              </a:rPr>
              <a:t>保存到队列数据结构中</a:t>
            </a:r>
            <a:r>
              <a:rPr lang="en-US" altLang="zh-CN" sz="2200" b="1" dirty="0">
                <a:ea typeface="宋体" panose="02010600030101010101" pitchFamily="2" charset="-122"/>
              </a:rPr>
              <a:t>—</a:t>
            </a:r>
            <a:r>
              <a:rPr lang="zh-CN" altLang="en-US" sz="2200" b="1" dirty="0">
                <a:solidFill>
                  <a:srgbClr val="A50021"/>
                </a:solidFill>
                <a:ea typeface="宋体" panose="02010600030101010101" pitchFamily="2" charset="-122"/>
              </a:rPr>
              <a:t>进程队列</a:t>
            </a:r>
          </a:p>
          <a:p>
            <a:pPr>
              <a:lnSpc>
                <a:spcPct val="130000"/>
              </a:lnSpc>
              <a:buFont typeface="Wingdings" panose="05000000000000000000" pitchFamily="2" charset="2"/>
              <a:buChar char="n"/>
            </a:pPr>
            <a:r>
              <a:rPr lang="zh-CN" altLang="en-US" sz="2200" b="1" dirty="0">
                <a:ea typeface="宋体" panose="02010600030101010101" pitchFamily="2" charset="-122"/>
              </a:rPr>
              <a:t> 进程队列通常以</a:t>
            </a:r>
            <a:r>
              <a:rPr lang="zh-CN" altLang="en-US" sz="2200" b="1" dirty="0">
                <a:highlight>
                  <a:srgbClr val="FFFF00"/>
                </a:highlight>
                <a:ea typeface="宋体" panose="02010600030101010101" pitchFamily="2" charset="-122"/>
              </a:rPr>
              <a:t>链表队列</a:t>
            </a:r>
            <a:r>
              <a:rPr lang="zh-CN" altLang="en-US" sz="2200" b="1" dirty="0">
                <a:ea typeface="宋体" panose="02010600030101010101" pitchFamily="2" charset="-122"/>
              </a:rPr>
              <a:t>形式实现</a:t>
            </a:r>
          </a:p>
          <a:p>
            <a:pPr>
              <a:lnSpc>
                <a:spcPct val="130000"/>
              </a:lnSpc>
              <a:buFont typeface="Wingdings" panose="05000000000000000000" pitchFamily="2" charset="2"/>
              <a:buChar char="n"/>
            </a:pPr>
            <a:r>
              <a:rPr lang="zh-CN" altLang="en-US" sz="2200" b="1" dirty="0">
                <a:ea typeface="宋体" panose="02010600030101010101" pitchFamily="2" charset="-122"/>
              </a:rPr>
              <a:t> 进程队列的</a:t>
            </a:r>
            <a:r>
              <a:rPr lang="zh-CN" altLang="en-US" sz="2200" b="1" dirty="0">
                <a:highlight>
                  <a:srgbClr val="FFFF00"/>
                </a:highlight>
                <a:ea typeface="宋体" panose="02010600030101010101" pitchFamily="2" charset="-122"/>
              </a:rPr>
              <a:t>元素是</a:t>
            </a:r>
            <a:r>
              <a:rPr lang="en-US" altLang="zh-CN" sz="2200" b="1" dirty="0">
                <a:highlight>
                  <a:srgbClr val="FFFF00"/>
                </a:highlight>
                <a:ea typeface="宋体" panose="02010600030101010101" pitchFamily="2" charset="-122"/>
              </a:rPr>
              <a:t>PCB</a:t>
            </a:r>
            <a:r>
              <a:rPr lang="zh-CN" altLang="en-US" sz="2200" b="1" dirty="0">
                <a:ea typeface="宋体" panose="02010600030101010101" pitchFamily="2" charset="-122"/>
              </a:rPr>
              <a:t>（</a:t>
            </a:r>
            <a:r>
              <a:rPr lang="en-US" altLang="zh-CN" sz="2200" b="1" dirty="0">
                <a:ea typeface="宋体" panose="02010600030101010101" pitchFamily="2" charset="-122"/>
              </a:rPr>
              <a:t>Linux</a:t>
            </a:r>
            <a:r>
              <a:rPr lang="zh-CN" altLang="en-US" sz="2200" b="1" dirty="0">
                <a:ea typeface="宋体" panose="02010600030101010101" pitchFamily="2" charset="-122"/>
              </a:rPr>
              <a:t>称</a:t>
            </a:r>
            <a:r>
              <a:rPr lang="en-US" altLang="zh-CN" sz="2200" b="1" dirty="0" err="1">
                <a:ea typeface="宋体" panose="02010600030101010101" pitchFamily="2" charset="-122"/>
              </a:rPr>
              <a:t>Task_struct</a:t>
            </a:r>
            <a:r>
              <a:rPr lang="zh-CN" altLang="en-US" sz="2200" b="1" dirty="0">
                <a:ea typeface="宋体" panose="02010600030101010101" pitchFamily="2" charset="-122"/>
              </a:rPr>
              <a:t>）</a:t>
            </a:r>
          </a:p>
          <a:p>
            <a:pPr>
              <a:lnSpc>
                <a:spcPct val="130000"/>
              </a:lnSpc>
              <a:buFont typeface="Wingdings" panose="05000000000000000000" pitchFamily="2" charset="2"/>
              <a:buChar char="n"/>
            </a:pPr>
            <a:r>
              <a:rPr lang="zh-CN" altLang="en-US" sz="2200" b="1" dirty="0">
                <a:ea typeface="宋体" panose="02010600030101010101" pitchFamily="2" charset="-122"/>
              </a:rPr>
              <a:t> 进程队列的分类：</a:t>
            </a:r>
          </a:p>
          <a:p>
            <a:pPr lvl="1">
              <a:lnSpc>
                <a:spcPct val="130000"/>
              </a:lnSpc>
              <a:buSzPct val="90000"/>
              <a:buFont typeface="Wingdings" panose="05000000000000000000" pitchFamily="2" charset="2"/>
              <a:buChar char="l"/>
            </a:pPr>
            <a:r>
              <a:rPr lang="zh-CN" altLang="en-US" sz="2200" b="1" dirty="0">
                <a:ea typeface="宋体" panose="02010600030101010101" pitchFamily="2" charset="-122"/>
              </a:rPr>
              <a:t>按进程状态：</a:t>
            </a:r>
            <a:r>
              <a:rPr lang="zh-CN" altLang="en-US" sz="2200" b="1" dirty="0">
                <a:solidFill>
                  <a:srgbClr val="000099"/>
                </a:solidFill>
                <a:highlight>
                  <a:srgbClr val="FFFF00"/>
                </a:highlight>
                <a:ea typeface="宋体" panose="02010600030101010101" pitchFamily="2" charset="-122"/>
              </a:rPr>
              <a:t>就绪、阻塞、运行、创建、终止</a:t>
            </a:r>
          </a:p>
          <a:p>
            <a:pPr lvl="1">
              <a:lnSpc>
                <a:spcPct val="130000"/>
              </a:lnSpc>
              <a:buSzPct val="90000"/>
              <a:buFont typeface="Wingdings" panose="05000000000000000000" pitchFamily="2" charset="2"/>
              <a:buChar char="l"/>
            </a:pPr>
            <a:r>
              <a:rPr lang="zh-CN" altLang="en-US" sz="2200" b="1" dirty="0">
                <a:ea typeface="宋体" panose="02010600030101010101" pitchFamily="2" charset="-122"/>
              </a:rPr>
              <a:t>按进程等待的设备：</a:t>
            </a:r>
            <a:r>
              <a:rPr lang="zh-CN" altLang="en-US" sz="2200" b="1" dirty="0">
                <a:solidFill>
                  <a:srgbClr val="000099"/>
                </a:solidFill>
                <a:ea typeface="宋体" panose="02010600030101010101" pitchFamily="2" charset="-122"/>
              </a:rPr>
              <a:t>磁盘、键盘</a:t>
            </a:r>
          </a:p>
          <a:p>
            <a:pPr lvl="1">
              <a:lnSpc>
                <a:spcPct val="130000"/>
              </a:lnSpc>
              <a:buSzPct val="90000"/>
              <a:buFont typeface="Wingdings" panose="05000000000000000000" pitchFamily="2" charset="2"/>
              <a:buChar char="l"/>
            </a:pPr>
            <a:r>
              <a:rPr lang="zh-CN" altLang="en-US" sz="2200" b="1" dirty="0">
                <a:ea typeface="宋体" panose="02010600030101010101" pitchFamily="2" charset="-122"/>
              </a:rPr>
              <a:t>按进程等待的事件：</a:t>
            </a:r>
            <a:r>
              <a:rPr lang="zh-CN" altLang="en-US" sz="2200" b="1" dirty="0">
                <a:solidFill>
                  <a:srgbClr val="000099"/>
                </a:solidFill>
                <a:ea typeface="宋体" panose="02010600030101010101" pitchFamily="2" charset="-122"/>
              </a:rPr>
              <a:t>鼠标双击、鼠标右键</a:t>
            </a:r>
          </a:p>
          <a:p>
            <a:pPr lvl="1">
              <a:lnSpc>
                <a:spcPct val="130000"/>
              </a:lnSpc>
              <a:buSzPct val="90000"/>
              <a:buFont typeface="Wingdings" panose="05000000000000000000" pitchFamily="2" charset="2"/>
              <a:buChar char="l"/>
            </a:pPr>
            <a:r>
              <a:rPr lang="zh-CN" altLang="en-US" sz="2200" b="1" dirty="0">
                <a:ea typeface="宋体" panose="02010600030101010101" pitchFamily="2" charset="-122"/>
              </a:rPr>
              <a:t>按进程等待的信号量、消息队列等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1">
                                            <p:txEl>
                                              <p:pRg st="0" end="0"/>
                                            </p:txEl>
                                          </p:spTgt>
                                        </p:tgtEl>
                                        <p:attrNameLst>
                                          <p:attrName>style.visibility</p:attrName>
                                        </p:attrNameLst>
                                      </p:cBhvr>
                                      <p:to>
                                        <p:strVal val="visible"/>
                                      </p:to>
                                    </p:set>
                                    <p:anim calcmode="lin" valueType="num">
                                      <p:cBhvr additive="base">
                                        <p:cTn id="7" dur="500" fill="hold"/>
                                        <p:tgtEl>
                                          <p:spTgt spid="3994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994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941">
                                            <p:txEl>
                                              <p:pRg st="1" end="1"/>
                                            </p:txEl>
                                          </p:spTgt>
                                        </p:tgtEl>
                                        <p:attrNameLst>
                                          <p:attrName>style.visibility</p:attrName>
                                        </p:attrNameLst>
                                      </p:cBhvr>
                                      <p:to>
                                        <p:strVal val="visible"/>
                                      </p:to>
                                    </p:set>
                                    <p:anim calcmode="lin" valueType="num">
                                      <p:cBhvr additive="base">
                                        <p:cTn id="13" dur="500" fill="hold"/>
                                        <p:tgtEl>
                                          <p:spTgt spid="3994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94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941">
                                            <p:txEl>
                                              <p:pRg st="2" end="2"/>
                                            </p:txEl>
                                          </p:spTgt>
                                        </p:tgtEl>
                                        <p:attrNameLst>
                                          <p:attrName>style.visibility</p:attrName>
                                        </p:attrNameLst>
                                      </p:cBhvr>
                                      <p:to>
                                        <p:strVal val="visible"/>
                                      </p:to>
                                    </p:set>
                                    <p:anim calcmode="lin" valueType="num">
                                      <p:cBhvr additive="base">
                                        <p:cTn id="19" dur="500" fill="hold"/>
                                        <p:tgtEl>
                                          <p:spTgt spid="3994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94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941">
                                            <p:txEl>
                                              <p:pRg st="3" end="3"/>
                                            </p:txEl>
                                          </p:spTgt>
                                        </p:tgtEl>
                                        <p:attrNameLst>
                                          <p:attrName>style.visibility</p:attrName>
                                        </p:attrNameLst>
                                      </p:cBhvr>
                                      <p:to>
                                        <p:strVal val="visible"/>
                                      </p:to>
                                    </p:set>
                                    <p:anim calcmode="lin" valueType="num">
                                      <p:cBhvr additive="base">
                                        <p:cTn id="25" dur="500" fill="hold"/>
                                        <p:tgtEl>
                                          <p:spTgt spid="3994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94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9941">
                                            <p:txEl>
                                              <p:pRg st="4" end="4"/>
                                            </p:txEl>
                                          </p:spTgt>
                                        </p:tgtEl>
                                        <p:attrNameLst>
                                          <p:attrName>style.visibility</p:attrName>
                                        </p:attrNameLst>
                                      </p:cBhvr>
                                      <p:to>
                                        <p:strVal val="visible"/>
                                      </p:to>
                                    </p:set>
                                    <p:anim calcmode="lin" valueType="num">
                                      <p:cBhvr additive="base">
                                        <p:cTn id="31" dur="500" fill="hold"/>
                                        <p:tgtEl>
                                          <p:spTgt spid="3994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994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9941">
                                            <p:txEl>
                                              <p:pRg st="5" end="5"/>
                                            </p:txEl>
                                          </p:spTgt>
                                        </p:tgtEl>
                                        <p:attrNameLst>
                                          <p:attrName>style.visibility</p:attrName>
                                        </p:attrNameLst>
                                      </p:cBhvr>
                                      <p:to>
                                        <p:strVal val="visible"/>
                                      </p:to>
                                    </p:set>
                                    <p:anim calcmode="lin" valueType="num">
                                      <p:cBhvr additive="base">
                                        <p:cTn id="37" dur="500" fill="hold"/>
                                        <p:tgtEl>
                                          <p:spTgt spid="3994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994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9941">
                                            <p:txEl>
                                              <p:pRg st="6" end="6"/>
                                            </p:txEl>
                                          </p:spTgt>
                                        </p:tgtEl>
                                        <p:attrNameLst>
                                          <p:attrName>style.visibility</p:attrName>
                                        </p:attrNameLst>
                                      </p:cBhvr>
                                      <p:to>
                                        <p:strVal val="visible"/>
                                      </p:to>
                                    </p:set>
                                    <p:anim calcmode="lin" valueType="num">
                                      <p:cBhvr additive="base">
                                        <p:cTn id="43" dur="500" fill="hold"/>
                                        <p:tgtEl>
                                          <p:spTgt spid="3994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9941">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9941">
                                            <p:txEl>
                                              <p:pRg st="7" end="7"/>
                                            </p:txEl>
                                          </p:spTgt>
                                        </p:tgtEl>
                                        <p:attrNameLst>
                                          <p:attrName>style.visibility</p:attrName>
                                        </p:attrNameLst>
                                      </p:cBhvr>
                                      <p:to>
                                        <p:strVal val="visible"/>
                                      </p:to>
                                    </p:set>
                                    <p:anim calcmode="lin" valueType="num">
                                      <p:cBhvr additive="base">
                                        <p:cTn id="49" dur="500" fill="hold"/>
                                        <p:tgtEl>
                                          <p:spTgt spid="39941">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9941">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863600"/>
            <a:ext cx="8229600" cy="576263"/>
          </a:xfrm>
        </p:spPr>
        <p:txBody>
          <a:bodyPr/>
          <a:lstStyle/>
          <a:p>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8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800">
                <a:latin typeface="Times New Roman" panose="02020603050405020304" pitchFamily="18" charset="0"/>
                <a:ea typeface="宋体" panose="02010600030101010101" pitchFamily="2" charset="-122"/>
                <a:cs typeface="Times New Roman" panose="02020603050405020304" pitchFamily="18" charset="0"/>
              </a:rPr>
              <a:t>程序是如何运行起来的？</a:t>
            </a:r>
          </a:p>
        </p:txBody>
      </p:sp>
      <p:sp>
        <p:nvSpPr>
          <p:cNvPr id="253956" name="AutoShape 4"/>
          <p:cNvSpPr>
            <a:spLocks noChangeArrowheads="1"/>
          </p:cNvSpPr>
          <p:nvPr/>
        </p:nvSpPr>
        <p:spPr bwMode="auto">
          <a:xfrm>
            <a:off x="2971800" y="3097213"/>
            <a:ext cx="381000" cy="76200"/>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3957" name="Group 5"/>
          <p:cNvGrpSpPr/>
          <p:nvPr/>
        </p:nvGrpSpPr>
        <p:grpSpPr bwMode="auto">
          <a:xfrm>
            <a:off x="533400" y="1801813"/>
            <a:ext cx="2362200" cy="3368675"/>
            <a:chOff x="336" y="1450"/>
            <a:chExt cx="1488" cy="2122"/>
          </a:xfrm>
        </p:grpSpPr>
        <p:grpSp>
          <p:nvGrpSpPr>
            <p:cNvPr id="5143" name="Group 6"/>
            <p:cNvGrpSpPr/>
            <p:nvPr/>
          </p:nvGrpSpPr>
          <p:grpSpPr bwMode="auto">
            <a:xfrm>
              <a:off x="336" y="1450"/>
              <a:ext cx="1488" cy="1778"/>
              <a:chOff x="336" y="1450"/>
              <a:chExt cx="1488" cy="1778"/>
            </a:xfrm>
          </p:grpSpPr>
          <p:sp>
            <p:nvSpPr>
              <p:cNvPr id="5145" name="Rectangle 7"/>
              <p:cNvSpPr>
                <a:spLocks noChangeArrowheads="1"/>
              </p:cNvSpPr>
              <p:nvPr/>
            </p:nvSpPr>
            <p:spPr bwMode="auto">
              <a:xfrm>
                <a:off x="336" y="1450"/>
                <a:ext cx="1488" cy="177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46" name="Text Box 8"/>
              <p:cNvSpPr txBox="1">
                <a:spLocks noChangeArrowheads="1"/>
              </p:cNvSpPr>
              <p:nvPr/>
            </p:nvSpPr>
            <p:spPr bwMode="auto">
              <a:xfrm>
                <a:off x="384" y="1498"/>
                <a:ext cx="1440" cy="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1200" dirty="0" err="1">
                    <a:latin typeface="Tahoma" panose="020B0604030504040204" pitchFamily="34" charset="0"/>
                    <a:ea typeface="宋体" panose="02010600030101010101" pitchFamily="2" charset="-122"/>
                  </a:rPr>
                  <a:t>int</a:t>
                </a:r>
                <a:r>
                  <a:rPr kumimoji="0" lang="en-US" altLang="zh-CN" sz="1200" dirty="0">
                    <a:latin typeface="Tahoma" panose="020B0604030504040204" pitchFamily="34" charset="0"/>
                    <a:ea typeface="宋体" panose="02010600030101010101" pitchFamily="2" charset="-122"/>
                  </a:rPr>
                  <a:t> main(</a:t>
                </a:r>
                <a:r>
                  <a:rPr kumimoji="0" lang="en-US" altLang="zh-CN" sz="1200" dirty="0" err="1">
                    <a:latin typeface="Tahoma" panose="020B0604030504040204" pitchFamily="34" charset="0"/>
                    <a:ea typeface="宋体" panose="02010600030101010101" pitchFamily="2" charset="-122"/>
                  </a:rPr>
                  <a:t>int</a:t>
                </a: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argc</a:t>
                </a:r>
                <a:r>
                  <a:rPr kumimoji="0" lang="en-US" altLang="zh-CN" sz="1200" dirty="0">
                    <a:latin typeface="Tahoma" panose="020B0604030504040204" pitchFamily="34" charset="0"/>
                    <a:ea typeface="宋体" panose="02010600030101010101" pitchFamily="2" charset="-122"/>
                  </a:rPr>
                  <a:t>, char* </a:t>
                </a:r>
                <a:r>
                  <a:rPr kumimoji="0" lang="en-US" altLang="zh-CN" sz="1200" dirty="0" err="1">
                    <a:latin typeface="Tahoma" panose="020B0604030504040204" pitchFamily="34" charset="0"/>
                    <a:ea typeface="宋体" panose="02010600030101010101" pitchFamily="2" charset="-122"/>
                  </a:rPr>
                  <a:t>argv</a:t>
                </a:r>
                <a:r>
                  <a:rPr kumimoji="0" lang="en-US" altLang="zh-CN" sz="1200" dirty="0">
                    <a:latin typeface="Tahoma" panose="020B0604030504040204" pitchFamily="34" charset="0"/>
                    <a:ea typeface="宋体" panose="02010600030101010101" pitchFamily="2" charset="-122"/>
                  </a:rPr>
                  <a:t>[])</a:t>
                </a: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a:t>
                </a: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int</a:t>
                </a: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 , to, sum = 0;</a:t>
                </a: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to = </a:t>
                </a:r>
                <a:r>
                  <a:rPr kumimoji="0" lang="en-US" altLang="zh-CN" sz="1200" dirty="0" err="1">
                    <a:latin typeface="Tahoma" panose="020B0604030504040204" pitchFamily="34" charset="0"/>
                    <a:ea typeface="宋体" panose="02010600030101010101" pitchFamily="2" charset="-122"/>
                  </a:rPr>
                  <a:t>atoi</a:t>
                </a:r>
                <a:r>
                  <a:rPr kumimoji="0" lang="en-US" altLang="zh-CN" sz="1200" dirty="0">
                    <a:latin typeface="Tahoma" panose="020B0604030504040204" pitchFamily="34" charset="0"/>
                    <a:ea typeface="宋体" panose="02010600030101010101" pitchFamily="2" charset="-122"/>
                  </a:rPr>
                  <a:t>(</a:t>
                </a:r>
                <a:r>
                  <a:rPr kumimoji="0" lang="en-US" altLang="zh-CN" sz="1200" dirty="0" err="1">
                    <a:latin typeface="Tahoma" panose="020B0604030504040204" pitchFamily="34" charset="0"/>
                    <a:ea typeface="宋体" panose="02010600030101010101" pitchFamily="2" charset="-122"/>
                  </a:rPr>
                  <a:t>argv</a:t>
                </a:r>
                <a:r>
                  <a:rPr kumimoji="0" lang="en-US" altLang="zh-CN" sz="1200" dirty="0">
                    <a:latin typeface="Tahoma" panose="020B0604030504040204" pitchFamily="34" charset="0"/>
                    <a:ea typeface="宋体" panose="02010600030101010101" pitchFamily="2" charset="-122"/>
                  </a:rPr>
                  <a:t>[1]);</a:t>
                </a: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for(</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=1;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&lt;=to;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a:t>
                </a: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  </a:t>
                </a: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sum = sum + </a:t>
                </a:r>
                <a:r>
                  <a:rPr kumimoji="0" lang="en-US" altLang="zh-CN" sz="1200" dirty="0" err="1">
                    <a:latin typeface="Tahoma" panose="020B0604030504040204" pitchFamily="34" charset="0"/>
                    <a:ea typeface="宋体" panose="02010600030101010101" pitchFamily="2" charset="-122"/>
                  </a:rPr>
                  <a:t>i</a:t>
                </a:r>
                <a:r>
                  <a:rPr kumimoji="0" lang="en-US" altLang="zh-CN" sz="1200" dirty="0">
                    <a:latin typeface="Tahoma" panose="020B0604030504040204" pitchFamily="34" charset="0"/>
                    <a:ea typeface="宋体" panose="02010600030101010101" pitchFamily="2" charset="-122"/>
                  </a:rPr>
                  <a:t>;</a:t>
                </a: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a:t>
                </a: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      </a:t>
                </a:r>
                <a:r>
                  <a:rPr kumimoji="0" lang="en-US" altLang="zh-CN" sz="1200" dirty="0" err="1">
                    <a:latin typeface="Tahoma" panose="020B0604030504040204" pitchFamily="34" charset="0"/>
                    <a:ea typeface="宋体" panose="02010600030101010101" pitchFamily="2" charset="-122"/>
                  </a:rPr>
                  <a:t>printf</a:t>
                </a:r>
                <a:r>
                  <a:rPr kumimoji="0" lang="en-US" altLang="zh-CN" sz="1200" dirty="0">
                    <a:latin typeface="Tahoma" panose="020B0604030504040204" pitchFamily="34" charset="0"/>
                    <a:ea typeface="宋体" panose="02010600030101010101" pitchFamily="2" charset="-122"/>
                  </a:rPr>
                  <a:t>(“%d”, sum);</a:t>
                </a:r>
              </a:p>
              <a:p>
                <a:pPr eaLnBrk="1" hangingPunct="1">
                  <a:spcBef>
                    <a:spcPct val="50000"/>
                  </a:spcBef>
                  <a:buClrTx/>
                  <a:buSzTx/>
                  <a:buFontTx/>
                  <a:buNone/>
                </a:pPr>
                <a:r>
                  <a:rPr kumimoji="0" lang="en-US" altLang="zh-CN" sz="1200" dirty="0">
                    <a:latin typeface="Tahoma" panose="020B0604030504040204" pitchFamily="34" charset="0"/>
                    <a:ea typeface="宋体" panose="02010600030101010101" pitchFamily="2" charset="-122"/>
                  </a:rPr>
                  <a:t>}</a:t>
                </a:r>
              </a:p>
            </p:txBody>
          </p:sp>
        </p:grpSp>
        <p:sp>
          <p:nvSpPr>
            <p:cNvPr id="5144" name="Text Box 9"/>
            <p:cNvSpPr txBox="1">
              <a:spLocks noChangeArrowheads="1"/>
            </p:cNvSpPr>
            <p:nvPr/>
          </p:nvSpPr>
          <p:spPr bwMode="auto">
            <a:xfrm>
              <a:off x="720" y="3322"/>
              <a:ext cx="7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dirty="0">
                  <a:latin typeface="Arial" panose="020B0604020202020204" pitchFamily="34" charset="0"/>
                  <a:ea typeface="宋体" panose="02010600030101010101" pitchFamily="2" charset="-122"/>
                </a:rPr>
                <a:t>源代码</a:t>
              </a:r>
            </a:p>
          </p:txBody>
        </p:sp>
      </p:grpSp>
      <p:sp>
        <p:nvSpPr>
          <p:cNvPr id="253962" name="AutoShape 10"/>
          <p:cNvSpPr>
            <a:spLocks noChangeArrowheads="1"/>
          </p:cNvSpPr>
          <p:nvPr/>
        </p:nvSpPr>
        <p:spPr bwMode="auto">
          <a:xfrm>
            <a:off x="5486400" y="3081338"/>
            <a:ext cx="381000" cy="76200"/>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3963" name="Group 11"/>
          <p:cNvGrpSpPr/>
          <p:nvPr/>
        </p:nvGrpSpPr>
        <p:grpSpPr bwMode="auto">
          <a:xfrm>
            <a:off x="2819400" y="1785938"/>
            <a:ext cx="3352800" cy="3657600"/>
            <a:chOff x="1776" y="1440"/>
            <a:chExt cx="2112" cy="2304"/>
          </a:xfrm>
        </p:grpSpPr>
        <p:grpSp>
          <p:nvGrpSpPr>
            <p:cNvPr id="5139" name="Group 12"/>
            <p:cNvGrpSpPr/>
            <p:nvPr/>
          </p:nvGrpSpPr>
          <p:grpSpPr bwMode="auto">
            <a:xfrm>
              <a:off x="2160" y="1440"/>
              <a:ext cx="1248" cy="1776"/>
              <a:chOff x="2160" y="1440"/>
              <a:chExt cx="1248" cy="1776"/>
            </a:xfrm>
          </p:grpSpPr>
          <p:sp>
            <p:nvSpPr>
              <p:cNvPr id="5141" name="Rectangle 13"/>
              <p:cNvSpPr>
                <a:spLocks noChangeArrowheads="1"/>
              </p:cNvSpPr>
              <p:nvPr/>
            </p:nvSpPr>
            <p:spPr bwMode="auto">
              <a:xfrm>
                <a:off x="2160" y="1440"/>
                <a:ext cx="1248" cy="177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42" name="Text Box 14"/>
              <p:cNvSpPr txBox="1">
                <a:spLocks noChangeArrowheads="1"/>
              </p:cNvSpPr>
              <p:nvPr/>
            </p:nvSpPr>
            <p:spPr bwMode="auto">
              <a:xfrm>
                <a:off x="2160" y="1488"/>
                <a:ext cx="1248" cy="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代码段：</a:t>
                </a:r>
              </a:p>
              <a:p>
                <a:pPr eaLnBrk="1" hangingPunct="1">
                  <a:spcBef>
                    <a:spcPct val="50000"/>
                  </a:spcBef>
                  <a:buClrTx/>
                  <a:buSzTx/>
                  <a:buFontTx/>
                  <a:buNone/>
                </a:pPr>
                <a:r>
                  <a:rPr kumimoji="0" lang="zh-CN" altLang="en-US" sz="1600" b="1">
                    <a:latin typeface="Tahoma" panose="020B0604030504040204" pitchFamily="34" charset="0"/>
                    <a:ea typeface="宋体" panose="02010600030101010101" pitchFamily="2" charset="-122"/>
                  </a:rPr>
                  <a:t>  </a:t>
                </a:r>
                <a:r>
                  <a:rPr kumimoji="0" lang="en-US" altLang="zh-CN" sz="1600" b="1">
                    <a:latin typeface="Tahoma" panose="020B0604030504040204" pitchFamily="34" charset="0"/>
                    <a:ea typeface="宋体" panose="02010600030101010101" pitchFamily="2" charset="-122"/>
                  </a:rPr>
                  <a:t>mov ax, [100]</a:t>
                </a:r>
              </a:p>
              <a:p>
                <a:pPr eaLnBrk="1" hangingPunct="1">
                  <a:spcBef>
                    <a:spcPct val="50000"/>
                  </a:spcBef>
                  <a:buClrTx/>
                  <a:buSzTx/>
                  <a:buFontTx/>
                  <a:buNone/>
                </a:pPr>
                <a:r>
                  <a:rPr kumimoji="0" lang="en-US" altLang="zh-CN" sz="1600" b="1">
                    <a:latin typeface="Tahoma" panose="020B0604030504040204" pitchFamily="34" charset="0"/>
                    <a:ea typeface="宋体" panose="02010600030101010101" pitchFamily="2" charset="-122"/>
                  </a:rPr>
                  <a:t>  mov bx, [104]</a:t>
                </a:r>
              </a:p>
              <a:p>
                <a:pPr eaLnBrk="1" hangingPunct="1">
                  <a:spcBef>
                    <a:spcPct val="50000"/>
                  </a:spcBef>
                  <a:buClrTx/>
                  <a:buSzTx/>
                  <a:buFontTx/>
                  <a:buNone/>
                </a:pPr>
                <a:r>
                  <a:rPr kumimoji="0" lang="en-US" altLang="zh-CN" sz="1600" b="1">
                    <a:latin typeface="Tahoma" panose="020B0604030504040204" pitchFamily="34" charset="0"/>
                    <a:ea typeface="宋体" panose="02010600030101010101" pitchFamily="2" charset="-122"/>
                  </a:rPr>
                  <a:t>  add ax, bx</a:t>
                </a:r>
              </a:p>
              <a:p>
                <a:pPr eaLnBrk="1" hangingPunct="1">
                  <a:spcBef>
                    <a:spcPct val="50000"/>
                  </a:spcBef>
                  <a:buClrTx/>
                  <a:buSzTx/>
                  <a:buFontTx/>
                  <a:buNone/>
                </a:pPr>
                <a:r>
                  <a:rPr kumimoji="0" lang="en-US" altLang="zh-CN" sz="1600" b="1">
                    <a:latin typeface="Tahoma" panose="020B0604030504040204" pitchFamily="34" charset="0"/>
                    <a:ea typeface="宋体" panose="02010600030101010101" pitchFamily="2" charset="-122"/>
                  </a:rPr>
                  <a:t>  ……</a:t>
                </a:r>
              </a:p>
              <a:p>
                <a:pPr eaLnBrk="1" hangingPunct="1">
                  <a:spcBef>
                    <a:spcPct val="50000"/>
                  </a:spcBef>
                  <a:buClrTx/>
                  <a:buSzTx/>
                  <a:buFontTx/>
                  <a:buNone/>
                </a:pPr>
                <a:endParaRPr kumimoji="0" lang="en-US" altLang="zh-CN" sz="1600" b="1">
                  <a:latin typeface="Tahoma" panose="020B0604030504040204" pitchFamily="34" charset="0"/>
                  <a:ea typeface="宋体" panose="02010600030101010101" pitchFamily="2" charset="-122"/>
                </a:endParaRPr>
              </a:p>
              <a:p>
                <a:pPr>
                  <a:spcBef>
                    <a:spcPct val="0"/>
                  </a:spcBef>
                  <a:buClrTx/>
                  <a:buSzTx/>
                  <a:buFontTx/>
                  <a:buNone/>
                </a:pPr>
                <a:r>
                  <a:rPr kumimoji="0" lang="en-US" altLang="zh-CN" sz="1600" b="1">
                    <a:latin typeface="Verdana" panose="020B0604030504040204" pitchFamily="34" charset="0"/>
                    <a:ea typeface="宋体" panose="02010600030101010101" pitchFamily="2" charset="-122"/>
                  </a:rPr>
                  <a:t> 100:  0  //sum</a:t>
                </a:r>
              </a:p>
              <a:p>
                <a:pPr>
                  <a:spcBef>
                    <a:spcPct val="0"/>
                  </a:spcBef>
                  <a:buClrTx/>
                  <a:buSzTx/>
                  <a:buFontTx/>
                  <a:buNone/>
                </a:pPr>
                <a:r>
                  <a:rPr kumimoji="0" lang="en-US" altLang="zh-CN" sz="1600" b="1">
                    <a:latin typeface="Verdana" panose="020B0604030504040204" pitchFamily="34" charset="0"/>
                    <a:ea typeface="宋体" panose="02010600030101010101" pitchFamily="2" charset="-122"/>
                  </a:rPr>
                  <a:t> 104:  1  // i</a:t>
                </a:r>
                <a:endParaRPr kumimoji="0" lang="en-US" altLang="zh-CN" sz="2000">
                  <a:latin typeface="Tahoma" panose="020B0604030504040204" pitchFamily="34" charset="0"/>
                  <a:ea typeface="宋体" panose="02010600030101010101" pitchFamily="2" charset="-122"/>
                </a:endParaRPr>
              </a:p>
            </p:txBody>
          </p:sp>
        </p:grpSp>
        <p:sp>
          <p:nvSpPr>
            <p:cNvPr id="5140" name="Text Box 15"/>
            <p:cNvSpPr txBox="1">
              <a:spLocks noChangeArrowheads="1"/>
            </p:cNvSpPr>
            <p:nvPr/>
          </p:nvSpPr>
          <p:spPr bwMode="auto">
            <a:xfrm>
              <a:off x="1776" y="3302"/>
              <a:ext cx="2112"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zh-CN" altLang="en-US" sz="2000" b="1" dirty="0">
                  <a:latin typeface="Arial" panose="020B0604020202020204" pitchFamily="34" charset="0"/>
                  <a:ea typeface="宋体" panose="02010600030101010101" pitchFamily="2" charset="-122"/>
                </a:rPr>
                <a:t>可执行程序（文件）</a:t>
              </a:r>
            </a:p>
            <a:p>
              <a:pPr algn="ctr" eaLnBrk="1" hangingPunct="1">
                <a:spcBef>
                  <a:spcPct val="0"/>
                </a:spcBef>
                <a:buClrTx/>
                <a:buSzTx/>
                <a:buFontTx/>
                <a:buNone/>
              </a:pPr>
              <a:r>
                <a:rPr kumimoji="0" lang="en-US" altLang="zh-CN" sz="2000" b="1" dirty="0">
                  <a:latin typeface="Arial" panose="020B0604020202020204" pitchFamily="34" charset="0"/>
                  <a:ea typeface="宋体" panose="02010600030101010101" pitchFamily="2" charset="-122"/>
                </a:rPr>
                <a:t>(</a:t>
              </a:r>
              <a:r>
                <a:rPr kumimoji="0" lang="zh-CN" altLang="en-US" sz="2000" b="1" dirty="0">
                  <a:latin typeface="Arial" panose="020B0604020202020204" pitchFamily="34" charset="0"/>
                  <a:ea typeface="宋体" panose="02010600030101010101" pitchFamily="2" charset="-122"/>
                </a:rPr>
                <a:t>在磁盘上，静态存放</a:t>
              </a:r>
              <a:r>
                <a:rPr kumimoji="0" lang="en-US" altLang="zh-CN" sz="2000" b="1" dirty="0">
                  <a:latin typeface="Arial" panose="020B0604020202020204" pitchFamily="34" charset="0"/>
                  <a:ea typeface="宋体" panose="02010600030101010101" pitchFamily="2" charset="-122"/>
                </a:rPr>
                <a:t>)</a:t>
              </a:r>
            </a:p>
          </p:txBody>
        </p:sp>
      </p:grpSp>
      <p:grpSp>
        <p:nvGrpSpPr>
          <p:cNvPr id="253968" name="Group 16"/>
          <p:cNvGrpSpPr/>
          <p:nvPr/>
        </p:nvGrpSpPr>
        <p:grpSpPr bwMode="auto">
          <a:xfrm>
            <a:off x="5867400" y="1785938"/>
            <a:ext cx="3048000" cy="3368675"/>
            <a:chOff x="3696" y="1440"/>
            <a:chExt cx="1920" cy="2122"/>
          </a:xfrm>
        </p:grpSpPr>
        <p:sp>
          <p:nvSpPr>
            <p:cNvPr id="5129" name="Text Box 17"/>
            <p:cNvSpPr txBox="1">
              <a:spLocks noChangeArrowheads="1"/>
            </p:cNvSpPr>
            <p:nvPr/>
          </p:nvSpPr>
          <p:spPr bwMode="auto">
            <a:xfrm>
              <a:off x="3696" y="3312"/>
              <a:ext cx="16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zh-CN" altLang="en-US" sz="2000" b="1" dirty="0">
                  <a:solidFill>
                    <a:srgbClr val="FF0000"/>
                  </a:solidFill>
                  <a:latin typeface="Arial" panose="020B0604020202020204" pitchFamily="34" charset="0"/>
                  <a:ea typeface="宋体" panose="02010600030101010101" pitchFamily="2" charset="-122"/>
                </a:rPr>
                <a:t>程序在内存中运行</a:t>
              </a:r>
            </a:p>
          </p:txBody>
        </p:sp>
        <p:grpSp>
          <p:nvGrpSpPr>
            <p:cNvPr id="5130" name="Group 18"/>
            <p:cNvGrpSpPr/>
            <p:nvPr/>
          </p:nvGrpSpPr>
          <p:grpSpPr bwMode="auto">
            <a:xfrm>
              <a:off x="3744" y="1440"/>
              <a:ext cx="1872" cy="1778"/>
              <a:chOff x="3744" y="1440"/>
              <a:chExt cx="1872" cy="1778"/>
            </a:xfrm>
          </p:grpSpPr>
          <p:sp>
            <p:nvSpPr>
              <p:cNvPr id="5131" name="Rectangle 19"/>
              <p:cNvSpPr>
                <a:spLocks noChangeArrowheads="1"/>
              </p:cNvSpPr>
              <p:nvPr/>
            </p:nvSpPr>
            <p:spPr bwMode="auto">
              <a:xfrm>
                <a:off x="3744" y="1440"/>
                <a:ext cx="864" cy="177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2" name="Text Box 20"/>
              <p:cNvSpPr txBox="1">
                <a:spLocks noChangeArrowheads="1"/>
              </p:cNvSpPr>
              <p:nvPr/>
            </p:nvSpPr>
            <p:spPr bwMode="auto">
              <a:xfrm>
                <a:off x="3744" y="1488"/>
                <a:ext cx="912" cy="17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代码段</a:t>
                </a:r>
              </a:p>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数据段</a:t>
                </a:r>
              </a:p>
              <a:p>
                <a:pPr algn="ctr" eaLnBrk="1" hangingPunct="1">
                  <a:lnSpc>
                    <a:spcPct val="30000"/>
                  </a:lnSpc>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algn="ctr" eaLnBrk="1" hangingPunct="1">
                  <a:lnSpc>
                    <a:spcPct val="30000"/>
                  </a:lnSpc>
                  <a:spcBef>
                    <a:spcPct val="50000"/>
                  </a:spcBef>
                  <a:buClrTx/>
                  <a:buSzTx/>
                  <a:buFontTx/>
                  <a:buNone/>
                </a:pPr>
                <a:r>
                  <a:rPr kumimoji="0" lang="en-US" altLang="zh-CN" sz="2000" b="1">
                    <a:latin typeface="Tahoma" panose="020B0604030504040204" pitchFamily="34" charset="0"/>
                    <a:ea typeface="宋体" panose="02010600030101010101" pitchFamily="2" charset="-122"/>
                  </a:rPr>
                  <a:t>.</a:t>
                </a:r>
              </a:p>
              <a:p>
                <a:pPr algn="ctr" eaLnBrk="1" hangingPunct="1">
                  <a:lnSpc>
                    <a:spcPct val="30000"/>
                  </a:lnSpc>
                  <a:spcBef>
                    <a:spcPct val="50000"/>
                  </a:spcBef>
                  <a:buClrTx/>
                  <a:buSzTx/>
                  <a:buFontTx/>
                  <a:buNone/>
                </a:pPr>
                <a:r>
                  <a:rPr kumimoji="0" lang="en-US" altLang="zh-CN" sz="2000" b="1">
                    <a:latin typeface="Tahoma" panose="020B0604030504040204" pitchFamily="34" charset="0"/>
                    <a:ea typeface="宋体" panose="02010600030101010101" pitchFamily="2" charset="-122"/>
                  </a:rPr>
                  <a:t>.</a:t>
                </a:r>
              </a:p>
              <a:p>
                <a:pPr algn="ctr" eaLnBrk="1" hangingPunct="1">
                  <a:lnSpc>
                    <a:spcPct val="30000"/>
                  </a:lnSpc>
                  <a:spcBef>
                    <a:spcPct val="50000"/>
                  </a:spcBef>
                  <a:buClrTx/>
                  <a:buSzTx/>
                  <a:buFontTx/>
                  <a:buNone/>
                </a:pPr>
                <a:r>
                  <a:rPr kumimoji="0" lang="en-US" altLang="zh-CN" sz="2000" b="1">
                    <a:latin typeface="Tahoma" panose="020B0604030504040204" pitchFamily="34" charset="0"/>
                    <a:ea typeface="宋体" panose="02010600030101010101" pitchFamily="2" charset="-122"/>
                  </a:rPr>
                  <a:t>.</a:t>
                </a:r>
              </a:p>
              <a:p>
                <a:pPr eaLnBrk="1" hangingPunct="1">
                  <a:spcBef>
                    <a:spcPct val="50000"/>
                  </a:spcBef>
                  <a:buClrTx/>
                  <a:buSzTx/>
                  <a:buFontTx/>
                  <a:buNone/>
                </a:pPr>
                <a:endParaRPr kumimoji="0" lang="zh-CN" altLang="en-US" sz="2000" b="1">
                  <a:latin typeface="Tahoma" panose="020B0604030504040204" pitchFamily="34" charset="0"/>
                  <a:ea typeface="宋体" panose="02010600030101010101" pitchFamily="2" charset="-122"/>
                </a:endParaRPr>
              </a:p>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栈</a:t>
                </a:r>
                <a:r>
                  <a:rPr kumimoji="0" lang="en-US" altLang="zh-CN" sz="2000" b="1">
                    <a:latin typeface="Tahoma" panose="020B0604030504040204" pitchFamily="34" charset="0"/>
                    <a:ea typeface="宋体" panose="02010600030101010101" pitchFamily="2" charset="-122"/>
                  </a:rPr>
                  <a:t>(</a:t>
                </a:r>
                <a:r>
                  <a:rPr kumimoji="0" lang="zh-CN" altLang="en-US" sz="2000" b="1">
                    <a:latin typeface="Tahoma" panose="020B0604030504040204" pitchFamily="34" charset="0"/>
                    <a:ea typeface="宋体" panose="02010600030101010101" pitchFamily="2" charset="-122"/>
                  </a:rPr>
                  <a:t>参数等</a:t>
                </a:r>
                <a:r>
                  <a:rPr kumimoji="0" lang="en-US" altLang="zh-CN" sz="2000" b="1">
                    <a:latin typeface="Tahoma" panose="020B0604030504040204" pitchFamily="34" charset="0"/>
                    <a:ea typeface="宋体" panose="02010600030101010101" pitchFamily="2" charset="-122"/>
                  </a:rPr>
                  <a:t>)</a:t>
                </a:r>
                <a:r>
                  <a:rPr kumimoji="0" lang="en-US" altLang="zh-CN" sz="2000">
                    <a:latin typeface="Tahoma" panose="020B0604030504040204" pitchFamily="34" charset="0"/>
                    <a:ea typeface="宋体" panose="02010600030101010101" pitchFamily="2" charset="-122"/>
                  </a:rPr>
                  <a:t>  </a:t>
                </a:r>
              </a:p>
            </p:txBody>
          </p:sp>
          <p:sp>
            <p:nvSpPr>
              <p:cNvPr id="5133" name="AutoShape 21"/>
              <p:cNvSpPr>
                <a:spLocks noChangeArrowheads="1"/>
              </p:cNvSpPr>
              <p:nvPr/>
            </p:nvSpPr>
            <p:spPr bwMode="auto">
              <a:xfrm rot="16200000">
                <a:off x="4080" y="2784"/>
                <a:ext cx="240" cy="48"/>
              </a:xfrm>
              <a:prstGeom prst="rightArrow">
                <a:avLst>
                  <a:gd name="adj1" fmla="val 50000"/>
                  <a:gd name="adj2" fmla="val 125000"/>
                </a:avLst>
              </a:prstGeom>
              <a:solidFill>
                <a:schemeClr val="tx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4" name="Rectangle 22"/>
              <p:cNvSpPr>
                <a:spLocks noChangeArrowheads="1"/>
              </p:cNvSpPr>
              <p:nvPr/>
            </p:nvSpPr>
            <p:spPr bwMode="auto">
              <a:xfrm>
                <a:off x="4704" y="2016"/>
                <a:ext cx="864"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5" name="Text Box 23"/>
              <p:cNvSpPr txBox="1">
                <a:spLocks noChangeArrowheads="1"/>
              </p:cNvSpPr>
              <p:nvPr/>
            </p:nvSpPr>
            <p:spPr bwMode="auto">
              <a:xfrm>
                <a:off x="4704" y="206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寄存器组</a:t>
                </a:r>
                <a:r>
                  <a:rPr kumimoji="0" lang="zh-CN" altLang="en-US" sz="2000">
                    <a:latin typeface="Tahoma" panose="020B0604030504040204" pitchFamily="34" charset="0"/>
                    <a:ea typeface="宋体" panose="02010600030101010101" pitchFamily="2" charset="-122"/>
                  </a:rPr>
                  <a:t>  </a:t>
                </a:r>
              </a:p>
            </p:txBody>
          </p:sp>
          <p:sp>
            <p:nvSpPr>
              <p:cNvPr id="5136" name="Rectangle 24"/>
              <p:cNvSpPr>
                <a:spLocks noChangeArrowheads="1"/>
              </p:cNvSpPr>
              <p:nvPr/>
            </p:nvSpPr>
            <p:spPr bwMode="auto">
              <a:xfrm>
                <a:off x="4704" y="2352"/>
                <a:ext cx="864" cy="336"/>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37" name="Text Box 25"/>
              <p:cNvSpPr txBox="1">
                <a:spLocks noChangeArrowheads="1"/>
              </p:cNvSpPr>
              <p:nvPr/>
            </p:nvSpPr>
            <p:spPr bwMode="auto">
              <a:xfrm>
                <a:off x="4704" y="2400"/>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CPU</a:t>
                </a:r>
                <a:r>
                  <a:rPr kumimoji="0" lang="en-US" altLang="zh-CN" sz="2000">
                    <a:latin typeface="Tahoma" panose="020B0604030504040204" pitchFamily="34" charset="0"/>
                    <a:ea typeface="宋体" panose="02010600030101010101" pitchFamily="2" charset="-122"/>
                  </a:rPr>
                  <a:t> </a:t>
                </a:r>
              </a:p>
            </p:txBody>
          </p:sp>
          <p:sp>
            <p:nvSpPr>
              <p:cNvPr id="5138" name="AutoShape 26"/>
              <p:cNvSpPr>
                <a:spLocks noChangeArrowheads="1"/>
              </p:cNvSpPr>
              <p:nvPr/>
            </p:nvSpPr>
            <p:spPr bwMode="auto">
              <a:xfrm>
                <a:off x="4560" y="2160"/>
                <a:ext cx="240" cy="96"/>
              </a:xfrm>
              <a:prstGeom prst="rightArrow">
                <a:avLst>
                  <a:gd name="adj1" fmla="val 50000"/>
                  <a:gd name="adj2" fmla="val 62500"/>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sp>
        <p:nvSpPr>
          <p:cNvPr id="5128"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sp>
        <p:nvSpPr>
          <p:cNvPr id="2" name="文本框 1"/>
          <p:cNvSpPr txBox="1"/>
          <p:nvPr/>
        </p:nvSpPr>
        <p:spPr>
          <a:xfrm>
            <a:off x="1644649" y="5796261"/>
            <a:ext cx="6380163" cy="461665"/>
          </a:xfrm>
          <a:prstGeom prst="rect">
            <a:avLst/>
          </a:prstGeom>
          <a:noFill/>
        </p:spPr>
        <p:txBody>
          <a:bodyPr wrap="square" rtlCol="0">
            <a:spAutoFit/>
          </a:bodyPr>
          <a:lstStyle/>
          <a:p>
            <a:r>
              <a:rPr lang="zh-CN" altLang="en-US" sz="2400" b="1" dirty="0">
                <a:solidFill>
                  <a:srgbClr val="FF0000"/>
                </a:solidFill>
                <a:latin typeface="黑体" panose="02010609060101010101" pitchFamily="2" charset="-122"/>
                <a:ea typeface="黑体" panose="02010609060101010101" pitchFamily="2" charset="-122"/>
              </a:rPr>
              <a:t>思考：可执行文件的格式与内存布局的关系？</a:t>
            </a:r>
          </a:p>
        </p:txBody>
      </p:sp>
      <p:sp>
        <p:nvSpPr>
          <p:cNvPr id="3" name="矩形 2"/>
          <p:cNvSpPr/>
          <p:nvPr/>
        </p:nvSpPr>
        <p:spPr>
          <a:xfrm>
            <a:off x="2802190" y="3197589"/>
            <a:ext cx="649537" cy="1200329"/>
          </a:xfrm>
          <a:prstGeom prst="rect">
            <a:avLst/>
          </a:prstGeom>
        </p:spPr>
        <p:txBody>
          <a:bodyPr wrap="none">
            <a:spAutoFit/>
          </a:bodyPr>
          <a:lstStyle/>
          <a:p>
            <a:pPr eaLnBrk="1" hangingPunct="1">
              <a:spcBef>
                <a:spcPct val="50000"/>
              </a:spcBef>
              <a:buClrTx/>
              <a:buSzTx/>
              <a:buFontTx/>
              <a:buNone/>
            </a:pPr>
            <a:r>
              <a:rPr lang="zh-CN" altLang="en-US" sz="1800" b="1" dirty="0">
                <a:solidFill>
                  <a:srgbClr val="FF0000"/>
                </a:solidFill>
                <a:latin typeface="Arial" panose="020B0604020202020204" pitchFamily="34" charset="0"/>
                <a:ea typeface="宋体" panose="02010600030101010101" pitchFamily="2" charset="-122"/>
              </a:rPr>
              <a:t>编译</a:t>
            </a:r>
            <a:endParaRPr lang="en-US" altLang="zh-CN" sz="1800" b="1" dirty="0">
              <a:solidFill>
                <a:srgbClr val="FF0000"/>
              </a:solidFill>
              <a:latin typeface="Arial" panose="020B0604020202020204" pitchFamily="34" charset="0"/>
              <a:ea typeface="宋体" panose="02010600030101010101" pitchFamily="2" charset="-122"/>
            </a:endParaRPr>
          </a:p>
          <a:p>
            <a:pPr eaLnBrk="1" hangingPunct="1">
              <a:spcBef>
                <a:spcPct val="50000"/>
              </a:spcBef>
              <a:buClrTx/>
              <a:buSzTx/>
              <a:buFontTx/>
              <a:buNone/>
            </a:pPr>
            <a:r>
              <a:rPr lang="zh-CN" altLang="en-US" sz="1800" b="1" dirty="0">
                <a:solidFill>
                  <a:srgbClr val="FF0000"/>
                </a:solidFill>
                <a:latin typeface="Arial" panose="020B0604020202020204" pitchFamily="34" charset="0"/>
                <a:ea typeface="宋体" panose="02010600030101010101" pitchFamily="2" charset="-122"/>
              </a:rPr>
              <a:t>汇编</a:t>
            </a:r>
            <a:endParaRPr lang="en-US" altLang="zh-CN" sz="1800" b="1" dirty="0">
              <a:solidFill>
                <a:srgbClr val="FF0000"/>
              </a:solidFill>
              <a:latin typeface="Arial" panose="020B0604020202020204" pitchFamily="34" charset="0"/>
              <a:ea typeface="宋体" panose="02010600030101010101" pitchFamily="2" charset="-122"/>
            </a:endParaRPr>
          </a:p>
          <a:p>
            <a:pPr eaLnBrk="1" hangingPunct="1">
              <a:spcBef>
                <a:spcPct val="50000"/>
              </a:spcBef>
              <a:buClrTx/>
              <a:buSzTx/>
              <a:buFontTx/>
              <a:buNone/>
            </a:pPr>
            <a:r>
              <a:rPr lang="zh-CN" altLang="en-US" sz="1800" b="1" dirty="0">
                <a:solidFill>
                  <a:srgbClr val="FF0000"/>
                </a:solidFill>
                <a:latin typeface="Arial" panose="020B0604020202020204" pitchFamily="34" charset="0"/>
                <a:ea typeface="宋体" panose="02010600030101010101" pitchFamily="2" charset="-122"/>
              </a:rPr>
              <a:t>链接</a:t>
            </a:r>
          </a:p>
        </p:txBody>
      </p:sp>
      <p:sp>
        <p:nvSpPr>
          <p:cNvPr id="29" name="矩形 28"/>
          <p:cNvSpPr/>
          <p:nvPr/>
        </p:nvSpPr>
        <p:spPr>
          <a:xfrm>
            <a:off x="5388395" y="3173413"/>
            <a:ext cx="881973" cy="784830"/>
          </a:xfrm>
          <a:prstGeom prst="rect">
            <a:avLst/>
          </a:prstGeom>
        </p:spPr>
        <p:txBody>
          <a:bodyPr wrap="none">
            <a:spAutoFit/>
          </a:bodyPr>
          <a:lstStyle/>
          <a:p>
            <a:pPr eaLnBrk="1" hangingPunct="1">
              <a:spcBef>
                <a:spcPct val="50000"/>
              </a:spcBef>
              <a:buClrTx/>
              <a:buSzTx/>
              <a:buFontTx/>
              <a:buNone/>
            </a:pPr>
            <a:r>
              <a:rPr lang="zh-CN" altLang="en-US" sz="1800" b="1" dirty="0">
                <a:solidFill>
                  <a:srgbClr val="FF0000"/>
                </a:solidFill>
                <a:latin typeface="Arial" panose="020B0604020202020204" pitchFamily="34" charset="0"/>
                <a:ea typeface="宋体" panose="02010600030101010101" pitchFamily="2" charset="-122"/>
              </a:rPr>
              <a:t>加载</a:t>
            </a:r>
            <a:endParaRPr lang="en-US" altLang="zh-CN" sz="1800" b="1" dirty="0">
              <a:solidFill>
                <a:srgbClr val="FF0000"/>
              </a:solidFill>
              <a:latin typeface="Arial" panose="020B0604020202020204" pitchFamily="34" charset="0"/>
              <a:ea typeface="宋体" panose="02010600030101010101" pitchFamily="2" charset="-122"/>
            </a:endParaRPr>
          </a:p>
          <a:p>
            <a:pPr eaLnBrk="1" hangingPunct="1">
              <a:spcBef>
                <a:spcPct val="50000"/>
              </a:spcBef>
              <a:buClrTx/>
              <a:buSzTx/>
              <a:buFontTx/>
              <a:buNone/>
            </a:pPr>
            <a:r>
              <a:rPr lang="zh-CN" altLang="en-US" sz="1800" b="1" dirty="0">
                <a:solidFill>
                  <a:srgbClr val="FF0000"/>
                </a:solidFill>
                <a:latin typeface="Arial" panose="020B0604020202020204" pitchFamily="34" charset="0"/>
                <a:ea typeface="宋体" panose="02010600030101010101" pitchFamily="2" charset="-122"/>
              </a:rPr>
              <a:t>重定位</a:t>
            </a:r>
            <a:endParaRPr lang="en-US" altLang="zh-CN" sz="1800" b="1" dirty="0">
              <a:solidFill>
                <a:srgbClr val="FF0000"/>
              </a:solidFill>
              <a:latin typeface="Arial" panose="020B0604020202020204" pitchFamily="34"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53957"/>
                                        </p:tgtEl>
                                        <p:attrNameLst>
                                          <p:attrName>style.visibility</p:attrName>
                                        </p:attrNameLst>
                                      </p:cBhvr>
                                      <p:to>
                                        <p:strVal val="visible"/>
                                      </p:to>
                                    </p:set>
                                    <p:animEffect transition="in" filter="dissolve">
                                      <p:cBhvr>
                                        <p:cTn id="7" dur="500"/>
                                        <p:tgtEl>
                                          <p:spTgt spid="25395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3956"/>
                                        </p:tgtEl>
                                        <p:attrNameLst>
                                          <p:attrName>style.visibility</p:attrName>
                                        </p:attrNameLst>
                                      </p:cBhvr>
                                      <p:to>
                                        <p:strVal val="visible"/>
                                      </p:to>
                                    </p:set>
                                    <p:animEffect transition="in" filter="wipe(left)">
                                      <p:cBhvr>
                                        <p:cTn id="12" dur="1000"/>
                                        <p:tgtEl>
                                          <p:spTgt spid="253956"/>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3963"/>
                                        </p:tgtEl>
                                        <p:attrNameLst>
                                          <p:attrName>style.visibility</p:attrName>
                                        </p:attrNameLst>
                                      </p:cBhvr>
                                      <p:to>
                                        <p:strVal val="visible"/>
                                      </p:to>
                                    </p:set>
                                    <p:animEffect transition="in" filter="dissolve">
                                      <p:cBhvr>
                                        <p:cTn id="21" dur="500"/>
                                        <p:tgtEl>
                                          <p:spTgt spid="25396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53962"/>
                                        </p:tgtEl>
                                        <p:attrNameLst>
                                          <p:attrName>style.visibility</p:attrName>
                                        </p:attrNameLst>
                                      </p:cBhvr>
                                      <p:to>
                                        <p:strVal val="visible"/>
                                      </p:to>
                                    </p:set>
                                    <p:animEffect transition="in" filter="wipe(left)">
                                      <p:cBhvr>
                                        <p:cTn id="26" dur="1000"/>
                                        <p:tgtEl>
                                          <p:spTgt spid="25396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253968"/>
                                        </p:tgtEl>
                                        <p:attrNameLst>
                                          <p:attrName>style.visibility</p:attrName>
                                        </p:attrNameLst>
                                      </p:cBhvr>
                                      <p:to>
                                        <p:strVal val="visible"/>
                                      </p:to>
                                    </p:set>
                                    <p:animEffect transition="in" filter="dissolve">
                                      <p:cBhvr>
                                        <p:cTn id="35" dur="500"/>
                                        <p:tgtEl>
                                          <p:spTgt spid="253968"/>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2"/>
                                        </p:tgtEl>
                                        <p:attrNameLst>
                                          <p:attrName>style.visibility</p:attrName>
                                        </p:attrNameLst>
                                      </p:cBhvr>
                                      <p:to>
                                        <p:strVal val="visible"/>
                                      </p:to>
                                    </p:set>
                                    <p:anim calcmode="lin" valueType="num">
                                      <p:cBhvr additive="base">
                                        <p:cTn id="40" dur="500" fill="hold"/>
                                        <p:tgtEl>
                                          <p:spTgt spid="2"/>
                                        </p:tgtEl>
                                        <p:attrNameLst>
                                          <p:attrName>ppt_x</p:attrName>
                                        </p:attrNameLst>
                                      </p:cBhvr>
                                      <p:tavLst>
                                        <p:tav tm="0">
                                          <p:val>
                                            <p:strVal val="#ppt_x"/>
                                          </p:val>
                                        </p:tav>
                                        <p:tav tm="100000">
                                          <p:val>
                                            <p:strVal val="#ppt_x"/>
                                          </p:val>
                                        </p:tav>
                                      </p:tavLst>
                                    </p:anim>
                                    <p:anim calcmode="lin" valueType="num">
                                      <p:cBhvr additive="base">
                                        <p:cTn id="41"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6" grpId="0" animBg="1"/>
      <p:bldP spid="253962" grpId="0" animBg="1"/>
      <p:bldP spid="2" grpId="0"/>
      <p:bldP spid="3" grpId="0"/>
      <p:bldP spid="2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p:cNvSpPr>
            <a:spLocks noChangeArrowheads="1"/>
          </p:cNvSpPr>
          <p:nvPr/>
        </p:nvSpPr>
        <p:spPr bwMode="auto">
          <a:xfrm>
            <a:off x="2684462" y="5853906"/>
            <a:ext cx="4300537"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zh-CN" altLang="en-US" sz="2200" dirty="0">
                <a:solidFill>
                  <a:srgbClr val="CC0000"/>
                </a:solidFill>
                <a:ea typeface="黑体" panose="02010609060101010101" pitchFamily="2" charset="-122"/>
              </a:rPr>
              <a:t>按进程状态划分的链表队列结构</a:t>
            </a:r>
            <a:endParaRPr lang="en-US" altLang="zh-CN" sz="2000" b="1" dirty="0">
              <a:latin typeface="宋体" panose="02010600030101010101" pitchFamily="2" charset="-122"/>
              <a:ea typeface="宋体" panose="02010600030101010101" pitchFamily="2" charset="-122"/>
            </a:endParaRPr>
          </a:p>
        </p:txBody>
      </p:sp>
      <p:sp>
        <p:nvSpPr>
          <p:cNvPr id="40963" name="Rectangle 3"/>
          <p:cNvSpPr>
            <a:spLocks noChangeArrowheads="1"/>
          </p:cNvSpPr>
          <p:nvPr/>
        </p:nvSpPr>
        <p:spPr bwMode="auto">
          <a:xfrm>
            <a:off x="973138" y="1890713"/>
            <a:ext cx="1279525" cy="403225"/>
          </a:xfrm>
          <a:prstGeom prst="rect">
            <a:avLst/>
          </a:prstGeom>
          <a:solidFill>
            <a:srgbClr val="00FF00"/>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buFont typeface="Monotype Sorts" charset="2"/>
              <a:buNone/>
            </a:pPr>
            <a:r>
              <a:rPr lang="zh-CN" altLang="en-US" sz="2000">
                <a:ea typeface="黑体" panose="02010609060101010101" pitchFamily="2" charset="-122"/>
              </a:rPr>
              <a:t>运行态</a:t>
            </a:r>
            <a:endParaRPr lang="en-US" altLang="zh-CN" sz="2000" b="1">
              <a:latin typeface="宋体" panose="02010600030101010101" pitchFamily="2" charset="-122"/>
              <a:ea typeface="宋体" panose="02010600030101010101" pitchFamily="2" charset="-122"/>
            </a:endParaRPr>
          </a:p>
        </p:txBody>
      </p:sp>
      <p:sp>
        <p:nvSpPr>
          <p:cNvPr id="40964" name="Rectangle 3"/>
          <p:cNvSpPr>
            <a:spLocks noChangeArrowheads="1"/>
          </p:cNvSpPr>
          <p:nvPr/>
        </p:nvSpPr>
        <p:spPr bwMode="auto">
          <a:xfrm>
            <a:off x="973138" y="2295525"/>
            <a:ext cx="1279525" cy="404813"/>
          </a:xfrm>
          <a:prstGeom prst="rect">
            <a:avLst/>
          </a:prstGeom>
          <a:solidFill>
            <a:srgbClr val="0000FF"/>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buFont typeface="Monotype Sorts" charset="2"/>
              <a:buNone/>
            </a:pPr>
            <a:r>
              <a:rPr lang="zh-CN" altLang="en-US" sz="2000">
                <a:ea typeface="黑体" panose="02010609060101010101" pitchFamily="2" charset="-122"/>
              </a:rPr>
              <a:t>就绪态</a:t>
            </a:r>
            <a:endParaRPr lang="en-US" altLang="zh-CN" sz="2000" b="1">
              <a:latin typeface="宋体" panose="02010600030101010101" pitchFamily="2" charset="-122"/>
              <a:ea typeface="宋体" panose="02010600030101010101" pitchFamily="2" charset="-122"/>
            </a:endParaRPr>
          </a:p>
        </p:txBody>
      </p:sp>
      <p:sp>
        <p:nvSpPr>
          <p:cNvPr id="40965" name="Rectangle 3"/>
          <p:cNvSpPr>
            <a:spLocks noChangeArrowheads="1"/>
          </p:cNvSpPr>
          <p:nvPr/>
        </p:nvSpPr>
        <p:spPr bwMode="auto">
          <a:xfrm>
            <a:off x="973138" y="2705100"/>
            <a:ext cx="1279525" cy="404813"/>
          </a:xfrm>
          <a:prstGeom prst="rect">
            <a:avLst/>
          </a:prstGeom>
          <a:solidFill>
            <a:srgbClr val="CC0000"/>
          </a:solidFill>
          <a:ln w="9525">
            <a:solidFill>
              <a:srgbClr val="000000"/>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buFont typeface="Monotype Sorts" charset="2"/>
              <a:buNone/>
            </a:pPr>
            <a:r>
              <a:rPr lang="zh-CN" altLang="en-US" sz="2000" b="1">
                <a:latin typeface="宋体" panose="02010600030101010101" pitchFamily="2" charset="-122"/>
                <a:ea typeface="宋体" panose="02010600030101010101" pitchFamily="2" charset="-122"/>
              </a:rPr>
              <a:t>阻塞态</a:t>
            </a:r>
          </a:p>
        </p:txBody>
      </p:sp>
      <p:sp>
        <p:nvSpPr>
          <p:cNvPr id="40966" name="Rectangle 3"/>
          <p:cNvSpPr>
            <a:spLocks noChangeArrowheads="1"/>
          </p:cNvSpPr>
          <p:nvPr/>
        </p:nvSpPr>
        <p:spPr bwMode="auto">
          <a:xfrm>
            <a:off x="3022600" y="1524000"/>
            <a:ext cx="757238" cy="1136650"/>
          </a:xfrm>
          <a:prstGeom prst="rect">
            <a:avLst/>
          </a:prstGeom>
          <a:solidFill>
            <a:srgbClr val="00FF00">
              <a:alpha val="4392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67" name="Rectangle 3"/>
          <p:cNvSpPr>
            <a:spLocks noChangeArrowheads="1"/>
          </p:cNvSpPr>
          <p:nvPr/>
        </p:nvSpPr>
        <p:spPr bwMode="auto">
          <a:xfrm>
            <a:off x="2701924" y="1147763"/>
            <a:ext cx="2398109" cy="41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1800" b="1" dirty="0">
                <a:latin typeface="宋体" panose="02010600030101010101" pitchFamily="2" charset="-122"/>
                <a:ea typeface="宋体" panose="02010600030101010101" pitchFamily="2" charset="-122"/>
              </a:rPr>
              <a:t>进程控制块（</a:t>
            </a:r>
            <a:r>
              <a:rPr lang="en-US" altLang="zh-CN" sz="1800" b="1" dirty="0">
                <a:latin typeface="宋体" panose="02010600030101010101" pitchFamily="2" charset="-122"/>
                <a:ea typeface="宋体" panose="02010600030101010101" pitchFamily="2" charset="-122"/>
              </a:rPr>
              <a:t>PCB</a:t>
            </a:r>
            <a:r>
              <a:rPr lang="zh-CN" altLang="en-US" sz="1800" b="1" dirty="0">
                <a:latin typeface="宋体" panose="02010600030101010101" pitchFamily="2" charset="-122"/>
                <a:ea typeface="宋体" panose="02010600030101010101" pitchFamily="2" charset="-122"/>
              </a:rPr>
              <a:t>）</a:t>
            </a:r>
          </a:p>
        </p:txBody>
      </p:sp>
      <p:sp>
        <p:nvSpPr>
          <p:cNvPr id="40968" name="Rectangle 3"/>
          <p:cNvSpPr>
            <a:spLocks noChangeArrowheads="1"/>
          </p:cNvSpPr>
          <p:nvPr/>
        </p:nvSpPr>
        <p:spPr bwMode="auto">
          <a:xfrm>
            <a:off x="3017838" y="2981325"/>
            <a:ext cx="771525" cy="1136650"/>
          </a:xfrm>
          <a:prstGeom prst="rect">
            <a:avLst/>
          </a:prstGeom>
          <a:solidFill>
            <a:srgbClr val="0000FF"/>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69" name="Rectangle 3"/>
          <p:cNvSpPr>
            <a:spLocks noChangeArrowheads="1"/>
          </p:cNvSpPr>
          <p:nvPr/>
        </p:nvSpPr>
        <p:spPr bwMode="auto">
          <a:xfrm>
            <a:off x="4527550" y="2979738"/>
            <a:ext cx="771525" cy="1136650"/>
          </a:xfrm>
          <a:prstGeom prst="rect">
            <a:avLst/>
          </a:prstGeom>
          <a:solidFill>
            <a:srgbClr val="0000FF"/>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0" name="Rectangle 3"/>
          <p:cNvSpPr>
            <a:spLocks noChangeArrowheads="1"/>
          </p:cNvSpPr>
          <p:nvPr/>
        </p:nvSpPr>
        <p:spPr bwMode="auto">
          <a:xfrm>
            <a:off x="6099175" y="2979738"/>
            <a:ext cx="771525" cy="1136650"/>
          </a:xfrm>
          <a:prstGeom prst="rect">
            <a:avLst/>
          </a:prstGeom>
          <a:solidFill>
            <a:srgbClr val="0000FF"/>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1" name="Rectangle 3"/>
          <p:cNvSpPr>
            <a:spLocks noChangeArrowheads="1"/>
          </p:cNvSpPr>
          <p:nvPr/>
        </p:nvSpPr>
        <p:spPr bwMode="auto">
          <a:xfrm>
            <a:off x="3013075" y="4533900"/>
            <a:ext cx="771525" cy="1136650"/>
          </a:xfrm>
          <a:prstGeom prst="rect">
            <a:avLst/>
          </a:prstGeom>
          <a:solidFill>
            <a:srgbClr val="CC0000">
              <a:alpha val="6588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2" name="Rectangle 3"/>
          <p:cNvSpPr>
            <a:spLocks noChangeArrowheads="1"/>
          </p:cNvSpPr>
          <p:nvPr/>
        </p:nvSpPr>
        <p:spPr bwMode="auto">
          <a:xfrm>
            <a:off x="4522788" y="4535488"/>
            <a:ext cx="771525" cy="1136650"/>
          </a:xfrm>
          <a:prstGeom prst="rect">
            <a:avLst/>
          </a:prstGeom>
          <a:solidFill>
            <a:srgbClr val="CC0000">
              <a:alpha val="6588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3" name="Rectangle 3"/>
          <p:cNvSpPr>
            <a:spLocks noChangeArrowheads="1"/>
          </p:cNvSpPr>
          <p:nvPr/>
        </p:nvSpPr>
        <p:spPr bwMode="auto">
          <a:xfrm>
            <a:off x="6094413" y="4533900"/>
            <a:ext cx="771525" cy="1136650"/>
          </a:xfrm>
          <a:prstGeom prst="rect">
            <a:avLst/>
          </a:prstGeom>
          <a:solidFill>
            <a:srgbClr val="CC0000">
              <a:alpha val="6588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sp>
        <p:nvSpPr>
          <p:cNvPr id="40974" name="Rectangle 3"/>
          <p:cNvSpPr>
            <a:spLocks noChangeArrowheads="1"/>
          </p:cNvSpPr>
          <p:nvPr/>
        </p:nvSpPr>
        <p:spPr bwMode="auto">
          <a:xfrm>
            <a:off x="7566025" y="4533900"/>
            <a:ext cx="771525" cy="1136650"/>
          </a:xfrm>
          <a:prstGeom prst="rect">
            <a:avLst/>
          </a:prstGeom>
          <a:solidFill>
            <a:srgbClr val="CC0000">
              <a:alpha val="65881"/>
            </a:srgbClr>
          </a:solidFill>
          <a:ln w="9525">
            <a:solidFill>
              <a:schemeClr val="tx1"/>
            </a:solidFill>
            <a:miter lim="800000"/>
          </a:ln>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38019355" indent="-37474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38557200"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390144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394716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99288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40386000"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endParaRPr lang="zh-CN" altLang="en-US" sz="2000" b="1">
              <a:latin typeface="宋体" panose="02010600030101010101" pitchFamily="2" charset="-122"/>
              <a:ea typeface="宋体" panose="02010600030101010101" pitchFamily="2" charset="-122"/>
            </a:endParaRPr>
          </a:p>
        </p:txBody>
      </p:sp>
      <p:cxnSp>
        <p:nvCxnSpPr>
          <p:cNvPr id="293904" name="AutoShape 16"/>
          <p:cNvCxnSpPr>
            <a:cxnSpLocks noChangeShapeType="1"/>
            <a:stCxn id="40964" idx="3"/>
            <a:endCxn id="40968" idx="1"/>
          </p:cNvCxnSpPr>
          <p:nvPr/>
        </p:nvCxnSpPr>
        <p:spPr bwMode="auto">
          <a:xfrm>
            <a:off x="2252663" y="2498725"/>
            <a:ext cx="765175" cy="1050925"/>
          </a:xfrm>
          <a:prstGeom prst="bentConnector3">
            <a:avLst>
              <a:gd name="adj1" fmla="val 56222"/>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5" name="AutoShape 17"/>
          <p:cNvCxnSpPr>
            <a:cxnSpLocks noChangeShapeType="1"/>
            <a:stCxn id="40965" idx="3"/>
            <a:endCxn id="40971" idx="1"/>
          </p:cNvCxnSpPr>
          <p:nvPr/>
        </p:nvCxnSpPr>
        <p:spPr bwMode="auto">
          <a:xfrm>
            <a:off x="2252663" y="2908300"/>
            <a:ext cx="760412" cy="2193925"/>
          </a:xfrm>
          <a:prstGeom prst="bentConnector3">
            <a:avLst>
              <a:gd name="adj1" fmla="val 28602"/>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6" name="AutoShape 18"/>
          <p:cNvCxnSpPr>
            <a:cxnSpLocks noChangeShapeType="1"/>
            <a:stCxn id="40963" idx="3"/>
            <a:endCxn id="40966" idx="1"/>
          </p:cNvCxnSpPr>
          <p:nvPr/>
        </p:nvCxnSpPr>
        <p:spPr bwMode="auto">
          <a:xfrm>
            <a:off x="2252663" y="2092325"/>
            <a:ext cx="769937" cy="0"/>
          </a:xfrm>
          <a:prstGeom prst="straightConnector1">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7" name="AutoShape 19"/>
          <p:cNvCxnSpPr>
            <a:cxnSpLocks noChangeShapeType="1"/>
            <a:stCxn id="40968" idx="3"/>
            <a:endCxn id="40969" idx="1"/>
          </p:cNvCxnSpPr>
          <p:nvPr/>
        </p:nvCxnSpPr>
        <p:spPr bwMode="auto">
          <a:xfrm flipV="1">
            <a:off x="3789363" y="3548063"/>
            <a:ext cx="738187" cy="1587"/>
          </a:xfrm>
          <a:prstGeom prst="bentConnector3">
            <a:avLst>
              <a:gd name="adj1" fmla="val 49894"/>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8" name="AutoShape 20"/>
          <p:cNvCxnSpPr>
            <a:cxnSpLocks noChangeShapeType="1"/>
            <a:stCxn id="40969" idx="3"/>
            <a:endCxn id="40970" idx="1"/>
          </p:cNvCxnSpPr>
          <p:nvPr/>
        </p:nvCxnSpPr>
        <p:spPr bwMode="auto">
          <a:xfrm>
            <a:off x="5299075" y="3548063"/>
            <a:ext cx="800100" cy="0"/>
          </a:xfrm>
          <a:prstGeom prst="straightConnector1">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09" name="AutoShape 21"/>
          <p:cNvCxnSpPr>
            <a:cxnSpLocks noChangeShapeType="1"/>
            <a:stCxn id="40971" idx="3"/>
            <a:endCxn id="40972" idx="1"/>
          </p:cNvCxnSpPr>
          <p:nvPr/>
        </p:nvCxnSpPr>
        <p:spPr bwMode="auto">
          <a:xfrm>
            <a:off x="3784600" y="5102225"/>
            <a:ext cx="738188" cy="1588"/>
          </a:xfrm>
          <a:prstGeom prst="bentConnector3">
            <a:avLst>
              <a:gd name="adj1" fmla="val 49894"/>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10" name="AutoShape 22"/>
          <p:cNvCxnSpPr>
            <a:cxnSpLocks noChangeShapeType="1"/>
            <a:stCxn id="40972" idx="3"/>
            <a:endCxn id="40973" idx="1"/>
          </p:cNvCxnSpPr>
          <p:nvPr/>
        </p:nvCxnSpPr>
        <p:spPr bwMode="auto">
          <a:xfrm flipV="1">
            <a:off x="5294313" y="5102225"/>
            <a:ext cx="800100" cy="1588"/>
          </a:xfrm>
          <a:prstGeom prst="bentConnector3">
            <a:avLst>
              <a:gd name="adj1" fmla="val 50000"/>
            </a:avLst>
          </a:prstGeom>
          <a:noFill/>
          <a:ln w="19050">
            <a:solidFill>
              <a:schemeClr val="tx1"/>
            </a:solidFill>
            <a:miter lim="800000"/>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93911" name="AutoShape 23"/>
          <p:cNvCxnSpPr>
            <a:cxnSpLocks noChangeShapeType="1"/>
            <a:stCxn id="40973" idx="3"/>
            <a:endCxn id="40974" idx="1"/>
          </p:cNvCxnSpPr>
          <p:nvPr/>
        </p:nvCxnSpPr>
        <p:spPr bwMode="auto">
          <a:xfrm>
            <a:off x="6865938" y="5102225"/>
            <a:ext cx="700087" cy="0"/>
          </a:xfrm>
          <a:prstGeom prst="straightConnector1">
            <a:avLst/>
          </a:prstGeom>
          <a:noFill/>
          <a:ln w="19050">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0983" name="Rectangle 24"/>
          <p:cNvSpPr>
            <a:spLocks noChangeArrowheads="1"/>
          </p:cNvSpPr>
          <p:nvPr/>
        </p:nvSpPr>
        <p:spPr bwMode="auto">
          <a:xfrm rot="5400000">
            <a:off x="1247775" y="3267076"/>
            <a:ext cx="871537"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3200">
                <a:latin typeface="Verdana" panose="020B0604030504040204" pitchFamily="34" charset="0"/>
              </a:rPr>
              <a:t>…</a:t>
            </a:r>
          </a:p>
        </p:txBody>
      </p:sp>
      <p:sp>
        <p:nvSpPr>
          <p:cNvPr id="40984"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3.5 </a:t>
            </a:r>
            <a:r>
              <a:rPr kumimoji="0" lang="zh-CN" altLang="en-US" sz="3200" b="1">
                <a:solidFill>
                  <a:srgbClr val="006699"/>
                </a:solidFill>
                <a:latin typeface="黑体" panose="02010609060101010101" pitchFamily="2" charset="-122"/>
                <a:ea typeface="黑体" panose="02010609060101010101" pitchFamily="2" charset="-122"/>
              </a:rPr>
              <a:t>进程调度</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93906"/>
                                        </p:tgtEl>
                                        <p:attrNameLst>
                                          <p:attrName>style.visibility</p:attrName>
                                        </p:attrNameLst>
                                      </p:cBhvr>
                                      <p:to>
                                        <p:strVal val="visible"/>
                                      </p:to>
                                    </p:set>
                                    <p:animEffect transition="in" filter="wipe(left)">
                                      <p:cBhvr>
                                        <p:cTn id="7" dur="500"/>
                                        <p:tgtEl>
                                          <p:spTgt spid="29390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93904"/>
                                        </p:tgtEl>
                                        <p:attrNameLst>
                                          <p:attrName>style.visibility</p:attrName>
                                        </p:attrNameLst>
                                      </p:cBhvr>
                                      <p:to>
                                        <p:strVal val="visible"/>
                                      </p:to>
                                    </p:set>
                                    <p:animEffect transition="in" filter="wipe(left)">
                                      <p:cBhvr>
                                        <p:cTn id="11" dur="500"/>
                                        <p:tgtEl>
                                          <p:spTgt spid="29390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93905"/>
                                        </p:tgtEl>
                                        <p:attrNameLst>
                                          <p:attrName>style.visibility</p:attrName>
                                        </p:attrNameLst>
                                      </p:cBhvr>
                                      <p:to>
                                        <p:strVal val="visible"/>
                                      </p:to>
                                    </p:set>
                                    <p:animEffect transition="in" filter="wipe(left)">
                                      <p:cBhvr>
                                        <p:cTn id="15" dur="500"/>
                                        <p:tgtEl>
                                          <p:spTgt spid="293905"/>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93907"/>
                                        </p:tgtEl>
                                        <p:attrNameLst>
                                          <p:attrName>style.visibility</p:attrName>
                                        </p:attrNameLst>
                                      </p:cBhvr>
                                      <p:to>
                                        <p:strVal val="visible"/>
                                      </p:to>
                                    </p:set>
                                    <p:animEffect transition="in" filter="wipe(left)">
                                      <p:cBhvr>
                                        <p:cTn id="19" dur="500"/>
                                        <p:tgtEl>
                                          <p:spTgt spid="29390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93908"/>
                                        </p:tgtEl>
                                        <p:attrNameLst>
                                          <p:attrName>style.visibility</p:attrName>
                                        </p:attrNameLst>
                                      </p:cBhvr>
                                      <p:to>
                                        <p:strVal val="visible"/>
                                      </p:to>
                                    </p:set>
                                    <p:animEffect transition="in" filter="wipe(left)">
                                      <p:cBhvr>
                                        <p:cTn id="23" dur="500"/>
                                        <p:tgtEl>
                                          <p:spTgt spid="293908"/>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293909"/>
                                        </p:tgtEl>
                                        <p:attrNameLst>
                                          <p:attrName>style.visibility</p:attrName>
                                        </p:attrNameLst>
                                      </p:cBhvr>
                                      <p:to>
                                        <p:strVal val="visible"/>
                                      </p:to>
                                    </p:set>
                                    <p:animEffect transition="in" filter="wipe(left)">
                                      <p:cBhvr>
                                        <p:cTn id="27" dur="500"/>
                                        <p:tgtEl>
                                          <p:spTgt spid="293909"/>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293910"/>
                                        </p:tgtEl>
                                        <p:attrNameLst>
                                          <p:attrName>style.visibility</p:attrName>
                                        </p:attrNameLst>
                                      </p:cBhvr>
                                      <p:to>
                                        <p:strVal val="visible"/>
                                      </p:to>
                                    </p:set>
                                    <p:animEffect transition="in" filter="wipe(left)">
                                      <p:cBhvr>
                                        <p:cTn id="31" dur="500"/>
                                        <p:tgtEl>
                                          <p:spTgt spid="293910"/>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293911"/>
                                        </p:tgtEl>
                                        <p:attrNameLst>
                                          <p:attrName>style.visibility</p:attrName>
                                        </p:attrNameLst>
                                      </p:cBhvr>
                                      <p:to>
                                        <p:strVal val="visible"/>
                                      </p:to>
                                    </p:set>
                                    <p:animEffect transition="in" filter="wipe(left)">
                                      <p:cBhvr>
                                        <p:cTn id="35" dur="500"/>
                                        <p:tgtEl>
                                          <p:spTgt spid="2939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Line 2"/>
          <p:cNvSpPr>
            <a:spLocks noChangeShapeType="1"/>
          </p:cNvSpPr>
          <p:nvPr/>
        </p:nvSpPr>
        <p:spPr bwMode="auto">
          <a:xfrm>
            <a:off x="2405063" y="4467225"/>
            <a:ext cx="28956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7" name="Freeform 3"/>
          <p:cNvSpPr/>
          <p:nvPr/>
        </p:nvSpPr>
        <p:spPr bwMode="auto">
          <a:xfrm>
            <a:off x="2481263" y="2562225"/>
            <a:ext cx="3778250" cy="1295400"/>
          </a:xfrm>
          <a:custGeom>
            <a:avLst/>
            <a:gdLst>
              <a:gd name="T0" fmla="*/ 0 w 2544"/>
              <a:gd name="T1" fmla="*/ 2147483647 h 816"/>
              <a:gd name="T2" fmla="*/ 2147483647 w 2544"/>
              <a:gd name="T3" fmla="*/ 2147483647 h 816"/>
              <a:gd name="T4" fmla="*/ 2147483647 w 2544"/>
              <a:gd name="T5" fmla="*/ 2147483647 h 816"/>
              <a:gd name="T6" fmla="*/ 2147483647 w 2544"/>
              <a:gd name="T7" fmla="*/ 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816">
                <a:moveTo>
                  <a:pt x="0" y="96"/>
                </a:moveTo>
                <a:lnTo>
                  <a:pt x="1488" y="816"/>
                </a:lnTo>
                <a:lnTo>
                  <a:pt x="2160" y="816"/>
                </a:lnTo>
                <a:lnTo>
                  <a:pt x="254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88" name="Rectangle 4"/>
          <p:cNvSpPr>
            <a:spLocks noGrp="1" noChangeArrowheads="1"/>
          </p:cNvSpPr>
          <p:nvPr>
            <p:ph type="body" idx="1"/>
          </p:nvPr>
        </p:nvSpPr>
        <p:spPr>
          <a:xfrm>
            <a:off x="617538" y="1384300"/>
            <a:ext cx="4986337" cy="5381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defTabSz="1755775">
              <a:lnSpc>
                <a:spcPct val="130000"/>
              </a:lnSpc>
              <a:tabLst>
                <a:tab pos="3773170" algn="l"/>
                <a:tab pos="4035425" algn="l"/>
                <a:tab pos="4484370" algn="l"/>
              </a:tabLst>
            </a:pPr>
            <a:r>
              <a:rPr lang="zh-CN" altLang="en-US" sz="24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进程队列实现示意图</a:t>
            </a:r>
          </a:p>
        </p:txBody>
      </p:sp>
      <p:grpSp>
        <p:nvGrpSpPr>
          <p:cNvPr id="41989" name="Group 5"/>
          <p:cNvGrpSpPr/>
          <p:nvPr/>
        </p:nvGrpSpPr>
        <p:grpSpPr bwMode="auto">
          <a:xfrm>
            <a:off x="4462463" y="2257425"/>
            <a:ext cx="990600" cy="1371600"/>
            <a:chOff x="2208" y="528"/>
            <a:chExt cx="672" cy="1008"/>
          </a:xfrm>
        </p:grpSpPr>
        <p:sp>
          <p:nvSpPr>
            <p:cNvPr id="42032" name="Rectangle 6"/>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33" name="Rectangle 7"/>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PCB1</a:t>
              </a:r>
            </a:p>
          </p:txBody>
        </p:sp>
        <p:sp>
          <p:nvSpPr>
            <p:cNvPr id="42034" name="Rectangle 8"/>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sp>
        <p:nvSpPr>
          <p:cNvPr id="41990" name="Line 9"/>
          <p:cNvSpPr>
            <a:spLocks noChangeShapeType="1"/>
          </p:cNvSpPr>
          <p:nvPr/>
        </p:nvSpPr>
        <p:spPr bwMode="auto">
          <a:xfrm>
            <a:off x="5453063" y="2409825"/>
            <a:ext cx="838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1991" name="Group 10"/>
          <p:cNvGrpSpPr/>
          <p:nvPr/>
        </p:nvGrpSpPr>
        <p:grpSpPr bwMode="auto">
          <a:xfrm>
            <a:off x="6291263" y="2257425"/>
            <a:ext cx="990600" cy="1371600"/>
            <a:chOff x="2208" y="528"/>
            <a:chExt cx="672" cy="1008"/>
          </a:xfrm>
        </p:grpSpPr>
        <p:sp>
          <p:nvSpPr>
            <p:cNvPr id="42029" name="Rectangle 11"/>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30" name="Rectangle 12"/>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PCB6</a:t>
              </a:r>
            </a:p>
          </p:txBody>
        </p:sp>
        <p:sp>
          <p:nvSpPr>
            <p:cNvPr id="42031" name="Rectangle 13"/>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sp>
        <p:nvSpPr>
          <p:cNvPr id="41992" name="Line 14"/>
          <p:cNvSpPr>
            <a:spLocks noChangeShapeType="1"/>
          </p:cNvSpPr>
          <p:nvPr/>
        </p:nvSpPr>
        <p:spPr bwMode="auto">
          <a:xfrm>
            <a:off x="2252663" y="2409825"/>
            <a:ext cx="2209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993" name="Rectangle 15"/>
          <p:cNvSpPr>
            <a:spLocks noChangeArrowheads="1"/>
          </p:cNvSpPr>
          <p:nvPr/>
        </p:nvSpPr>
        <p:spPr bwMode="auto">
          <a:xfrm>
            <a:off x="2128838" y="2333625"/>
            <a:ext cx="990600" cy="306388"/>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Head</a:t>
            </a:r>
          </a:p>
        </p:txBody>
      </p:sp>
      <p:sp>
        <p:nvSpPr>
          <p:cNvPr id="41994" name="Rectangle 16"/>
          <p:cNvSpPr>
            <a:spLocks noChangeArrowheads="1"/>
          </p:cNvSpPr>
          <p:nvPr/>
        </p:nvSpPr>
        <p:spPr bwMode="auto">
          <a:xfrm>
            <a:off x="2128838" y="2640013"/>
            <a:ext cx="990600" cy="304800"/>
          </a:xfrm>
          <a:prstGeom prst="rect">
            <a:avLst/>
          </a:prstGeom>
          <a:solidFill>
            <a:srgbClr val="FF66CC"/>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Tail</a:t>
            </a:r>
          </a:p>
        </p:txBody>
      </p:sp>
      <p:sp>
        <p:nvSpPr>
          <p:cNvPr id="41995" name="Text Box 17"/>
          <p:cNvSpPr txBox="1">
            <a:spLocks noChangeArrowheads="1"/>
          </p:cNvSpPr>
          <p:nvPr/>
        </p:nvSpPr>
        <p:spPr bwMode="auto">
          <a:xfrm>
            <a:off x="1109663" y="2333625"/>
            <a:ext cx="914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磁盘等待队列</a:t>
            </a:r>
          </a:p>
        </p:txBody>
      </p:sp>
      <p:grpSp>
        <p:nvGrpSpPr>
          <p:cNvPr id="41996" name="Group 18"/>
          <p:cNvGrpSpPr/>
          <p:nvPr/>
        </p:nvGrpSpPr>
        <p:grpSpPr bwMode="auto">
          <a:xfrm>
            <a:off x="7281863" y="2409825"/>
            <a:ext cx="609600" cy="288925"/>
            <a:chOff x="4704" y="3019"/>
            <a:chExt cx="384" cy="182"/>
          </a:xfrm>
        </p:grpSpPr>
        <p:grpSp>
          <p:nvGrpSpPr>
            <p:cNvPr id="42023" name="Group 19"/>
            <p:cNvGrpSpPr/>
            <p:nvPr/>
          </p:nvGrpSpPr>
          <p:grpSpPr bwMode="auto">
            <a:xfrm>
              <a:off x="4896" y="3019"/>
              <a:ext cx="192" cy="182"/>
              <a:chOff x="2448" y="2016"/>
              <a:chExt cx="192" cy="192"/>
            </a:xfrm>
          </p:grpSpPr>
          <p:sp>
            <p:nvSpPr>
              <p:cNvPr id="42025" name="Line 20"/>
              <p:cNvSpPr>
                <a:spLocks noChangeShapeType="1"/>
              </p:cNvSpPr>
              <p:nvPr/>
            </p:nvSpPr>
            <p:spPr bwMode="auto">
              <a:xfrm>
                <a:off x="2448" y="2112"/>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26" name="Line 21"/>
              <p:cNvSpPr>
                <a:spLocks noChangeShapeType="1"/>
              </p:cNvSpPr>
              <p:nvPr/>
            </p:nvSpPr>
            <p:spPr bwMode="auto">
              <a:xfrm>
                <a:off x="2496" y="2160"/>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27" name="Line 22"/>
              <p:cNvSpPr>
                <a:spLocks noChangeShapeType="1"/>
              </p:cNvSpPr>
              <p:nvPr/>
            </p:nvSpPr>
            <p:spPr bwMode="auto">
              <a:xfrm>
                <a:off x="2520" y="2208"/>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28" name="Line 23"/>
              <p:cNvSpPr>
                <a:spLocks noChangeShapeType="1"/>
              </p:cNvSpPr>
              <p:nvPr/>
            </p:nvSpPr>
            <p:spPr bwMode="auto">
              <a:xfrm>
                <a:off x="2544" y="2016"/>
                <a:ext cx="0" cy="9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024" name="Line 24"/>
            <p:cNvSpPr>
              <a:spLocks noChangeShapeType="1"/>
            </p:cNvSpPr>
            <p:nvPr/>
          </p:nvSpPr>
          <p:spPr bwMode="auto">
            <a:xfrm>
              <a:off x="4704" y="3019"/>
              <a:ext cx="2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997" name="Group 25"/>
          <p:cNvGrpSpPr/>
          <p:nvPr/>
        </p:nvGrpSpPr>
        <p:grpSpPr bwMode="auto">
          <a:xfrm>
            <a:off x="3852863" y="4297363"/>
            <a:ext cx="990600" cy="1371600"/>
            <a:chOff x="2208" y="528"/>
            <a:chExt cx="672" cy="1008"/>
          </a:xfrm>
        </p:grpSpPr>
        <p:sp>
          <p:nvSpPr>
            <p:cNvPr id="42020" name="Rectangle 26"/>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21" name="Rectangle 27"/>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PCB4</a:t>
              </a:r>
            </a:p>
          </p:txBody>
        </p:sp>
        <p:sp>
          <p:nvSpPr>
            <p:cNvPr id="42022" name="Rectangle 28"/>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grpSp>
        <p:nvGrpSpPr>
          <p:cNvPr id="41998" name="Group 29"/>
          <p:cNvGrpSpPr/>
          <p:nvPr/>
        </p:nvGrpSpPr>
        <p:grpSpPr bwMode="auto">
          <a:xfrm>
            <a:off x="5300663" y="4297363"/>
            <a:ext cx="990600" cy="1371600"/>
            <a:chOff x="2208" y="528"/>
            <a:chExt cx="672" cy="1008"/>
          </a:xfrm>
        </p:grpSpPr>
        <p:sp>
          <p:nvSpPr>
            <p:cNvPr id="42017" name="Rectangle 30"/>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18" name="Rectangle 31"/>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PCB8</a:t>
              </a:r>
            </a:p>
          </p:txBody>
        </p:sp>
        <p:sp>
          <p:nvSpPr>
            <p:cNvPr id="42019" name="Rectangle 32"/>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grpSp>
        <p:nvGrpSpPr>
          <p:cNvPr id="41999" name="Group 33"/>
          <p:cNvGrpSpPr/>
          <p:nvPr/>
        </p:nvGrpSpPr>
        <p:grpSpPr bwMode="auto">
          <a:xfrm>
            <a:off x="7053263" y="4297363"/>
            <a:ext cx="990600" cy="1371600"/>
            <a:chOff x="2208" y="528"/>
            <a:chExt cx="672" cy="1008"/>
          </a:xfrm>
        </p:grpSpPr>
        <p:sp>
          <p:nvSpPr>
            <p:cNvPr id="42014" name="Rectangle 34"/>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2015" name="Rectangle 35"/>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PCB7</a:t>
              </a:r>
            </a:p>
          </p:txBody>
        </p:sp>
        <p:sp>
          <p:nvSpPr>
            <p:cNvPr id="42016" name="Rectangle 36"/>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grpSp>
        <p:nvGrpSpPr>
          <p:cNvPr id="42000" name="Group 37"/>
          <p:cNvGrpSpPr/>
          <p:nvPr/>
        </p:nvGrpSpPr>
        <p:grpSpPr bwMode="auto">
          <a:xfrm>
            <a:off x="8348663" y="4449763"/>
            <a:ext cx="304800" cy="304800"/>
            <a:chOff x="2448" y="2016"/>
            <a:chExt cx="192" cy="192"/>
          </a:xfrm>
        </p:grpSpPr>
        <p:sp>
          <p:nvSpPr>
            <p:cNvPr id="42010" name="Line 38"/>
            <p:cNvSpPr>
              <a:spLocks noChangeShapeType="1"/>
            </p:cNvSpPr>
            <p:nvPr/>
          </p:nvSpPr>
          <p:spPr bwMode="auto">
            <a:xfrm>
              <a:off x="2448" y="2112"/>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1" name="Line 39"/>
            <p:cNvSpPr>
              <a:spLocks noChangeShapeType="1"/>
            </p:cNvSpPr>
            <p:nvPr/>
          </p:nvSpPr>
          <p:spPr bwMode="auto">
            <a:xfrm>
              <a:off x="2496" y="2160"/>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2" name="Line 40"/>
            <p:cNvSpPr>
              <a:spLocks noChangeShapeType="1"/>
            </p:cNvSpPr>
            <p:nvPr/>
          </p:nvSpPr>
          <p:spPr bwMode="auto">
            <a:xfrm>
              <a:off x="2520" y="2208"/>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13" name="Line 41"/>
            <p:cNvSpPr>
              <a:spLocks noChangeShapeType="1"/>
            </p:cNvSpPr>
            <p:nvPr/>
          </p:nvSpPr>
          <p:spPr bwMode="auto">
            <a:xfrm>
              <a:off x="2544" y="2016"/>
              <a:ext cx="0" cy="9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001" name="Line 42"/>
          <p:cNvSpPr>
            <a:spLocks noChangeShapeType="1"/>
          </p:cNvSpPr>
          <p:nvPr/>
        </p:nvSpPr>
        <p:spPr bwMode="auto">
          <a:xfrm>
            <a:off x="6291263" y="4449763"/>
            <a:ext cx="7620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2" name="Line 43"/>
          <p:cNvSpPr>
            <a:spLocks noChangeShapeType="1"/>
          </p:cNvSpPr>
          <p:nvPr/>
        </p:nvSpPr>
        <p:spPr bwMode="auto">
          <a:xfrm>
            <a:off x="8043863" y="4449763"/>
            <a:ext cx="4572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3" name="Line 44"/>
          <p:cNvSpPr>
            <a:spLocks noChangeShapeType="1"/>
          </p:cNvSpPr>
          <p:nvPr/>
        </p:nvSpPr>
        <p:spPr bwMode="auto">
          <a:xfrm>
            <a:off x="2262188" y="4467225"/>
            <a:ext cx="1600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004" name="Freeform 45"/>
          <p:cNvSpPr/>
          <p:nvPr/>
        </p:nvSpPr>
        <p:spPr bwMode="auto">
          <a:xfrm>
            <a:off x="2633663" y="4525963"/>
            <a:ext cx="4419600" cy="1295400"/>
          </a:xfrm>
          <a:custGeom>
            <a:avLst/>
            <a:gdLst>
              <a:gd name="T0" fmla="*/ 0 w 3024"/>
              <a:gd name="T1" fmla="*/ 2147483647 h 912"/>
              <a:gd name="T2" fmla="*/ 2147483647 w 3024"/>
              <a:gd name="T3" fmla="*/ 2147483647 h 912"/>
              <a:gd name="T4" fmla="*/ 2147483647 w 3024"/>
              <a:gd name="T5" fmla="*/ 2147483647 h 912"/>
              <a:gd name="T6" fmla="*/ 2147483647 w 3024"/>
              <a:gd name="T7" fmla="*/ 0 h 9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4" h="912">
                <a:moveTo>
                  <a:pt x="0" y="192"/>
                </a:moveTo>
                <a:lnTo>
                  <a:pt x="816" y="912"/>
                </a:lnTo>
                <a:lnTo>
                  <a:pt x="2640" y="912"/>
                </a:lnTo>
                <a:lnTo>
                  <a:pt x="302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42005" name="Group 46"/>
          <p:cNvGrpSpPr/>
          <p:nvPr/>
        </p:nvGrpSpPr>
        <p:grpSpPr bwMode="auto">
          <a:xfrm>
            <a:off x="2128838" y="4284663"/>
            <a:ext cx="990600" cy="611187"/>
            <a:chOff x="672" y="768"/>
            <a:chExt cx="720" cy="480"/>
          </a:xfrm>
        </p:grpSpPr>
        <p:sp>
          <p:nvSpPr>
            <p:cNvPr id="42008" name="Rectangle 47"/>
            <p:cNvSpPr>
              <a:spLocks noChangeArrowheads="1"/>
            </p:cNvSpPr>
            <p:nvPr/>
          </p:nvSpPr>
          <p:spPr bwMode="auto">
            <a:xfrm>
              <a:off x="672" y="768"/>
              <a:ext cx="720"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Head</a:t>
              </a:r>
            </a:p>
          </p:txBody>
        </p:sp>
        <p:sp>
          <p:nvSpPr>
            <p:cNvPr id="42009" name="Rectangle 48"/>
            <p:cNvSpPr>
              <a:spLocks noChangeArrowheads="1"/>
            </p:cNvSpPr>
            <p:nvPr/>
          </p:nvSpPr>
          <p:spPr bwMode="auto">
            <a:xfrm>
              <a:off x="672" y="1008"/>
              <a:ext cx="720" cy="240"/>
            </a:xfrm>
            <a:prstGeom prst="rect">
              <a:avLst/>
            </a:prstGeom>
            <a:solidFill>
              <a:srgbClr val="FF66CC"/>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Tail</a:t>
              </a:r>
            </a:p>
          </p:txBody>
        </p:sp>
      </p:grpSp>
      <p:sp>
        <p:nvSpPr>
          <p:cNvPr id="42006" name="Text Box 49"/>
          <p:cNvSpPr txBox="1">
            <a:spLocks noChangeArrowheads="1"/>
          </p:cNvSpPr>
          <p:nvPr/>
        </p:nvSpPr>
        <p:spPr bwMode="auto">
          <a:xfrm>
            <a:off x="1262063" y="4238625"/>
            <a:ext cx="762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就绪</a:t>
            </a:r>
          </a:p>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队列</a:t>
            </a:r>
          </a:p>
        </p:txBody>
      </p:sp>
      <p:sp>
        <p:nvSpPr>
          <p:cNvPr id="42007"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3.5 </a:t>
            </a:r>
            <a:r>
              <a:rPr kumimoji="0" lang="zh-CN" altLang="en-US" sz="3200" b="1">
                <a:solidFill>
                  <a:srgbClr val="006699"/>
                </a:solidFill>
                <a:latin typeface="黑体" panose="02010609060101010101" pitchFamily="2" charset="-122"/>
                <a:ea typeface="黑体" panose="02010609060101010101" pitchFamily="2" charset="-122"/>
              </a:rPr>
              <a:t>进程调度</a:t>
            </a: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3.5 </a:t>
            </a:r>
            <a:r>
              <a:rPr kumimoji="0" lang="zh-CN" altLang="en-US" sz="3200" b="1">
                <a:solidFill>
                  <a:srgbClr val="006699"/>
                </a:solidFill>
                <a:latin typeface="黑体" panose="02010609060101010101" pitchFamily="2" charset="-122"/>
                <a:ea typeface="黑体" panose="02010609060101010101" pitchFamily="2" charset="-122"/>
              </a:rPr>
              <a:t>进程调度</a:t>
            </a:r>
          </a:p>
        </p:txBody>
      </p:sp>
      <p:sp>
        <p:nvSpPr>
          <p:cNvPr id="43011" name="Rectangle 3"/>
          <p:cNvSpPr>
            <a:spLocks noChangeArrowheads="1"/>
          </p:cNvSpPr>
          <p:nvPr/>
        </p:nvSpPr>
        <p:spPr bwMode="auto">
          <a:xfrm>
            <a:off x="3629025" y="5203825"/>
            <a:ext cx="25892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a:latin typeface="Times New Roman" panose="02020603050405020304" pitchFamily="18" charset="0"/>
                <a:ea typeface="宋体" panose="02010600030101010101" pitchFamily="2" charset="-122"/>
              </a:rPr>
              <a:t>单一的阻塞队列</a:t>
            </a:r>
            <a:endParaRPr kumimoji="0" lang="zh-CN" altLang="en-US" sz="2000">
              <a:latin typeface="Verdana" panose="020B0604030504040204" pitchFamily="34" charset="0"/>
              <a:ea typeface="宋体" panose="02010600030101010101" pitchFamily="2" charset="-122"/>
            </a:endParaRPr>
          </a:p>
        </p:txBody>
      </p:sp>
      <p:pic>
        <p:nvPicPr>
          <p:cNvPr id="43012" name="Picture 4" descr="未标题-1 拷贝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5063" y="2095500"/>
            <a:ext cx="7091362"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Rectangle 5"/>
          <p:cNvSpPr>
            <a:spLocks noChangeArrowheads="1"/>
          </p:cNvSpPr>
          <p:nvPr/>
        </p:nvSpPr>
        <p:spPr bwMode="auto">
          <a:xfrm>
            <a:off x="1204913" y="2433638"/>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允许进入</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3014" name="Rectangle 6"/>
          <p:cNvSpPr>
            <a:spLocks noChangeArrowheads="1"/>
          </p:cNvSpPr>
          <p:nvPr/>
        </p:nvSpPr>
        <p:spPr bwMode="auto">
          <a:xfrm>
            <a:off x="3057525" y="222885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就绪队列</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3015" name="Rectangle 7"/>
          <p:cNvSpPr>
            <a:spLocks noChangeArrowheads="1"/>
          </p:cNvSpPr>
          <p:nvPr/>
        </p:nvSpPr>
        <p:spPr bwMode="auto">
          <a:xfrm>
            <a:off x="4524375" y="2424113"/>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分派</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3016" name="Rectangle 8"/>
          <p:cNvSpPr>
            <a:spLocks noChangeArrowheads="1"/>
          </p:cNvSpPr>
          <p:nvPr/>
        </p:nvSpPr>
        <p:spPr bwMode="auto">
          <a:xfrm>
            <a:off x="5605463" y="2605088"/>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solidFill>
                  <a:srgbClr val="000099"/>
                </a:solidFill>
                <a:latin typeface="黑体" panose="02010609060101010101" pitchFamily="2" charset="-122"/>
                <a:ea typeface="黑体" panose="02010609060101010101" pitchFamily="2" charset="-122"/>
              </a:rPr>
              <a:t>CPU</a:t>
            </a:r>
          </a:p>
        </p:txBody>
      </p:sp>
      <p:sp>
        <p:nvSpPr>
          <p:cNvPr id="43017" name="Rectangle 9"/>
          <p:cNvSpPr>
            <a:spLocks noChangeArrowheads="1"/>
          </p:cNvSpPr>
          <p:nvPr/>
        </p:nvSpPr>
        <p:spPr bwMode="auto">
          <a:xfrm>
            <a:off x="6648450" y="219075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释放</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3018" name="Rectangle 10"/>
          <p:cNvSpPr>
            <a:spLocks noChangeArrowheads="1"/>
          </p:cNvSpPr>
          <p:nvPr/>
        </p:nvSpPr>
        <p:spPr bwMode="auto">
          <a:xfrm>
            <a:off x="4076700" y="3233738"/>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超时（时间片到）</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3019" name="Rectangle 11"/>
          <p:cNvSpPr>
            <a:spLocks noChangeArrowheads="1"/>
          </p:cNvSpPr>
          <p:nvPr/>
        </p:nvSpPr>
        <p:spPr bwMode="auto">
          <a:xfrm>
            <a:off x="5429250" y="4029075"/>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等待事件</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3020" name="Rectangle 12"/>
          <p:cNvSpPr>
            <a:spLocks noChangeArrowheads="1"/>
          </p:cNvSpPr>
          <p:nvPr/>
        </p:nvSpPr>
        <p:spPr bwMode="auto">
          <a:xfrm>
            <a:off x="2986088" y="3829050"/>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阻塞队列</a:t>
            </a:r>
          </a:p>
        </p:txBody>
      </p:sp>
      <p:sp>
        <p:nvSpPr>
          <p:cNvPr id="43021" name="Rectangle 13"/>
          <p:cNvSpPr>
            <a:spLocks noChangeArrowheads="1"/>
          </p:cNvSpPr>
          <p:nvPr/>
        </p:nvSpPr>
        <p:spPr bwMode="auto">
          <a:xfrm>
            <a:off x="1138238" y="4195763"/>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事件发生</a:t>
            </a: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dirty="0">
                <a:solidFill>
                  <a:srgbClr val="006699"/>
                </a:solidFill>
                <a:latin typeface="黑体" panose="02010609060101010101" pitchFamily="2" charset="-122"/>
                <a:ea typeface="黑体" panose="02010609060101010101" pitchFamily="2" charset="-122"/>
              </a:rPr>
              <a:t>3.5 </a:t>
            </a:r>
            <a:r>
              <a:rPr kumimoji="0" lang="zh-CN" altLang="en-US" sz="3200" b="1" dirty="0">
                <a:solidFill>
                  <a:srgbClr val="006699"/>
                </a:solidFill>
                <a:latin typeface="黑体" panose="02010609060101010101" pitchFamily="2" charset="-122"/>
                <a:ea typeface="黑体" panose="02010609060101010101" pitchFamily="2" charset="-122"/>
              </a:rPr>
              <a:t>进程调度</a:t>
            </a:r>
          </a:p>
        </p:txBody>
      </p:sp>
      <p:pic>
        <p:nvPicPr>
          <p:cNvPr id="44035" name="Picture 3" descr="未标题-1 拷贝2"/>
          <p:cNvPicPr>
            <a:picLocks noChangeAspect="1" noChangeArrowheads="1"/>
          </p:cNvPicPr>
          <p:nvPr/>
        </p:nvPicPr>
        <p:blipFill>
          <a:blip r:embed="rId2">
            <a:extLst>
              <a:ext uri="{28A0092B-C50C-407E-A947-70E740481C1C}">
                <a14:useLocalDpi xmlns:a14="http://schemas.microsoft.com/office/drawing/2010/main" val="0"/>
              </a:ext>
            </a:extLst>
          </a:blip>
          <a:srcRect b="20958"/>
          <a:stretch>
            <a:fillRect/>
          </a:stretch>
        </p:blipFill>
        <p:spPr bwMode="auto">
          <a:xfrm>
            <a:off x="933450" y="1335088"/>
            <a:ext cx="7177088" cy="468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Rectangle 4"/>
          <p:cNvSpPr>
            <a:spLocks noChangeArrowheads="1"/>
          </p:cNvSpPr>
          <p:nvPr/>
        </p:nvSpPr>
        <p:spPr bwMode="auto">
          <a:xfrm>
            <a:off x="4157663" y="6032500"/>
            <a:ext cx="2989262"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just">
              <a:spcBef>
                <a:spcPct val="0"/>
              </a:spcBef>
              <a:buClrTx/>
              <a:buSzTx/>
              <a:buFontTx/>
              <a:buNone/>
            </a:pPr>
            <a:r>
              <a:rPr kumimoji="0" lang="zh-CN" altLang="en-US" sz="2000" b="1" dirty="0">
                <a:latin typeface="Times New Roman" panose="02020603050405020304" pitchFamily="18" charset="0"/>
                <a:ea typeface="宋体" panose="02010600030101010101" pitchFamily="2" charset="-122"/>
              </a:rPr>
              <a:t>多条阻塞队列</a:t>
            </a:r>
            <a:endParaRPr kumimoji="0" lang="zh-CN" altLang="en-US" sz="2000" dirty="0">
              <a:latin typeface="Verdana" panose="020B0604030504040204" pitchFamily="34" charset="0"/>
              <a:ea typeface="宋体" panose="02010600030101010101" pitchFamily="2" charset="-122"/>
            </a:endParaRPr>
          </a:p>
        </p:txBody>
      </p:sp>
      <p:sp>
        <p:nvSpPr>
          <p:cNvPr id="44037" name="Rectangle 5"/>
          <p:cNvSpPr>
            <a:spLocks noChangeArrowheads="1"/>
          </p:cNvSpPr>
          <p:nvPr/>
        </p:nvSpPr>
        <p:spPr bwMode="auto">
          <a:xfrm>
            <a:off x="1090613" y="150495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允许进入</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4038" name="Rectangle 6"/>
          <p:cNvSpPr>
            <a:spLocks noChangeArrowheads="1"/>
          </p:cNvSpPr>
          <p:nvPr/>
        </p:nvSpPr>
        <p:spPr bwMode="auto">
          <a:xfrm>
            <a:off x="2957513" y="1328738"/>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就绪队列</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4039" name="Rectangle 7"/>
          <p:cNvSpPr>
            <a:spLocks noChangeArrowheads="1"/>
          </p:cNvSpPr>
          <p:nvPr/>
        </p:nvSpPr>
        <p:spPr bwMode="auto">
          <a:xfrm>
            <a:off x="4495800" y="1495425"/>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分派</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4040" name="Rectangle 8"/>
          <p:cNvSpPr>
            <a:spLocks noChangeArrowheads="1"/>
          </p:cNvSpPr>
          <p:nvPr/>
        </p:nvSpPr>
        <p:spPr bwMode="auto">
          <a:xfrm>
            <a:off x="5576888" y="167640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solidFill>
                  <a:srgbClr val="000099"/>
                </a:solidFill>
                <a:latin typeface="黑体" panose="02010609060101010101" pitchFamily="2" charset="-122"/>
                <a:ea typeface="黑体" panose="02010609060101010101" pitchFamily="2" charset="-122"/>
              </a:rPr>
              <a:t>CPU</a:t>
            </a:r>
          </a:p>
        </p:txBody>
      </p:sp>
      <p:sp>
        <p:nvSpPr>
          <p:cNvPr id="44041" name="Rectangle 9"/>
          <p:cNvSpPr>
            <a:spLocks noChangeArrowheads="1"/>
          </p:cNvSpPr>
          <p:nvPr/>
        </p:nvSpPr>
        <p:spPr bwMode="auto">
          <a:xfrm>
            <a:off x="6619875" y="1219200"/>
            <a:ext cx="97155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释放</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4042" name="Rectangle 10"/>
          <p:cNvSpPr>
            <a:spLocks noChangeArrowheads="1"/>
          </p:cNvSpPr>
          <p:nvPr/>
        </p:nvSpPr>
        <p:spPr bwMode="auto">
          <a:xfrm>
            <a:off x="4048125" y="2305050"/>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超时（时间片到）</a:t>
            </a:r>
            <a:endParaRPr kumimoji="0" lang="en-US" altLang="zh-CN" sz="1600" b="1">
              <a:solidFill>
                <a:srgbClr val="000099"/>
              </a:solidFill>
              <a:latin typeface="黑体" panose="02010609060101010101" pitchFamily="2" charset="-122"/>
              <a:ea typeface="黑体" panose="02010609060101010101" pitchFamily="2" charset="-122"/>
            </a:endParaRPr>
          </a:p>
        </p:txBody>
      </p:sp>
      <p:sp>
        <p:nvSpPr>
          <p:cNvPr id="44043" name="Rectangle 11"/>
          <p:cNvSpPr>
            <a:spLocks noChangeArrowheads="1"/>
          </p:cNvSpPr>
          <p:nvPr/>
        </p:nvSpPr>
        <p:spPr bwMode="auto">
          <a:xfrm>
            <a:off x="5314950" y="3057525"/>
            <a:ext cx="130016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a:t>
            </a:r>
            <a:r>
              <a:rPr kumimoji="0" lang="en-US" altLang="zh-CN" sz="1600" b="1">
                <a:solidFill>
                  <a:srgbClr val="000099"/>
                </a:solidFill>
                <a:latin typeface="黑体" panose="02010609060101010101" pitchFamily="2" charset="-122"/>
                <a:ea typeface="黑体" panose="02010609060101010101" pitchFamily="2" charset="-122"/>
              </a:rPr>
              <a:t>1</a:t>
            </a:r>
            <a:r>
              <a:rPr kumimoji="0" lang="zh-CN" altLang="en-US" sz="1600" b="1">
                <a:solidFill>
                  <a:srgbClr val="000099"/>
                </a:solidFill>
                <a:latin typeface="黑体" panose="02010609060101010101" pitchFamily="2" charset="-122"/>
                <a:ea typeface="黑体" panose="02010609060101010101" pitchFamily="2" charset="-122"/>
              </a:rPr>
              <a:t>等待</a:t>
            </a:r>
          </a:p>
        </p:txBody>
      </p:sp>
      <p:sp>
        <p:nvSpPr>
          <p:cNvPr id="44044" name="Rectangle 12"/>
          <p:cNvSpPr>
            <a:spLocks noChangeArrowheads="1"/>
          </p:cNvSpPr>
          <p:nvPr/>
        </p:nvSpPr>
        <p:spPr bwMode="auto">
          <a:xfrm>
            <a:off x="2957513" y="2900363"/>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a:t>
            </a:r>
            <a:r>
              <a:rPr kumimoji="0" lang="en-US" altLang="zh-CN" sz="1600" b="1">
                <a:solidFill>
                  <a:srgbClr val="000099"/>
                </a:solidFill>
                <a:latin typeface="黑体" panose="02010609060101010101" pitchFamily="2" charset="-122"/>
                <a:ea typeface="黑体" panose="02010609060101010101" pitchFamily="2" charset="-122"/>
              </a:rPr>
              <a:t>1</a:t>
            </a:r>
            <a:r>
              <a:rPr kumimoji="0" lang="zh-CN" altLang="en-US" sz="1600" b="1">
                <a:solidFill>
                  <a:srgbClr val="000099"/>
                </a:solidFill>
                <a:latin typeface="黑体" panose="02010609060101010101" pitchFamily="2" charset="-122"/>
                <a:ea typeface="黑体" panose="02010609060101010101" pitchFamily="2" charset="-122"/>
              </a:rPr>
              <a:t>队列</a:t>
            </a:r>
          </a:p>
        </p:txBody>
      </p:sp>
      <p:sp>
        <p:nvSpPr>
          <p:cNvPr id="44045" name="Rectangle 13"/>
          <p:cNvSpPr>
            <a:spLocks noChangeArrowheads="1"/>
          </p:cNvSpPr>
          <p:nvPr/>
        </p:nvSpPr>
        <p:spPr bwMode="auto">
          <a:xfrm>
            <a:off x="966788" y="3224213"/>
            <a:ext cx="112871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a:t>
            </a:r>
            <a:r>
              <a:rPr kumimoji="0" lang="en-US" altLang="zh-CN" sz="1600" b="1">
                <a:solidFill>
                  <a:srgbClr val="000099"/>
                </a:solidFill>
                <a:latin typeface="黑体" panose="02010609060101010101" pitchFamily="2" charset="-122"/>
                <a:ea typeface="黑体" panose="02010609060101010101" pitchFamily="2" charset="-122"/>
              </a:rPr>
              <a:t>1</a:t>
            </a:r>
            <a:r>
              <a:rPr kumimoji="0" lang="zh-CN" altLang="en-US" sz="1600" b="1">
                <a:solidFill>
                  <a:srgbClr val="000099"/>
                </a:solidFill>
                <a:latin typeface="黑体" panose="02010609060101010101" pitchFamily="2" charset="-122"/>
                <a:ea typeface="黑体" panose="02010609060101010101" pitchFamily="2" charset="-122"/>
              </a:rPr>
              <a:t>发生</a:t>
            </a:r>
          </a:p>
        </p:txBody>
      </p:sp>
      <p:sp>
        <p:nvSpPr>
          <p:cNvPr id="44046" name="Rectangle 14"/>
          <p:cNvSpPr>
            <a:spLocks noChangeArrowheads="1"/>
          </p:cNvSpPr>
          <p:nvPr/>
        </p:nvSpPr>
        <p:spPr bwMode="auto">
          <a:xfrm>
            <a:off x="5310188" y="3838575"/>
            <a:ext cx="130016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a:t>
            </a:r>
            <a:r>
              <a:rPr kumimoji="0" lang="en-US" altLang="zh-CN" sz="1600" b="1">
                <a:solidFill>
                  <a:srgbClr val="000099"/>
                </a:solidFill>
                <a:latin typeface="黑体" panose="02010609060101010101" pitchFamily="2" charset="-122"/>
                <a:ea typeface="黑体" panose="02010609060101010101" pitchFamily="2" charset="-122"/>
              </a:rPr>
              <a:t>2</a:t>
            </a:r>
            <a:r>
              <a:rPr kumimoji="0" lang="zh-CN" altLang="en-US" sz="1600" b="1">
                <a:solidFill>
                  <a:srgbClr val="000099"/>
                </a:solidFill>
                <a:latin typeface="黑体" panose="02010609060101010101" pitchFamily="2" charset="-122"/>
                <a:ea typeface="黑体" panose="02010609060101010101" pitchFamily="2" charset="-122"/>
              </a:rPr>
              <a:t>等待</a:t>
            </a:r>
          </a:p>
        </p:txBody>
      </p:sp>
      <p:sp>
        <p:nvSpPr>
          <p:cNvPr id="44047" name="Rectangle 15"/>
          <p:cNvSpPr>
            <a:spLocks noChangeArrowheads="1"/>
          </p:cNvSpPr>
          <p:nvPr/>
        </p:nvSpPr>
        <p:spPr bwMode="auto">
          <a:xfrm>
            <a:off x="2952750" y="3681413"/>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a:t>
            </a:r>
            <a:r>
              <a:rPr kumimoji="0" lang="en-US" altLang="zh-CN" sz="1600" b="1">
                <a:solidFill>
                  <a:srgbClr val="000099"/>
                </a:solidFill>
                <a:latin typeface="黑体" panose="02010609060101010101" pitchFamily="2" charset="-122"/>
                <a:ea typeface="黑体" panose="02010609060101010101" pitchFamily="2" charset="-122"/>
              </a:rPr>
              <a:t>2</a:t>
            </a:r>
            <a:r>
              <a:rPr kumimoji="0" lang="zh-CN" altLang="en-US" sz="1600" b="1">
                <a:solidFill>
                  <a:srgbClr val="000099"/>
                </a:solidFill>
                <a:latin typeface="黑体" panose="02010609060101010101" pitchFamily="2" charset="-122"/>
                <a:ea typeface="黑体" panose="02010609060101010101" pitchFamily="2" charset="-122"/>
              </a:rPr>
              <a:t>队列</a:t>
            </a:r>
          </a:p>
        </p:txBody>
      </p:sp>
      <p:sp>
        <p:nvSpPr>
          <p:cNvPr id="44048" name="Rectangle 16"/>
          <p:cNvSpPr>
            <a:spLocks noChangeArrowheads="1"/>
          </p:cNvSpPr>
          <p:nvPr/>
        </p:nvSpPr>
        <p:spPr bwMode="auto">
          <a:xfrm>
            <a:off x="962025" y="4005263"/>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a:t>
            </a:r>
            <a:r>
              <a:rPr kumimoji="0" lang="en-US" altLang="zh-CN" sz="1600" b="1">
                <a:solidFill>
                  <a:srgbClr val="000099"/>
                </a:solidFill>
                <a:latin typeface="黑体" panose="02010609060101010101" pitchFamily="2" charset="-122"/>
                <a:ea typeface="黑体" panose="02010609060101010101" pitchFamily="2" charset="-122"/>
              </a:rPr>
              <a:t>2</a:t>
            </a:r>
            <a:r>
              <a:rPr kumimoji="0" lang="zh-CN" altLang="en-US" sz="1600" b="1">
                <a:solidFill>
                  <a:srgbClr val="000099"/>
                </a:solidFill>
                <a:latin typeface="黑体" panose="02010609060101010101" pitchFamily="2" charset="-122"/>
                <a:ea typeface="黑体" panose="02010609060101010101" pitchFamily="2" charset="-122"/>
              </a:rPr>
              <a:t>发生</a:t>
            </a:r>
          </a:p>
        </p:txBody>
      </p:sp>
      <p:sp>
        <p:nvSpPr>
          <p:cNvPr id="44049" name="Rectangle 17"/>
          <p:cNvSpPr>
            <a:spLocks noChangeArrowheads="1"/>
          </p:cNvSpPr>
          <p:nvPr/>
        </p:nvSpPr>
        <p:spPr bwMode="auto">
          <a:xfrm>
            <a:off x="5319713" y="5276850"/>
            <a:ext cx="1300162"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a:t>
            </a:r>
            <a:r>
              <a:rPr kumimoji="0" lang="en-US" altLang="zh-CN" sz="1600" b="1">
                <a:solidFill>
                  <a:srgbClr val="000099"/>
                </a:solidFill>
                <a:latin typeface="黑体" panose="02010609060101010101" pitchFamily="2" charset="-122"/>
                <a:ea typeface="黑体" panose="02010609060101010101" pitchFamily="2" charset="-122"/>
              </a:rPr>
              <a:t>n</a:t>
            </a:r>
            <a:r>
              <a:rPr kumimoji="0" lang="zh-CN" altLang="en-US" sz="1600" b="1">
                <a:solidFill>
                  <a:srgbClr val="000099"/>
                </a:solidFill>
                <a:latin typeface="黑体" panose="02010609060101010101" pitchFamily="2" charset="-122"/>
                <a:ea typeface="黑体" panose="02010609060101010101" pitchFamily="2" charset="-122"/>
              </a:rPr>
              <a:t>等待</a:t>
            </a:r>
          </a:p>
        </p:txBody>
      </p:sp>
      <p:sp>
        <p:nvSpPr>
          <p:cNvPr id="44050" name="Rectangle 18"/>
          <p:cNvSpPr>
            <a:spLocks noChangeArrowheads="1"/>
          </p:cNvSpPr>
          <p:nvPr/>
        </p:nvSpPr>
        <p:spPr bwMode="auto">
          <a:xfrm>
            <a:off x="2962275" y="5105400"/>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a:t>
            </a:r>
            <a:r>
              <a:rPr kumimoji="0" lang="en-US" altLang="zh-CN" sz="1600" b="1">
                <a:solidFill>
                  <a:srgbClr val="000099"/>
                </a:solidFill>
                <a:latin typeface="黑体" panose="02010609060101010101" pitchFamily="2" charset="-122"/>
                <a:ea typeface="黑体" panose="02010609060101010101" pitchFamily="2" charset="-122"/>
              </a:rPr>
              <a:t>n</a:t>
            </a:r>
            <a:r>
              <a:rPr kumimoji="0" lang="zh-CN" altLang="en-US" sz="1600" b="1">
                <a:solidFill>
                  <a:srgbClr val="000099"/>
                </a:solidFill>
                <a:latin typeface="黑体" panose="02010609060101010101" pitchFamily="2" charset="-122"/>
                <a:ea typeface="黑体" panose="02010609060101010101" pitchFamily="2" charset="-122"/>
              </a:rPr>
              <a:t>队列</a:t>
            </a:r>
          </a:p>
        </p:txBody>
      </p:sp>
      <p:sp>
        <p:nvSpPr>
          <p:cNvPr id="44051" name="Rectangle 19"/>
          <p:cNvSpPr>
            <a:spLocks noChangeArrowheads="1"/>
          </p:cNvSpPr>
          <p:nvPr/>
        </p:nvSpPr>
        <p:spPr bwMode="auto">
          <a:xfrm>
            <a:off x="971550" y="5443538"/>
            <a:ext cx="1128713"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600" b="1">
                <a:solidFill>
                  <a:srgbClr val="000099"/>
                </a:solidFill>
                <a:latin typeface="黑体" panose="02010609060101010101" pitchFamily="2" charset="-122"/>
                <a:ea typeface="黑体" panose="02010609060101010101" pitchFamily="2" charset="-122"/>
              </a:rPr>
              <a:t>事件</a:t>
            </a:r>
            <a:r>
              <a:rPr kumimoji="0" lang="en-US" altLang="zh-CN" sz="1600" b="1">
                <a:solidFill>
                  <a:srgbClr val="000099"/>
                </a:solidFill>
                <a:latin typeface="黑体" panose="02010609060101010101" pitchFamily="2" charset="-122"/>
                <a:ea typeface="黑体" panose="02010609060101010101" pitchFamily="2" charset="-122"/>
              </a:rPr>
              <a:t>n</a:t>
            </a:r>
            <a:r>
              <a:rPr kumimoji="0" lang="zh-CN" altLang="en-US" sz="1600" b="1">
                <a:solidFill>
                  <a:srgbClr val="000099"/>
                </a:solidFill>
                <a:latin typeface="黑体" panose="02010609060101010101" pitchFamily="2" charset="-122"/>
                <a:ea typeface="黑体" panose="02010609060101010101" pitchFamily="2" charset="-122"/>
              </a:rPr>
              <a:t>发生</a:t>
            </a:r>
          </a:p>
        </p:txBody>
      </p:sp>
      <p:sp>
        <p:nvSpPr>
          <p:cNvPr id="44052" name="Rectangle 20"/>
          <p:cNvSpPr>
            <a:spLocks noChangeArrowheads="1"/>
          </p:cNvSpPr>
          <p:nvPr/>
        </p:nvSpPr>
        <p:spPr bwMode="auto">
          <a:xfrm rot="5400000">
            <a:off x="3194050" y="4635500"/>
            <a:ext cx="685800" cy="400050"/>
          </a:xfrm>
          <a:prstGeom prst="rect">
            <a:avLst/>
          </a:prstGeom>
          <a:noFill/>
          <a:ln>
            <a:noFill/>
          </a:ln>
          <a:effectLst/>
          <a:extLst>
            <a:ext uri="{909E8E84-426E-40DD-AFC4-6F175D3DCCD1}">
              <a14:hiddenFill xmlns:a14="http://schemas.microsoft.com/office/drawing/2010/main">
                <a:solidFill>
                  <a:srgbClr val="FFFFFF">
                    <a:alpha val="0"/>
                  </a:srgb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solidFill>
                  <a:srgbClr val="000099"/>
                </a:solidFill>
                <a:latin typeface="宋体" panose="02010600030101010101" pitchFamily="2" charset="-122"/>
                <a:ea typeface="黑体" panose="02010609060101010101" pitchFamily="2" charset="-122"/>
              </a:rPr>
              <a:t>···</a:t>
            </a:r>
            <a:endParaRPr kumimoji="0" lang="en-US" altLang="zh-CN" sz="1600" b="1">
              <a:solidFill>
                <a:srgbClr val="000099"/>
              </a:solidFill>
              <a:latin typeface="黑体" panose="02010609060101010101" pitchFamily="2" charset="-122"/>
              <a:ea typeface="黑体" panose="02010609060101010101"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3.5 </a:t>
            </a:r>
            <a:r>
              <a:rPr lang="zh-CN" altLang="en-US">
                <a:latin typeface="Times New Roman" panose="02020603050405020304" pitchFamily="18" charset="0"/>
                <a:ea typeface="宋体" panose="02010600030101010101" pitchFamily="2" charset="-122"/>
                <a:cs typeface="Times New Roman" panose="02020603050405020304" pitchFamily="18" charset="0"/>
              </a:rPr>
              <a:t>进程调度</a:t>
            </a:r>
          </a:p>
        </p:txBody>
      </p:sp>
      <p:sp>
        <p:nvSpPr>
          <p:cNvPr id="45059"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a:solidFill>
                  <a:srgbClr val="A50021"/>
                </a:solidFill>
                <a:latin typeface="黑体" panose="02010609060101010101" pitchFamily="2" charset="-122"/>
                <a:ea typeface="黑体" panose="02010609060101010101" pitchFamily="2" charset="-122"/>
              </a:rPr>
              <a:t>3.5.2 </a:t>
            </a:r>
            <a:r>
              <a:rPr lang="zh-CN" altLang="en-US" sz="2400" b="1">
                <a:solidFill>
                  <a:srgbClr val="A50021"/>
                </a:solidFill>
                <a:latin typeface="黑体" panose="02010609060101010101" pitchFamily="2" charset="-122"/>
                <a:ea typeface="黑体" panose="02010609060101010101" pitchFamily="2" charset="-122"/>
              </a:rPr>
              <a:t>调度程序</a:t>
            </a:r>
            <a:endParaRPr lang="zh-CN" altLang="en-US" sz="1800">
              <a:ea typeface="黑体" panose="02010609060101010101" pitchFamily="2" charset="-122"/>
            </a:endParaRPr>
          </a:p>
        </p:txBody>
      </p:sp>
      <p:sp>
        <p:nvSpPr>
          <p:cNvPr id="45060"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45061" name="Rectangle 5"/>
          <p:cNvSpPr>
            <a:spLocks noChangeArrowheads="1"/>
          </p:cNvSpPr>
          <p:nvPr/>
        </p:nvSpPr>
        <p:spPr bwMode="auto">
          <a:xfrm>
            <a:off x="387552" y="1396956"/>
            <a:ext cx="7064375"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sz="1600" b="1" dirty="0">
                <a:highlight>
                  <a:srgbClr val="FFFF00"/>
                </a:highlight>
                <a:ea typeface="宋体" panose="02010600030101010101" pitchFamily="2" charset="-122"/>
              </a:rPr>
              <a:t>按照一定的规则安排选择</a:t>
            </a:r>
            <a:r>
              <a:rPr lang="zh-CN" altLang="en-US" sz="1600" b="1" dirty="0">
                <a:ea typeface="宋体" panose="02010600030101010101" pitchFamily="2" charset="-122"/>
              </a:rPr>
              <a:t>。调度种类：</a:t>
            </a:r>
            <a:endParaRPr lang="zh-CN" altLang="en-US" sz="1600" b="1" dirty="0">
              <a:solidFill>
                <a:srgbClr val="A50021"/>
              </a:solidFill>
              <a:ea typeface="宋体" panose="02010600030101010101" pitchFamily="2" charset="-122"/>
            </a:endParaRPr>
          </a:p>
          <a:p>
            <a:pPr>
              <a:lnSpc>
                <a:spcPct val="130000"/>
              </a:lnSpc>
              <a:buFont typeface="Wingdings" panose="05000000000000000000" pitchFamily="2" charset="2"/>
              <a:buChar char="n"/>
            </a:pPr>
            <a:r>
              <a:rPr lang="zh-CN" altLang="en-US" sz="1600" b="1" dirty="0">
                <a:ea typeface="宋体" panose="02010600030101010101" pitchFamily="2" charset="-122"/>
              </a:rPr>
              <a:t> 长期调度程序（作业调度程序）：</a:t>
            </a:r>
            <a:br>
              <a:rPr lang="zh-CN" altLang="en-US" sz="1600" b="1" dirty="0">
                <a:solidFill>
                  <a:srgbClr val="000099"/>
                </a:solidFill>
                <a:ea typeface="宋体" panose="02010600030101010101" pitchFamily="2" charset="-122"/>
              </a:rPr>
            </a:br>
            <a:r>
              <a:rPr lang="zh-CN" altLang="en-US" sz="1600" b="1" dirty="0">
                <a:solidFill>
                  <a:srgbClr val="000099"/>
                </a:solidFill>
                <a:ea typeface="宋体" panose="02010600030101010101" pitchFamily="2" charset="-122"/>
              </a:rPr>
              <a:t>        从磁盘缓冲池中选择进程；</a:t>
            </a:r>
            <a:r>
              <a:rPr lang="zh-CN" altLang="en-US" sz="1600" b="1" i="1" dirty="0">
                <a:solidFill>
                  <a:schemeClr val="bg1">
                    <a:lumMod val="50000"/>
                  </a:schemeClr>
                </a:solidFill>
                <a:ea typeface="宋体" panose="02010600030101010101" pitchFamily="2" charset="-122"/>
              </a:rPr>
              <a:t>批处理或大规模分布式</a:t>
            </a:r>
          </a:p>
          <a:p>
            <a:pPr>
              <a:lnSpc>
                <a:spcPct val="130000"/>
              </a:lnSpc>
              <a:buFont typeface="Wingdings" panose="05000000000000000000" pitchFamily="2" charset="2"/>
              <a:buChar char="n"/>
            </a:pPr>
            <a:r>
              <a:rPr lang="zh-CN" altLang="en-US" sz="1600" b="1" dirty="0">
                <a:ea typeface="宋体" panose="02010600030101010101" pitchFamily="2" charset="-122"/>
              </a:rPr>
              <a:t> 中期调度程序：</a:t>
            </a:r>
            <a:br>
              <a:rPr lang="zh-CN" altLang="en-US" sz="1600" b="1" dirty="0">
                <a:solidFill>
                  <a:srgbClr val="000099"/>
                </a:solidFill>
                <a:ea typeface="宋体" panose="02010600030101010101" pitchFamily="2" charset="-122"/>
              </a:rPr>
            </a:br>
            <a:r>
              <a:rPr lang="zh-CN" altLang="en-US" sz="1600" b="1" dirty="0">
                <a:solidFill>
                  <a:srgbClr val="000099"/>
                </a:solidFill>
                <a:ea typeface="宋体" panose="02010600030101010101" pitchFamily="2" charset="-122"/>
              </a:rPr>
              <a:t>        内外存“交换”进程（换入换出）</a:t>
            </a:r>
          </a:p>
          <a:p>
            <a:pPr>
              <a:lnSpc>
                <a:spcPct val="130000"/>
              </a:lnSpc>
              <a:buFont typeface="Wingdings" panose="05000000000000000000" pitchFamily="2" charset="2"/>
              <a:buChar char="n"/>
            </a:pPr>
            <a:r>
              <a:rPr lang="zh-CN" altLang="en-US" sz="1600" b="1" dirty="0">
                <a:ea typeface="宋体" panose="02010600030101010101" pitchFamily="2" charset="-122"/>
              </a:rPr>
              <a:t> 短期调度程序（</a:t>
            </a:r>
            <a:r>
              <a:rPr lang="en-US" altLang="zh-CN" sz="1600" b="1" dirty="0">
                <a:ea typeface="宋体" panose="02010600030101010101" pitchFamily="2" charset="-122"/>
              </a:rPr>
              <a:t>CPU</a:t>
            </a:r>
            <a:r>
              <a:rPr lang="zh-CN" altLang="en-US" sz="1600" b="1" dirty="0">
                <a:ea typeface="宋体" panose="02010600030101010101" pitchFamily="2" charset="-122"/>
              </a:rPr>
              <a:t>调度程序）：</a:t>
            </a:r>
            <a:br>
              <a:rPr lang="zh-CN" altLang="en-US" sz="1600" b="1" dirty="0">
                <a:ea typeface="宋体" panose="02010600030101010101" pitchFamily="2" charset="-122"/>
              </a:rPr>
            </a:br>
            <a:r>
              <a:rPr lang="zh-CN" altLang="en-US" sz="1600" b="1" dirty="0">
                <a:ea typeface="宋体" panose="02010600030101010101" pitchFamily="2" charset="-122"/>
              </a:rPr>
              <a:t>        </a:t>
            </a:r>
            <a:r>
              <a:rPr lang="zh-CN" altLang="en-US" sz="1600" b="1" dirty="0">
                <a:solidFill>
                  <a:srgbClr val="000099"/>
                </a:solidFill>
                <a:ea typeface="宋体" panose="02010600030101010101" pitchFamily="2" charset="-122"/>
              </a:rPr>
              <a:t>选择就绪态的进程并为其分配</a:t>
            </a:r>
            <a:r>
              <a:rPr lang="en-US" altLang="zh-CN" sz="1600" b="1" dirty="0">
                <a:solidFill>
                  <a:srgbClr val="000099"/>
                </a:solidFill>
                <a:ea typeface="宋体" panose="02010600030101010101" pitchFamily="2" charset="-122"/>
              </a:rPr>
              <a:t>CPU</a:t>
            </a:r>
          </a:p>
        </p:txBody>
      </p:sp>
      <p:pic>
        <p:nvPicPr>
          <p:cNvPr id="3" name="图片 2">
            <a:extLst>
              <a:ext uri="{FF2B5EF4-FFF2-40B4-BE49-F238E27FC236}">
                <a16:creationId xmlns:a16="http://schemas.microsoft.com/office/drawing/2014/main" id="{A06A7CA2-99AF-0715-9FEC-C65DDF0F4861}"/>
              </a:ext>
            </a:extLst>
          </p:cNvPr>
          <p:cNvPicPr>
            <a:picLocks noChangeAspect="1"/>
          </p:cNvPicPr>
          <p:nvPr/>
        </p:nvPicPr>
        <p:blipFill>
          <a:blip r:embed="rId3"/>
          <a:stretch>
            <a:fillRect/>
          </a:stretch>
        </p:blipFill>
        <p:spPr>
          <a:xfrm>
            <a:off x="4056849" y="2520701"/>
            <a:ext cx="4974907" cy="4162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5061">
                                            <p:txEl>
                                              <p:pRg st="1" end="1"/>
                                            </p:txEl>
                                          </p:spTgt>
                                        </p:tgtEl>
                                        <p:attrNameLst>
                                          <p:attrName>style.visibility</p:attrName>
                                        </p:attrNameLst>
                                      </p:cBhvr>
                                      <p:to>
                                        <p:strVal val="visible"/>
                                      </p:to>
                                    </p:set>
                                    <p:anim calcmode="lin" valueType="num">
                                      <p:cBhvr additive="base">
                                        <p:cTn id="7" dur="500" fill="hold"/>
                                        <p:tgtEl>
                                          <p:spTgt spid="4506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506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5061">
                                            <p:txEl>
                                              <p:pRg st="2" end="2"/>
                                            </p:txEl>
                                          </p:spTgt>
                                        </p:tgtEl>
                                        <p:attrNameLst>
                                          <p:attrName>style.visibility</p:attrName>
                                        </p:attrNameLst>
                                      </p:cBhvr>
                                      <p:to>
                                        <p:strVal val="visible"/>
                                      </p:to>
                                    </p:set>
                                    <p:anim calcmode="lin" valueType="num">
                                      <p:cBhvr additive="base">
                                        <p:cTn id="13" dur="500" fill="hold"/>
                                        <p:tgtEl>
                                          <p:spTgt spid="45061">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506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5061">
                                            <p:txEl>
                                              <p:pRg st="3" end="3"/>
                                            </p:txEl>
                                          </p:spTgt>
                                        </p:tgtEl>
                                        <p:attrNameLst>
                                          <p:attrName>style.visibility</p:attrName>
                                        </p:attrNameLst>
                                      </p:cBhvr>
                                      <p:to>
                                        <p:strVal val="visible"/>
                                      </p:to>
                                    </p:set>
                                    <p:anim calcmode="lin" valueType="num">
                                      <p:cBhvr additive="base">
                                        <p:cTn id="19" dur="500" fill="hold"/>
                                        <p:tgtEl>
                                          <p:spTgt spid="4506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506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Line 2"/>
          <p:cNvSpPr>
            <a:spLocks noChangeShapeType="1"/>
          </p:cNvSpPr>
          <p:nvPr/>
        </p:nvSpPr>
        <p:spPr bwMode="auto">
          <a:xfrm>
            <a:off x="2590800" y="4953000"/>
            <a:ext cx="28956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31" name="Freeform 3"/>
          <p:cNvSpPr/>
          <p:nvPr/>
        </p:nvSpPr>
        <p:spPr bwMode="auto">
          <a:xfrm>
            <a:off x="2667000" y="3048000"/>
            <a:ext cx="3733800" cy="1295400"/>
          </a:xfrm>
          <a:custGeom>
            <a:avLst/>
            <a:gdLst>
              <a:gd name="T0" fmla="*/ 0 w 2544"/>
              <a:gd name="T1" fmla="*/ 2147483647 h 816"/>
              <a:gd name="T2" fmla="*/ 2147483647 w 2544"/>
              <a:gd name="T3" fmla="*/ 2147483647 h 816"/>
              <a:gd name="T4" fmla="*/ 2147483647 w 2544"/>
              <a:gd name="T5" fmla="*/ 2147483647 h 816"/>
              <a:gd name="T6" fmla="*/ 2147483647 w 2544"/>
              <a:gd name="T7" fmla="*/ 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816">
                <a:moveTo>
                  <a:pt x="0" y="96"/>
                </a:moveTo>
                <a:lnTo>
                  <a:pt x="1488" y="816"/>
                </a:lnTo>
                <a:lnTo>
                  <a:pt x="2160" y="816"/>
                </a:lnTo>
                <a:lnTo>
                  <a:pt x="254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084" name="Rectangle 4"/>
          <p:cNvSpPr>
            <a:spLocks noGrp="1" noChangeArrowheads="1"/>
          </p:cNvSpPr>
          <p:nvPr>
            <p:ph type="title"/>
          </p:nvPr>
        </p:nvSpPr>
        <p:spPr>
          <a:xfrm>
            <a:off x="600075" y="977900"/>
            <a:ext cx="6561138" cy="576263"/>
          </a:xfrm>
        </p:spPr>
        <p:txBody>
          <a:bodyPr/>
          <a:lstStyle/>
          <a:p>
            <a:pPr algn="l"/>
            <a:r>
              <a:rPr lang="zh-CN" altLang="en-US" sz="2400">
                <a:solidFill>
                  <a:srgbClr val="CC0000"/>
                </a:solidFill>
                <a:latin typeface="Times New Roman" panose="02020603050405020304" pitchFamily="18" charset="0"/>
                <a:ea typeface="宋体" panose="02010600030101010101" pitchFamily="2" charset="-122"/>
                <a:cs typeface="Times New Roman" panose="02020603050405020304" pitchFamily="18" charset="0"/>
              </a:rPr>
              <a:t>调度情况</a:t>
            </a:r>
            <a:r>
              <a:rPr lang="en-US" altLang="zh-CN" sz="2400">
                <a:solidFill>
                  <a:srgbClr val="CC0000"/>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2400">
                <a:solidFill>
                  <a:srgbClr val="CC0000"/>
                </a:solidFill>
                <a:latin typeface="Times New Roman" panose="02020603050405020304" pitchFamily="18" charset="0"/>
                <a:ea typeface="宋体" panose="02010600030101010101" pitchFamily="2" charset="-122"/>
                <a:cs typeface="Times New Roman" panose="02020603050405020304" pitchFamily="18" charset="0"/>
              </a:rPr>
              <a:t>： 因等待某些事件而让出</a:t>
            </a:r>
            <a:r>
              <a:rPr lang="en-US" altLang="zh-CN" sz="2400">
                <a:solidFill>
                  <a:srgbClr val="CC0000"/>
                </a:solidFill>
                <a:latin typeface="Times New Roman" panose="02020603050405020304" pitchFamily="18" charset="0"/>
                <a:ea typeface="宋体" panose="02010600030101010101" pitchFamily="2" charset="-122"/>
                <a:cs typeface="Times New Roman" panose="02020603050405020304" pitchFamily="18" charset="0"/>
              </a:rPr>
              <a:t>CPU</a:t>
            </a:r>
          </a:p>
        </p:txBody>
      </p:sp>
      <p:grpSp>
        <p:nvGrpSpPr>
          <p:cNvPr id="46085" name="Group 5"/>
          <p:cNvGrpSpPr/>
          <p:nvPr/>
        </p:nvGrpSpPr>
        <p:grpSpPr bwMode="auto">
          <a:xfrm>
            <a:off x="685800" y="1787525"/>
            <a:ext cx="7947025" cy="469900"/>
            <a:chOff x="384" y="2584"/>
            <a:chExt cx="5006" cy="296"/>
          </a:xfrm>
        </p:grpSpPr>
        <p:sp>
          <p:nvSpPr>
            <p:cNvPr id="46150" name="Text Box 6"/>
            <p:cNvSpPr txBox="1">
              <a:spLocks noChangeArrowheads="1"/>
            </p:cNvSpPr>
            <p:nvPr/>
          </p:nvSpPr>
          <p:spPr bwMode="auto">
            <a:xfrm>
              <a:off x="384" y="2584"/>
              <a:ext cx="785" cy="296"/>
            </a:xfrm>
            <a:prstGeom prst="rect">
              <a:avLst/>
            </a:prstGeom>
            <a:solidFill>
              <a:srgbClr val="EAEAEA"/>
            </a:solidFill>
            <a:ln w="12700">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2400" b="1">
                  <a:solidFill>
                    <a:srgbClr val="0F0C19"/>
                  </a:solidFill>
                  <a:latin typeface="Arial" panose="020B0604020202020204" pitchFamily="34" charset="0"/>
                  <a:ea typeface="宋体" panose="02010600030101010101" pitchFamily="2" charset="-122"/>
                </a:rPr>
                <a:t>sum</a:t>
              </a:r>
            </a:p>
          </p:txBody>
        </p:sp>
        <p:sp>
          <p:nvSpPr>
            <p:cNvPr id="46151" name="Line 7"/>
            <p:cNvSpPr>
              <a:spLocks noChangeShapeType="1"/>
            </p:cNvSpPr>
            <p:nvPr/>
          </p:nvSpPr>
          <p:spPr bwMode="auto">
            <a:xfrm>
              <a:off x="1169" y="2735"/>
              <a:ext cx="576" cy="0"/>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52" name="Text Box 8"/>
            <p:cNvSpPr txBox="1">
              <a:spLocks noChangeArrowheads="1"/>
            </p:cNvSpPr>
            <p:nvPr/>
          </p:nvSpPr>
          <p:spPr bwMode="auto">
            <a:xfrm>
              <a:off x="1748" y="2602"/>
              <a:ext cx="11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000" b="1">
                  <a:solidFill>
                    <a:srgbClr val="0F0C19"/>
                  </a:solidFill>
                  <a:latin typeface="Arial" panose="020B0604020202020204" pitchFamily="34" charset="0"/>
                  <a:ea typeface="宋体" panose="02010600030101010101" pitchFamily="2" charset="-122"/>
                </a:rPr>
                <a:t>(</a:t>
              </a:r>
              <a:r>
                <a:rPr kumimoji="0" lang="zh-CN" altLang="en-US" sz="2000" b="1">
                  <a:solidFill>
                    <a:srgbClr val="0F0C19"/>
                  </a:solidFill>
                  <a:latin typeface="Arial" panose="020B0604020202020204" pitchFamily="34" charset="0"/>
                  <a:ea typeface="宋体" panose="02010600030101010101" pitchFamily="2" charset="-122"/>
                </a:rPr>
                <a:t>等待文件输出</a:t>
              </a:r>
              <a:r>
                <a:rPr kumimoji="0" lang="en-US" altLang="zh-CN" sz="2000" b="1">
                  <a:solidFill>
                    <a:srgbClr val="0F0C19"/>
                  </a:solidFill>
                  <a:latin typeface="Arial" panose="020B0604020202020204" pitchFamily="34" charset="0"/>
                  <a:ea typeface="宋体" panose="02010600030101010101" pitchFamily="2" charset="-122"/>
                </a:rPr>
                <a:t>)</a:t>
              </a:r>
              <a:endParaRPr kumimoji="0" lang="en-US" altLang="zh-CN" sz="4400">
                <a:solidFill>
                  <a:srgbClr val="0F0C19"/>
                </a:solidFill>
                <a:latin typeface="Arial" panose="020B0604020202020204" pitchFamily="34" charset="0"/>
                <a:ea typeface="宋体" panose="02010600030101010101" pitchFamily="2" charset="-122"/>
              </a:endParaRPr>
            </a:p>
          </p:txBody>
        </p:sp>
        <p:sp>
          <p:nvSpPr>
            <p:cNvPr id="46153" name="Line 9"/>
            <p:cNvSpPr>
              <a:spLocks noChangeShapeType="1"/>
            </p:cNvSpPr>
            <p:nvPr/>
          </p:nvSpPr>
          <p:spPr bwMode="auto">
            <a:xfrm flipV="1">
              <a:off x="2945" y="2726"/>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54" name="Line 10"/>
            <p:cNvSpPr>
              <a:spLocks noChangeShapeType="1"/>
            </p:cNvSpPr>
            <p:nvPr/>
          </p:nvSpPr>
          <p:spPr bwMode="auto">
            <a:xfrm>
              <a:off x="2945" y="2604"/>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55" name="Line 11"/>
            <p:cNvSpPr>
              <a:spLocks noChangeShapeType="1"/>
            </p:cNvSpPr>
            <p:nvPr/>
          </p:nvSpPr>
          <p:spPr bwMode="auto">
            <a:xfrm>
              <a:off x="1745" y="2603"/>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56" name="Text Box 12"/>
            <p:cNvSpPr txBox="1">
              <a:spLocks noChangeArrowheads="1"/>
            </p:cNvSpPr>
            <p:nvPr/>
          </p:nvSpPr>
          <p:spPr bwMode="auto">
            <a:xfrm>
              <a:off x="3569" y="2609"/>
              <a:ext cx="118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000" b="1">
                  <a:solidFill>
                    <a:srgbClr val="0F0C19"/>
                  </a:solidFill>
                  <a:latin typeface="Arial" panose="020B0604020202020204" pitchFamily="34" charset="0"/>
                  <a:ea typeface="宋体" panose="02010600030101010101" pitchFamily="2" charset="-122"/>
                </a:rPr>
                <a:t>(</a:t>
              </a:r>
              <a:r>
                <a:rPr kumimoji="0" lang="zh-CN" altLang="en-US" sz="2000" b="1">
                  <a:solidFill>
                    <a:srgbClr val="0F0C19"/>
                  </a:solidFill>
                  <a:latin typeface="Arial" panose="020B0604020202020204" pitchFamily="34" charset="0"/>
                  <a:ea typeface="宋体" panose="02010600030101010101" pitchFamily="2" charset="-122"/>
                </a:rPr>
                <a:t>等待文件输出</a:t>
              </a:r>
              <a:r>
                <a:rPr kumimoji="0" lang="en-US" altLang="zh-CN" sz="2000" b="1">
                  <a:solidFill>
                    <a:srgbClr val="0F0C19"/>
                  </a:solidFill>
                  <a:latin typeface="Arial" panose="020B0604020202020204" pitchFamily="34" charset="0"/>
                  <a:ea typeface="宋体" panose="02010600030101010101" pitchFamily="2" charset="-122"/>
                </a:rPr>
                <a:t>)</a:t>
              </a:r>
              <a:endParaRPr kumimoji="0" lang="en-US" altLang="zh-CN" sz="4400">
                <a:solidFill>
                  <a:srgbClr val="0F0C19"/>
                </a:solidFill>
                <a:latin typeface="Arial" panose="020B0604020202020204" pitchFamily="34" charset="0"/>
                <a:ea typeface="宋体" panose="02010600030101010101" pitchFamily="2" charset="-122"/>
              </a:endParaRPr>
            </a:p>
          </p:txBody>
        </p:sp>
        <p:sp>
          <p:nvSpPr>
            <p:cNvPr id="46157" name="Line 13"/>
            <p:cNvSpPr>
              <a:spLocks noChangeShapeType="1"/>
            </p:cNvSpPr>
            <p:nvPr/>
          </p:nvSpPr>
          <p:spPr bwMode="auto">
            <a:xfrm flipV="1">
              <a:off x="4766" y="2735"/>
              <a:ext cx="624" cy="4"/>
            </a:xfrm>
            <a:prstGeom prst="line">
              <a:avLst/>
            </a:prstGeom>
            <a:noFill/>
            <a:ln w="38100">
              <a:solidFill>
                <a:srgbClr val="0F0C19"/>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58" name="Line 14"/>
            <p:cNvSpPr>
              <a:spLocks noChangeShapeType="1"/>
            </p:cNvSpPr>
            <p:nvPr/>
          </p:nvSpPr>
          <p:spPr bwMode="auto">
            <a:xfrm>
              <a:off x="4766" y="2611"/>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59" name="Line 15"/>
            <p:cNvSpPr>
              <a:spLocks noChangeShapeType="1"/>
            </p:cNvSpPr>
            <p:nvPr/>
          </p:nvSpPr>
          <p:spPr bwMode="auto">
            <a:xfrm>
              <a:off x="3566" y="2610"/>
              <a:ext cx="0" cy="240"/>
            </a:xfrm>
            <a:prstGeom prst="line">
              <a:avLst/>
            </a:prstGeom>
            <a:noFill/>
            <a:ln w="57150">
              <a:solidFill>
                <a:srgbClr val="0F0C19"/>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9745" name="Group 17"/>
          <p:cNvGrpSpPr/>
          <p:nvPr/>
        </p:nvGrpSpPr>
        <p:grpSpPr bwMode="auto">
          <a:xfrm>
            <a:off x="4648200" y="2743200"/>
            <a:ext cx="990600" cy="1371600"/>
            <a:chOff x="2208" y="528"/>
            <a:chExt cx="672" cy="1008"/>
          </a:xfrm>
        </p:grpSpPr>
        <p:sp>
          <p:nvSpPr>
            <p:cNvPr id="46147" name="Rectangle 18"/>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6148" name="Rectangle 19"/>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PCB1</a:t>
              </a:r>
            </a:p>
          </p:txBody>
        </p:sp>
        <p:sp>
          <p:nvSpPr>
            <p:cNvPr id="46149" name="Rectangle 20"/>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sp>
        <p:nvSpPr>
          <p:cNvPr id="329749" name="Line 21"/>
          <p:cNvSpPr>
            <a:spLocks noChangeShapeType="1"/>
          </p:cNvSpPr>
          <p:nvPr/>
        </p:nvSpPr>
        <p:spPr bwMode="auto">
          <a:xfrm>
            <a:off x="5638800" y="2895600"/>
            <a:ext cx="838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9750" name="Group 22"/>
          <p:cNvGrpSpPr/>
          <p:nvPr/>
        </p:nvGrpSpPr>
        <p:grpSpPr bwMode="auto">
          <a:xfrm>
            <a:off x="6477000" y="2743200"/>
            <a:ext cx="990600" cy="1371600"/>
            <a:chOff x="2208" y="528"/>
            <a:chExt cx="672" cy="1008"/>
          </a:xfrm>
        </p:grpSpPr>
        <p:sp>
          <p:nvSpPr>
            <p:cNvPr id="46144" name="Rectangle 23"/>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6145" name="Rectangle 24"/>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PCB6</a:t>
              </a:r>
            </a:p>
          </p:txBody>
        </p:sp>
        <p:sp>
          <p:nvSpPr>
            <p:cNvPr id="46146" name="Rectangle 25"/>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grpSp>
        <p:nvGrpSpPr>
          <p:cNvPr id="329754" name="Group 26"/>
          <p:cNvGrpSpPr/>
          <p:nvPr/>
        </p:nvGrpSpPr>
        <p:grpSpPr bwMode="auto">
          <a:xfrm>
            <a:off x="5638800" y="2895600"/>
            <a:ext cx="609600" cy="288925"/>
            <a:chOff x="4704" y="3019"/>
            <a:chExt cx="384" cy="182"/>
          </a:xfrm>
        </p:grpSpPr>
        <p:grpSp>
          <p:nvGrpSpPr>
            <p:cNvPr id="46138" name="Group 27"/>
            <p:cNvGrpSpPr/>
            <p:nvPr/>
          </p:nvGrpSpPr>
          <p:grpSpPr bwMode="auto">
            <a:xfrm>
              <a:off x="4896" y="3019"/>
              <a:ext cx="192" cy="182"/>
              <a:chOff x="2448" y="2016"/>
              <a:chExt cx="192" cy="192"/>
            </a:xfrm>
          </p:grpSpPr>
          <p:sp>
            <p:nvSpPr>
              <p:cNvPr id="46140" name="Line 28"/>
              <p:cNvSpPr>
                <a:spLocks noChangeShapeType="1"/>
              </p:cNvSpPr>
              <p:nvPr/>
            </p:nvSpPr>
            <p:spPr bwMode="auto">
              <a:xfrm>
                <a:off x="2448" y="2112"/>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1" name="Line 29"/>
              <p:cNvSpPr>
                <a:spLocks noChangeShapeType="1"/>
              </p:cNvSpPr>
              <p:nvPr/>
            </p:nvSpPr>
            <p:spPr bwMode="auto">
              <a:xfrm>
                <a:off x="2496" y="2160"/>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2" name="Line 30"/>
              <p:cNvSpPr>
                <a:spLocks noChangeShapeType="1"/>
              </p:cNvSpPr>
              <p:nvPr/>
            </p:nvSpPr>
            <p:spPr bwMode="auto">
              <a:xfrm>
                <a:off x="2520" y="2208"/>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43" name="Line 31"/>
              <p:cNvSpPr>
                <a:spLocks noChangeShapeType="1"/>
              </p:cNvSpPr>
              <p:nvPr/>
            </p:nvSpPr>
            <p:spPr bwMode="auto">
              <a:xfrm>
                <a:off x="2544" y="2016"/>
                <a:ext cx="0" cy="9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139" name="Line 32"/>
            <p:cNvSpPr>
              <a:spLocks noChangeShapeType="1"/>
            </p:cNvSpPr>
            <p:nvPr/>
          </p:nvSpPr>
          <p:spPr bwMode="auto">
            <a:xfrm>
              <a:off x="4704" y="3019"/>
              <a:ext cx="2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9761" name="Line 33"/>
          <p:cNvSpPr>
            <a:spLocks noChangeShapeType="1"/>
          </p:cNvSpPr>
          <p:nvPr/>
        </p:nvSpPr>
        <p:spPr bwMode="auto">
          <a:xfrm>
            <a:off x="2438400" y="2895600"/>
            <a:ext cx="22098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2" name="Freeform 34"/>
          <p:cNvSpPr/>
          <p:nvPr/>
        </p:nvSpPr>
        <p:spPr bwMode="auto">
          <a:xfrm>
            <a:off x="2667000" y="3048000"/>
            <a:ext cx="1905000" cy="1295400"/>
          </a:xfrm>
          <a:custGeom>
            <a:avLst/>
            <a:gdLst>
              <a:gd name="T0" fmla="*/ 0 w 2544"/>
              <a:gd name="T1" fmla="*/ 2147483647 h 816"/>
              <a:gd name="T2" fmla="*/ 2147483647 w 2544"/>
              <a:gd name="T3" fmla="*/ 2147483647 h 816"/>
              <a:gd name="T4" fmla="*/ 2147483647 w 2544"/>
              <a:gd name="T5" fmla="*/ 2147483647 h 816"/>
              <a:gd name="T6" fmla="*/ 2147483647 w 2544"/>
              <a:gd name="T7" fmla="*/ 0 h 81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44" h="816">
                <a:moveTo>
                  <a:pt x="0" y="96"/>
                </a:moveTo>
                <a:lnTo>
                  <a:pt x="1488" y="816"/>
                </a:lnTo>
                <a:lnTo>
                  <a:pt x="2160" y="816"/>
                </a:lnTo>
                <a:lnTo>
                  <a:pt x="254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63" name="Rectangle 35"/>
          <p:cNvSpPr>
            <a:spLocks noChangeArrowheads="1"/>
          </p:cNvSpPr>
          <p:nvPr/>
        </p:nvSpPr>
        <p:spPr bwMode="auto">
          <a:xfrm>
            <a:off x="2314575" y="2819400"/>
            <a:ext cx="990600" cy="306388"/>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Head</a:t>
            </a:r>
          </a:p>
        </p:txBody>
      </p:sp>
      <p:sp>
        <p:nvSpPr>
          <p:cNvPr id="329764" name="Rectangle 36"/>
          <p:cNvSpPr>
            <a:spLocks noChangeArrowheads="1"/>
          </p:cNvSpPr>
          <p:nvPr/>
        </p:nvSpPr>
        <p:spPr bwMode="auto">
          <a:xfrm>
            <a:off x="2314575" y="3125788"/>
            <a:ext cx="990600" cy="304800"/>
          </a:xfrm>
          <a:prstGeom prst="rect">
            <a:avLst/>
          </a:prstGeom>
          <a:solidFill>
            <a:srgbClr val="FF66CC"/>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Tail</a:t>
            </a:r>
          </a:p>
        </p:txBody>
      </p:sp>
      <p:sp>
        <p:nvSpPr>
          <p:cNvPr id="329765" name="Text Box 37"/>
          <p:cNvSpPr txBox="1">
            <a:spLocks noChangeArrowheads="1"/>
          </p:cNvSpPr>
          <p:nvPr/>
        </p:nvSpPr>
        <p:spPr bwMode="auto">
          <a:xfrm>
            <a:off x="1295400" y="2819400"/>
            <a:ext cx="9144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磁盘等待队列</a:t>
            </a:r>
          </a:p>
        </p:txBody>
      </p:sp>
      <p:grpSp>
        <p:nvGrpSpPr>
          <p:cNvPr id="329766" name="Group 38"/>
          <p:cNvGrpSpPr/>
          <p:nvPr/>
        </p:nvGrpSpPr>
        <p:grpSpPr bwMode="auto">
          <a:xfrm>
            <a:off x="7467600" y="2895600"/>
            <a:ext cx="609600" cy="288925"/>
            <a:chOff x="4704" y="3019"/>
            <a:chExt cx="384" cy="182"/>
          </a:xfrm>
        </p:grpSpPr>
        <p:grpSp>
          <p:nvGrpSpPr>
            <p:cNvPr id="46132" name="Group 39"/>
            <p:cNvGrpSpPr/>
            <p:nvPr/>
          </p:nvGrpSpPr>
          <p:grpSpPr bwMode="auto">
            <a:xfrm>
              <a:off x="4896" y="3019"/>
              <a:ext cx="192" cy="182"/>
              <a:chOff x="2448" y="2016"/>
              <a:chExt cx="192" cy="192"/>
            </a:xfrm>
          </p:grpSpPr>
          <p:sp>
            <p:nvSpPr>
              <p:cNvPr id="46134" name="Line 40"/>
              <p:cNvSpPr>
                <a:spLocks noChangeShapeType="1"/>
              </p:cNvSpPr>
              <p:nvPr/>
            </p:nvSpPr>
            <p:spPr bwMode="auto">
              <a:xfrm>
                <a:off x="2448" y="2112"/>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35" name="Line 41"/>
              <p:cNvSpPr>
                <a:spLocks noChangeShapeType="1"/>
              </p:cNvSpPr>
              <p:nvPr/>
            </p:nvSpPr>
            <p:spPr bwMode="auto">
              <a:xfrm>
                <a:off x="2496" y="2160"/>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36" name="Line 42"/>
              <p:cNvSpPr>
                <a:spLocks noChangeShapeType="1"/>
              </p:cNvSpPr>
              <p:nvPr/>
            </p:nvSpPr>
            <p:spPr bwMode="auto">
              <a:xfrm>
                <a:off x="2520" y="2208"/>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37" name="Line 43"/>
              <p:cNvSpPr>
                <a:spLocks noChangeShapeType="1"/>
              </p:cNvSpPr>
              <p:nvPr/>
            </p:nvSpPr>
            <p:spPr bwMode="auto">
              <a:xfrm>
                <a:off x="2544" y="2016"/>
                <a:ext cx="0" cy="9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133" name="Line 44"/>
            <p:cNvSpPr>
              <a:spLocks noChangeShapeType="1"/>
            </p:cNvSpPr>
            <p:nvPr/>
          </p:nvSpPr>
          <p:spPr bwMode="auto">
            <a:xfrm>
              <a:off x="4704" y="3019"/>
              <a:ext cx="28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329773" name="Group 45"/>
          <p:cNvGrpSpPr/>
          <p:nvPr/>
        </p:nvGrpSpPr>
        <p:grpSpPr bwMode="auto">
          <a:xfrm>
            <a:off x="4038600" y="4783138"/>
            <a:ext cx="990600" cy="1371600"/>
            <a:chOff x="2208" y="528"/>
            <a:chExt cx="672" cy="1008"/>
          </a:xfrm>
        </p:grpSpPr>
        <p:sp>
          <p:nvSpPr>
            <p:cNvPr id="46129" name="Rectangle 46"/>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6130" name="Rectangle 47"/>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PCB4</a:t>
              </a:r>
            </a:p>
          </p:txBody>
        </p:sp>
        <p:sp>
          <p:nvSpPr>
            <p:cNvPr id="46131" name="Rectangle 48"/>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grpSp>
        <p:nvGrpSpPr>
          <p:cNvPr id="329777" name="Group 49"/>
          <p:cNvGrpSpPr/>
          <p:nvPr/>
        </p:nvGrpSpPr>
        <p:grpSpPr bwMode="auto">
          <a:xfrm>
            <a:off x="5486400" y="4783138"/>
            <a:ext cx="990600" cy="1371600"/>
            <a:chOff x="2208" y="528"/>
            <a:chExt cx="672" cy="1008"/>
          </a:xfrm>
        </p:grpSpPr>
        <p:sp>
          <p:nvSpPr>
            <p:cNvPr id="46126" name="Rectangle 50"/>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6127" name="Rectangle 51"/>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PCB8</a:t>
              </a:r>
            </a:p>
          </p:txBody>
        </p:sp>
        <p:sp>
          <p:nvSpPr>
            <p:cNvPr id="46128" name="Rectangle 52"/>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grpSp>
        <p:nvGrpSpPr>
          <p:cNvPr id="329781" name="Group 53"/>
          <p:cNvGrpSpPr/>
          <p:nvPr/>
        </p:nvGrpSpPr>
        <p:grpSpPr bwMode="auto">
          <a:xfrm>
            <a:off x="7239000" y="4783138"/>
            <a:ext cx="990600" cy="1371600"/>
            <a:chOff x="2208" y="528"/>
            <a:chExt cx="672" cy="1008"/>
          </a:xfrm>
        </p:grpSpPr>
        <p:sp>
          <p:nvSpPr>
            <p:cNvPr id="46123" name="Rectangle 54"/>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6124" name="Rectangle 55"/>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PCB7</a:t>
              </a:r>
            </a:p>
          </p:txBody>
        </p:sp>
        <p:sp>
          <p:nvSpPr>
            <p:cNvPr id="46125" name="Rectangle 56"/>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grpSp>
        <p:nvGrpSpPr>
          <p:cNvPr id="329785" name="Group 57"/>
          <p:cNvGrpSpPr/>
          <p:nvPr/>
        </p:nvGrpSpPr>
        <p:grpSpPr bwMode="auto">
          <a:xfrm>
            <a:off x="8534400" y="4935538"/>
            <a:ext cx="304800" cy="304800"/>
            <a:chOff x="2448" y="2016"/>
            <a:chExt cx="192" cy="192"/>
          </a:xfrm>
        </p:grpSpPr>
        <p:sp>
          <p:nvSpPr>
            <p:cNvPr id="46119" name="Line 58"/>
            <p:cNvSpPr>
              <a:spLocks noChangeShapeType="1"/>
            </p:cNvSpPr>
            <p:nvPr/>
          </p:nvSpPr>
          <p:spPr bwMode="auto">
            <a:xfrm>
              <a:off x="2448" y="2112"/>
              <a:ext cx="19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0" name="Line 59"/>
            <p:cNvSpPr>
              <a:spLocks noChangeShapeType="1"/>
            </p:cNvSpPr>
            <p:nvPr/>
          </p:nvSpPr>
          <p:spPr bwMode="auto">
            <a:xfrm>
              <a:off x="2496" y="2160"/>
              <a:ext cx="9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1" name="Line 60"/>
            <p:cNvSpPr>
              <a:spLocks noChangeShapeType="1"/>
            </p:cNvSpPr>
            <p:nvPr/>
          </p:nvSpPr>
          <p:spPr bwMode="auto">
            <a:xfrm>
              <a:off x="2520" y="2208"/>
              <a:ext cx="4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122" name="Line 61"/>
            <p:cNvSpPr>
              <a:spLocks noChangeShapeType="1"/>
            </p:cNvSpPr>
            <p:nvPr/>
          </p:nvSpPr>
          <p:spPr bwMode="auto">
            <a:xfrm>
              <a:off x="2544" y="2016"/>
              <a:ext cx="0" cy="96"/>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9790" name="Line 62"/>
          <p:cNvSpPr>
            <a:spLocks noChangeShapeType="1"/>
          </p:cNvSpPr>
          <p:nvPr/>
        </p:nvSpPr>
        <p:spPr bwMode="auto">
          <a:xfrm>
            <a:off x="5029200" y="4945063"/>
            <a:ext cx="457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91" name="Line 63"/>
          <p:cNvSpPr>
            <a:spLocks noChangeShapeType="1"/>
          </p:cNvSpPr>
          <p:nvPr/>
        </p:nvSpPr>
        <p:spPr bwMode="auto">
          <a:xfrm>
            <a:off x="6477000" y="4935538"/>
            <a:ext cx="7620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92" name="Line 64"/>
          <p:cNvSpPr>
            <a:spLocks noChangeShapeType="1"/>
          </p:cNvSpPr>
          <p:nvPr/>
        </p:nvSpPr>
        <p:spPr bwMode="auto">
          <a:xfrm>
            <a:off x="8229600" y="4935538"/>
            <a:ext cx="4572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93" name="Line 65"/>
          <p:cNvSpPr>
            <a:spLocks noChangeShapeType="1"/>
          </p:cNvSpPr>
          <p:nvPr/>
        </p:nvSpPr>
        <p:spPr bwMode="auto">
          <a:xfrm>
            <a:off x="2433638" y="4953000"/>
            <a:ext cx="160020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794" name="Freeform 66"/>
          <p:cNvSpPr/>
          <p:nvPr/>
        </p:nvSpPr>
        <p:spPr bwMode="auto">
          <a:xfrm>
            <a:off x="2819400" y="5011738"/>
            <a:ext cx="4419600" cy="1295400"/>
          </a:xfrm>
          <a:custGeom>
            <a:avLst/>
            <a:gdLst>
              <a:gd name="T0" fmla="*/ 0 w 3024"/>
              <a:gd name="T1" fmla="*/ 2147483647 h 912"/>
              <a:gd name="T2" fmla="*/ 2147483647 w 3024"/>
              <a:gd name="T3" fmla="*/ 2147483647 h 912"/>
              <a:gd name="T4" fmla="*/ 2147483647 w 3024"/>
              <a:gd name="T5" fmla="*/ 2147483647 h 912"/>
              <a:gd name="T6" fmla="*/ 2147483647 w 3024"/>
              <a:gd name="T7" fmla="*/ 0 h 912"/>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24" h="912">
                <a:moveTo>
                  <a:pt x="0" y="192"/>
                </a:moveTo>
                <a:lnTo>
                  <a:pt x="816" y="912"/>
                </a:lnTo>
                <a:lnTo>
                  <a:pt x="2640" y="912"/>
                </a:lnTo>
                <a:lnTo>
                  <a:pt x="3024" y="0"/>
                </a:lnTo>
              </a:path>
            </a:pathLst>
          </a:custGeom>
          <a:noFill/>
          <a:ln w="28575" cap="flat" cmpd="sng">
            <a:solidFill>
              <a:schemeClr val="tx1"/>
            </a:solidFill>
            <a:prstDash val="solid"/>
            <a:round/>
            <a:headEnd type="none" w="med" len="med"/>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29795" name="Group 67"/>
          <p:cNvGrpSpPr/>
          <p:nvPr/>
        </p:nvGrpSpPr>
        <p:grpSpPr bwMode="auto">
          <a:xfrm>
            <a:off x="2314575" y="4770438"/>
            <a:ext cx="990600" cy="611187"/>
            <a:chOff x="672" y="768"/>
            <a:chExt cx="720" cy="480"/>
          </a:xfrm>
        </p:grpSpPr>
        <p:sp>
          <p:nvSpPr>
            <p:cNvPr id="46117" name="Rectangle 68"/>
            <p:cNvSpPr>
              <a:spLocks noChangeArrowheads="1"/>
            </p:cNvSpPr>
            <p:nvPr/>
          </p:nvSpPr>
          <p:spPr bwMode="auto">
            <a:xfrm>
              <a:off x="672" y="768"/>
              <a:ext cx="720"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Head</a:t>
              </a:r>
            </a:p>
          </p:txBody>
        </p:sp>
        <p:sp>
          <p:nvSpPr>
            <p:cNvPr id="46118" name="Rectangle 69"/>
            <p:cNvSpPr>
              <a:spLocks noChangeArrowheads="1"/>
            </p:cNvSpPr>
            <p:nvPr/>
          </p:nvSpPr>
          <p:spPr bwMode="auto">
            <a:xfrm>
              <a:off x="672" y="1008"/>
              <a:ext cx="720" cy="240"/>
            </a:xfrm>
            <a:prstGeom prst="rect">
              <a:avLst/>
            </a:prstGeom>
            <a:solidFill>
              <a:srgbClr val="FF66CC"/>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Tail</a:t>
              </a:r>
            </a:p>
          </p:txBody>
        </p:sp>
      </p:grpSp>
      <p:sp>
        <p:nvSpPr>
          <p:cNvPr id="329798" name="Text Box 70"/>
          <p:cNvSpPr txBox="1">
            <a:spLocks noChangeArrowheads="1"/>
          </p:cNvSpPr>
          <p:nvPr/>
        </p:nvSpPr>
        <p:spPr bwMode="auto">
          <a:xfrm>
            <a:off x="1447800" y="4724400"/>
            <a:ext cx="762000"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就绪</a:t>
            </a:r>
          </a:p>
          <a:p>
            <a:pPr algn="ctr">
              <a:spcBef>
                <a:spcPct val="0"/>
              </a:spcBef>
              <a:buClrTx/>
              <a:buSzTx/>
              <a:buFontTx/>
              <a:buNone/>
            </a:pPr>
            <a:r>
              <a:rPr kumimoji="0" lang="zh-CN" altLang="en-US" sz="1800" b="1">
                <a:latin typeface="Century Gothic" panose="020B0502020202020204" pitchFamily="34" charset="0"/>
                <a:ea typeface="宋体" panose="02010600030101010101" pitchFamily="2" charset="-122"/>
              </a:rPr>
              <a:t>队列</a:t>
            </a:r>
          </a:p>
        </p:txBody>
      </p:sp>
      <p:sp>
        <p:nvSpPr>
          <p:cNvPr id="46107" name="Rectangle 71"/>
          <p:cNvSpPr>
            <a:spLocks noChangeArrowheads="1"/>
          </p:cNvSpPr>
          <p:nvPr/>
        </p:nvSpPr>
        <p:spPr bwMode="auto">
          <a:xfrm>
            <a:off x="152400" y="3429000"/>
            <a:ext cx="1219200" cy="2057400"/>
          </a:xfrm>
          <a:prstGeom prst="rect">
            <a:avLst/>
          </a:prstGeom>
          <a:solidFill>
            <a:srgbClr val="EAEAEA"/>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r>
              <a:rPr kumimoji="0" lang="zh-CN" altLang="en-US" sz="1600" b="1">
                <a:latin typeface="Century Gothic" panose="020B0502020202020204" pitchFamily="34" charset="0"/>
                <a:ea typeface="宋体" panose="02010600030101010101" pitchFamily="2" charset="-122"/>
              </a:rPr>
              <a:t>物理</a:t>
            </a:r>
            <a:r>
              <a:rPr kumimoji="0" lang="en-US" altLang="zh-CN" sz="1600" b="1">
                <a:latin typeface="Century Gothic" panose="020B0502020202020204" pitchFamily="34" charset="0"/>
                <a:ea typeface="宋体" panose="02010600030101010101" pitchFamily="2" charset="-122"/>
              </a:rPr>
              <a:t>CPU </a:t>
            </a:r>
          </a:p>
        </p:txBody>
      </p:sp>
      <p:grpSp>
        <p:nvGrpSpPr>
          <p:cNvPr id="329800" name="Group 72"/>
          <p:cNvGrpSpPr/>
          <p:nvPr/>
        </p:nvGrpSpPr>
        <p:grpSpPr bwMode="auto">
          <a:xfrm>
            <a:off x="257175" y="3733800"/>
            <a:ext cx="990600" cy="1371600"/>
            <a:chOff x="2208" y="528"/>
            <a:chExt cx="672" cy="1008"/>
          </a:xfrm>
        </p:grpSpPr>
        <p:sp>
          <p:nvSpPr>
            <p:cNvPr id="46114" name="Rectangle 73"/>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6115" name="Rectangle 74"/>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PCB6</a:t>
              </a:r>
            </a:p>
          </p:txBody>
        </p:sp>
        <p:sp>
          <p:nvSpPr>
            <p:cNvPr id="46116" name="Rectangle 75"/>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grpSp>
        <p:nvGrpSpPr>
          <p:cNvPr id="329804" name="Group 76"/>
          <p:cNvGrpSpPr/>
          <p:nvPr/>
        </p:nvGrpSpPr>
        <p:grpSpPr bwMode="auto">
          <a:xfrm>
            <a:off x="261938" y="3719513"/>
            <a:ext cx="990600" cy="1371600"/>
            <a:chOff x="2208" y="528"/>
            <a:chExt cx="672" cy="1008"/>
          </a:xfrm>
        </p:grpSpPr>
        <p:sp>
          <p:nvSpPr>
            <p:cNvPr id="46111" name="Rectangle 77"/>
            <p:cNvSpPr>
              <a:spLocks noChangeArrowheads="1"/>
            </p:cNvSpPr>
            <p:nvPr/>
          </p:nvSpPr>
          <p:spPr bwMode="auto">
            <a:xfrm>
              <a:off x="2208" y="528"/>
              <a:ext cx="672" cy="1008"/>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a:p>
              <a:pPr algn="ctr">
                <a:spcBef>
                  <a:spcPct val="0"/>
                </a:spcBef>
                <a:buClrTx/>
                <a:buSzTx/>
                <a:buFontTx/>
                <a:buNone/>
              </a:pPr>
              <a:endParaRPr kumimoji="0" lang="zh-CN" altLang="en-US" sz="1600" b="1">
                <a:latin typeface="Century Gothic" panose="020B0502020202020204" pitchFamily="34" charset="0"/>
                <a:ea typeface="宋体" panose="02010600030101010101" pitchFamily="2" charset="-122"/>
              </a:endParaRPr>
            </a:p>
          </p:txBody>
        </p:sp>
        <p:sp>
          <p:nvSpPr>
            <p:cNvPr id="46112" name="Rectangle 78"/>
            <p:cNvSpPr>
              <a:spLocks noChangeArrowheads="1"/>
            </p:cNvSpPr>
            <p:nvPr/>
          </p:nvSpPr>
          <p:spPr bwMode="auto">
            <a:xfrm>
              <a:off x="2208" y="528"/>
              <a:ext cx="672" cy="240"/>
            </a:xfrm>
            <a:prstGeom prst="rect">
              <a:avLst/>
            </a:prstGeom>
            <a:solidFill>
              <a:srgbClr val="00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PCB4</a:t>
              </a:r>
            </a:p>
          </p:txBody>
        </p:sp>
        <p:sp>
          <p:nvSpPr>
            <p:cNvPr id="46113" name="Rectangle 79"/>
            <p:cNvSpPr>
              <a:spLocks noChangeArrowheads="1"/>
            </p:cNvSpPr>
            <p:nvPr/>
          </p:nvSpPr>
          <p:spPr bwMode="auto">
            <a:xfrm>
              <a:off x="2208" y="768"/>
              <a:ext cx="672" cy="192"/>
            </a:xfrm>
            <a:prstGeom prst="rect">
              <a:avLst/>
            </a:prstGeom>
            <a:solidFill>
              <a:srgbClr val="FFFFFF"/>
            </a:solidFill>
            <a:ln w="28575"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a:spcBef>
                  <a:spcPct val="0"/>
                </a:spcBef>
                <a:buClrTx/>
                <a:buSzTx/>
                <a:buFontTx/>
                <a:buNone/>
              </a:pPr>
              <a:r>
                <a:rPr kumimoji="0" lang="en-US" altLang="zh-CN" sz="1600" b="1">
                  <a:latin typeface="Century Gothic" panose="020B0502020202020204" pitchFamily="34" charset="0"/>
                  <a:ea typeface="宋体" panose="02010600030101010101" pitchFamily="2" charset="-122"/>
                </a:rPr>
                <a:t>Registers</a:t>
              </a:r>
            </a:p>
          </p:txBody>
        </p:sp>
      </p:grpSp>
      <p:sp>
        <p:nvSpPr>
          <p:cNvPr id="46110"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3.5 </a:t>
            </a:r>
            <a:r>
              <a:rPr kumimoji="0" lang="zh-CN" altLang="en-US" sz="3200" b="1">
                <a:solidFill>
                  <a:srgbClr val="006699"/>
                </a:solidFill>
                <a:latin typeface="黑体" panose="02010609060101010101" pitchFamily="2" charset="-122"/>
                <a:ea typeface="黑体" panose="02010609060101010101" pitchFamily="2" charset="-122"/>
              </a:rPr>
              <a:t>进程调度</a:t>
            </a:r>
          </a:p>
        </p:txBody>
      </p:sp>
      <p:grpSp>
        <p:nvGrpSpPr>
          <p:cNvPr id="4" name="组合 3">
            <a:extLst>
              <a:ext uri="{FF2B5EF4-FFF2-40B4-BE49-F238E27FC236}">
                <a16:creationId xmlns:a16="http://schemas.microsoft.com/office/drawing/2014/main" id="{BF667233-6082-52A3-1544-944E30A9208A}"/>
              </a:ext>
            </a:extLst>
          </p:cNvPr>
          <p:cNvGrpSpPr/>
          <p:nvPr/>
        </p:nvGrpSpPr>
        <p:grpSpPr>
          <a:xfrm>
            <a:off x="1538686" y="3490327"/>
            <a:ext cx="5461560" cy="913680"/>
            <a:chOff x="1538686" y="3490327"/>
            <a:chExt cx="5461560" cy="913680"/>
          </a:xfrm>
        </p:grpSpPr>
        <mc:AlternateContent xmlns:mc="http://schemas.openxmlformats.org/markup-compatibility/2006" xmlns:p14="http://schemas.microsoft.com/office/powerpoint/2010/main">
          <mc:Choice Requires="p14">
            <p:contentPart p14:bwMode="auto" r:id="rId3">
              <p14:nvContentPartPr>
                <p14:cNvPr id="2" name="墨迹 1">
                  <a:extLst>
                    <a:ext uri="{FF2B5EF4-FFF2-40B4-BE49-F238E27FC236}">
                      <a16:creationId xmlns:a16="http://schemas.microsoft.com/office/drawing/2014/main" id="{8695FE11-AEAB-07C6-7D9D-C67A8C2919CD}"/>
                    </a:ext>
                  </a:extLst>
                </p14:cNvPr>
                <p14:cNvContentPartPr/>
                <p14:nvPr/>
              </p14:nvContentPartPr>
              <p14:xfrm>
                <a:off x="1538686" y="3559447"/>
                <a:ext cx="5306760" cy="844560"/>
              </p14:xfrm>
            </p:contentPart>
          </mc:Choice>
          <mc:Fallback xmlns="">
            <p:pic>
              <p:nvPicPr>
                <p:cNvPr id="2" name="墨迹 1">
                  <a:extLst>
                    <a:ext uri="{FF2B5EF4-FFF2-40B4-BE49-F238E27FC236}">
                      <a16:creationId xmlns:a16="http://schemas.microsoft.com/office/drawing/2014/main" id="{8695FE11-AEAB-07C6-7D9D-C67A8C2919CD}"/>
                    </a:ext>
                  </a:extLst>
                </p:cNvPr>
                <p:cNvPicPr/>
                <p:nvPr/>
              </p:nvPicPr>
              <p:blipFill>
                <a:blip r:embed="rId4"/>
                <a:stretch>
                  <a:fillRect/>
                </a:stretch>
              </p:blipFill>
              <p:spPr>
                <a:xfrm>
                  <a:off x="1530046" y="3550807"/>
                  <a:ext cx="5324400" cy="862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 name="墨迹 2">
                  <a:extLst>
                    <a:ext uri="{FF2B5EF4-FFF2-40B4-BE49-F238E27FC236}">
                      <a16:creationId xmlns:a16="http://schemas.microsoft.com/office/drawing/2014/main" id="{C4F61F68-9993-30D0-9A12-ADC6CF97A280}"/>
                    </a:ext>
                  </a:extLst>
                </p14:cNvPr>
                <p14:cNvContentPartPr/>
                <p14:nvPr/>
              </p14:nvContentPartPr>
              <p14:xfrm>
                <a:off x="6718006" y="3490327"/>
                <a:ext cx="282240" cy="278280"/>
              </p14:xfrm>
            </p:contentPart>
          </mc:Choice>
          <mc:Fallback xmlns="">
            <p:pic>
              <p:nvPicPr>
                <p:cNvPr id="3" name="墨迹 2">
                  <a:extLst>
                    <a:ext uri="{FF2B5EF4-FFF2-40B4-BE49-F238E27FC236}">
                      <a16:creationId xmlns:a16="http://schemas.microsoft.com/office/drawing/2014/main" id="{C4F61F68-9993-30D0-9A12-ADC6CF97A280}"/>
                    </a:ext>
                  </a:extLst>
                </p:cNvPr>
                <p:cNvPicPr/>
                <p:nvPr/>
              </p:nvPicPr>
              <p:blipFill>
                <a:blip r:embed="rId6"/>
                <a:stretch>
                  <a:fillRect/>
                </a:stretch>
              </p:blipFill>
              <p:spPr>
                <a:xfrm>
                  <a:off x="6709006" y="3481327"/>
                  <a:ext cx="299880" cy="29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5" name="墨迹 4">
                <a:extLst>
                  <a:ext uri="{FF2B5EF4-FFF2-40B4-BE49-F238E27FC236}">
                    <a16:creationId xmlns:a16="http://schemas.microsoft.com/office/drawing/2014/main" id="{C6A7262F-52FB-94C8-96C4-EC97F44C525E}"/>
                  </a:ext>
                </a:extLst>
              </p14:cNvPr>
              <p14:cNvContentPartPr/>
              <p14:nvPr/>
            </p14:nvContentPartPr>
            <p14:xfrm>
              <a:off x="1397926" y="3708847"/>
              <a:ext cx="160560" cy="356760"/>
            </p14:xfrm>
          </p:contentPart>
        </mc:Choice>
        <mc:Fallback xmlns="">
          <p:pic>
            <p:nvPicPr>
              <p:cNvPr id="5" name="墨迹 4">
                <a:extLst>
                  <a:ext uri="{FF2B5EF4-FFF2-40B4-BE49-F238E27FC236}">
                    <a16:creationId xmlns:a16="http://schemas.microsoft.com/office/drawing/2014/main" id="{C6A7262F-52FB-94C8-96C4-EC97F44C525E}"/>
                  </a:ext>
                </a:extLst>
              </p:cNvPr>
              <p:cNvPicPr/>
              <p:nvPr/>
            </p:nvPicPr>
            <p:blipFill>
              <a:blip r:embed="rId8"/>
              <a:stretch>
                <a:fillRect/>
              </a:stretch>
            </p:blipFill>
            <p:spPr>
              <a:xfrm>
                <a:off x="1388926" y="3699847"/>
                <a:ext cx="17820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6" name="墨迹 5">
                <a:extLst>
                  <a:ext uri="{FF2B5EF4-FFF2-40B4-BE49-F238E27FC236}">
                    <a16:creationId xmlns:a16="http://schemas.microsoft.com/office/drawing/2014/main" id="{50C71BEE-8CC3-0906-6A07-B847CCB8CF27}"/>
                  </a:ext>
                </a:extLst>
              </p14:cNvPr>
              <p14:cNvContentPartPr/>
              <p14:nvPr/>
            </p14:nvContentPartPr>
            <p14:xfrm>
              <a:off x="770446" y="4137967"/>
              <a:ext cx="3328200" cy="2148840"/>
            </p14:xfrm>
          </p:contentPart>
        </mc:Choice>
        <mc:Fallback xmlns="">
          <p:pic>
            <p:nvPicPr>
              <p:cNvPr id="6" name="墨迹 5">
                <a:extLst>
                  <a:ext uri="{FF2B5EF4-FFF2-40B4-BE49-F238E27FC236}">
                    <a16:creationId xmlns:a16="http://schemas.microsoft.com/office/drawing/2014/main" id="{50C71BEE-8CC3-0906-6A07-B847CCB8CF27}"/>
                  </a:ext>
                </a:extLst>
              </p:cNvPr>
              <p:cNvPicPr/>
              <p:nvPr/>
            </p:nvPicPr>
            <p:blipFill>
              <a:blip r:embed="rId10"/>
              <a:stretch>
                <a:fillRect/>
              </a:stretch>
            </p:blipFill>
            <p:spPr>
              <a:xfrm>
                <a:off x="761446" y="4128967"/>
                <a:ext cx="3345840" cy="2166480"/>
              </a:xfrm>
              <a:prstGeom prst="rect">
                <a:avLst/>
              </a:prstGeom>
            </p:spPr>
          </p:pic>
        </mc:Fallback>
      </mc:AlternateContent>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9745"/>
                                        </p:tgtEl>
                                        <p:attrNameLst>
                                          <p:attrName>style.visibility</p:attrName>
                                        </p:attrNameLst>
                                      </p:cBhvr>
                                      <p:to>
                                        <p:strVal val="visible"/>
                                      </p:to>
                                    </p:set>
                                    <p:animEffect transition="in" filter="dissolve">
                                      <p:cBhvr>
                                        <p:cTn id="7" dur="500"/>
                                        <p:tgtEl>
                                          <p:spTgt spid="329745"/>
                                        </p:tgtEl>
                                      </p:cBhvr>
                                    </p:animEffect>
                                  </p:childTnLst>
                                </p:cTn>
                              </p:par>
                              <p:par>
                                <p:cTn id="8" presetID="9" presetClass="entr" presetSubtype="0" fill="hold" nodeType="withEffect">
                                  <p:stCondLst>
                                    <p:cond delay="0"/>
                                  </p:stCondLst>
                                  <p:childTnLst>
                                    <p:set>
                                      <p:cBhvr>
                                        <p:cTn id="9" dur="1" fill="hold">
                                          <p:stCondLst>
                                            <p:cond delay="0"/>
                                          </p:stCondLst>
                                        </p:cTn>
                                        <p:tgtEl>
                                          <p:spTgt spid="329754"/>
                                        </p:tgtEl>
                                        <p:attrNameLst>
                                          <p:attrName>style.visibility</p:attrName>
                                        </p:attrNameLst>
                                      </p:cBhvr>
                                      <p:to>
                                        <p:strVal val="visible"/>
                                      </p:to>
                                    </p:set>
                                    <p:animEffect transition="in" filter="dissolve">
                                      <p:cBhvr>
                                        <p:cTn id="10" dur="500"/>
                                        <p:tgtEl>
                                          <p:spTgt spid="32975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29761"/>
                                        </p:tgtEl>
                                        <p:attrNameLst>
                                          <p:attrName>style.visibility</p:attrName>
                                        </p:attrNameLst>
                                      </p:cBhvr>
                                      <p:to>
                                        <p:strVal val="visible"/>
                                      </p:to>
                                    </p:set>
                                    <p:animEffect transition="in" filter="dissolve">
                                      <p:cBhvr>
                                        <p:cTn id="13" dur="500"/>
                                        <p:tgtEl>
                                          <p:spTgt spid="32976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29762"/>
                                        </p:tgtEl>
                                        <p:attrNameLst>
                                          <p:attrName>style.visibility</p:attrName>
                                        </p:attrNameLst>
                                      </p:cBhvr>
                                      <p:to>
                                        <p:strVal val="visible"/>
                                      </p:to>
                                    </p:set>
                                    <p:animEffect transition="in" filter="dissolve">
                                      <p:cBhvr>
                                        <p:cTn id="16" dur="500"/>
                                        <p:tgtEl>
                                          <p:spTgt spid="32976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329763"/>
                                        </p:tgtEl>
                                        <p:attrNameLst>
                                          <p:attrName>style.visibility</p:attrName>
                                        </p:attrNameLst>
                                      </p:cBhvr>
                                      <p:to>
                                        <p:strVal val="visible"/>
                                      </p:to>
                                    </p:set>
                                    <p:animEffect transition="in" filter="dissolve">
                                      <p:cBhvr>
                                        <p:cTn id="19" dur="500"/>
                                        <p:tgtEl>
                                          <p:spTgt spid="329763"/>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329764"/>
                                        </p:tgtEl>
                                        <p:attrNameLst>
                                          <p:attrName>style.visibility</p:attrName>
                                        </p:attrNameLst>
                                      </p:cBhvr>
                                      <p:to>
                                        <p:strVal val="visible"/>
                                      </p:to>
                                    </p:set>
                                    <p:animEffect transition="in" filter="dissolve">
                                      <p:cBhvr>
                                        <p:cTn id="22" dur="500"/>
                                        <p:tgtEl>
                                          <p:spTgt spid="329764"/>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329765"/>
                                        </p:tgtEl>
                                        <p:attrNameLst>
                                          <p:attrName>style.visibility</p:attrName>
                                        </p:attrNameLst>
                                      </p:cBhvr>
                                      <p:to>
                                        <p:strVal val="visible"/>
                                      </p:to>
                                    </p:set>
                                    <p:animEffect transition="in" filter="dissolve">
                                      <p:cBhvr>
                                        <p:cTn id="25" dur="500"/>
                                        <p:tgtEl>
                                          <p:spTgt spid="329765"/>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xit" presetSubtype="0" fill="hold" nodeType="clickEffect">
                                  <p:stCondLst>
                                    <p:cond delay="0"/>
                                  </p:stCondLst>
                                  <p:childTnLst>
                                    <p:animEffect transition="out" filter="dissolve">
                                      <p:cBhvr>
                                        <p:cTn id="29" dur="500"/>
                                        <p:tgtEl>
                                          <p:spTgt spid="329800"/>
                                        </p:tgtEl>
                                      </p:cBhvr>
                                    </p:animEffect>
                                    <p:set>
                                      <p:cBhvr>
                                        <p:cTn id="30" dur="1" fill="hold">
                                          <p:stCondLst>
                                            <p:cond delay="499"/>
                                          </p:stCondLst>
                                        </p:cTn>
                                        <p:tgtEl>
                                          <p:spTgt spid="329800"/>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329750"/>
                                        </p:tgtEl>
                                        <p:attrNameLst>
                                          <p:attrName>style.visibility</p:attrName>
                                        </p:attrNameLst>
                                      </p:cBhvr>
                                      <p:to>
                                        <p:strVal val="visible"/>
                                      </p:to>
                                    </p:set>
                                    <p:animEffect transition="in" filter="dissolve">
                                      <p:cBhvr>
                                        <p:cTn id="35" dur="500"/>
                                        <p:tgtEl>
                                          <p:spTgt spid="329750"/>
                                        </p:tgtEl>
                                      </p:cBhvr>
                                    </p:animEffect>
                                  </p:childTnLst>
                                </p:cTn>
                              </p:par>
                            </p:childTnLst>
                          </p:cTn>
                        </p:par>
                        <p:par>
                          <p:cTn id="36" fill="hold">
                            <p:stCondLst>
                              <p:cond delay="500"/>
                            </p:stCondLst>
                            <p:childTnLst>
                              <p:par>
                                <p:cTn id="37" presetID="9" presetClass="entr" presetSubtype="0" fill="hold" nodeType="afterEffect">
                                  <p:stCondLst>
                                    <p:cond delay="0"/>
                                  </p:stCondLst>
                                  <p:childTnLst>
                                    <p:set>
                                      <p:cBhvr>
                                        <p:cTn id="38" dur="1" fill="hold">
                                          <p:stCondLst>
                                            <p:cond delay="0"/>
                                          </p:stCondLst>
                                        </p:cTn>
                                        <p:tgtEl>
                                          <p:spTgt spid="329766"/>
                                        </p:tgtEl>
                                        <p:attrNameLst>
                                          <p:attrName>style.visibility</p:attrName>
                                        </p:attrNameLst>
                                      </p:cBhvr>
                                      <p:to>
                                        <p:strVal val="visible"/>
                                      </p:to>
                                    </p:set>
                                    <p:animEffect transition="in" filter="dissolve">
                                      <p:cBhvr>
                                        <p:cTn id="39" dur="500"/>
                                        <p:tgtEl>
                                          <p:spTgt spid="329766"/>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xit" presetSubtype="0" fill="hold" nodeType="clickEffect">
                                  <p:stCondLst>
                                    <p:cond delay="0"/>
                                  </p:stCondLst>
                                  <p:childTnLst>
                                    <p:set>
                                      <p:cBhvr>
                                        <p:cTn id="43" dur="1" fill="hold">
                                          <p:stCondLst>
                                            <p:cond delay="0"/>
                                          </p:stCondLst>
                                        </p:cTn>
                                        <p:tgtEl>
                                          <p:spTgt spid="329754"/>
                                        </p:tgtEl>
                                        <p:attrNameLst>
                                          <p:attrName>style.visibility</p:attrName>
                                        </p:attrNameLst>
                                      </p:cBhvr>
                                      <p:to>
                                        <p:strVal val="hidden"/>
                                      </p:to>
                                    </p:set>
                                  </p:childTnLst>
                                </p:cTn>
                              </p:par>
                            </p:childTnLst>
                          </p:cTn>
                        </p:par>
                        <p:par>
                          <p:cTn id="44" fill="hold">
                            <p:stCondLst>
                              <p:cond delay="0"/>
                            </p:stCondLst>
                            <p:childTnLst>
                              <p:par>
                                <p:cTn id="45" presetID="17" presetClass="entr" presetSubtype="8" fill="hold" grpId="0" nodeType="afterEffect">
                                  <p:stCondLst>
                                    <p:cond delay="0"/>
                                  </p:stCondLst>
                                  <p:childTnLst>
                                    <p:set>
                                      <p:cBhvr>
                                        <p:cTn id="46" dur="1" fill="hold">
                                          <p:stCondLst>
                                            <p:cond delay="0"/>
                                          </p:stCondLst>
                                        </p:cTn>
                                        <p:tgtEl>
                                          <p:spTgt spid="329749"/>
                                        </p:tgtEl>
                                        <p:attrNameLst>
                                          <p:attrName>style.visibility</p:attrName>
                                        </p:attrNameLst>
                                      </p:cBhvr>
                                      <p:to>
                                        <p:strVal val="visible"/>
                                      </p:to>
                                    </p:set>
                                    <p:anim calcmode="lin" valueType="num">
                                      <p:cBhvr>
                                        <p:cTn id="47" dur="500" fill="hold"/>
                                        <p:tgtEl>
                                          <p:spTgt spid="329749"/>
                                        </p:tgtEl>
                                        <p:attrNameLst>
                                          <p:attrName>ppt_x</p:attrName>
                                        </p:attrNameLst>
                                      </p:cBhvr>
                                      <p:tavLst>
                                        <p:tav tm="0">
                                          <p:val>
                                            <p:strVal val="#ppt_x-#ppt_w/2"/>
                                          </p:val>
                                        </p:tav>
                                        <p:tav tm="100000">
                                          <p:val>
                                            <p:strVal val="#ppt_x"/>
                                          </p:val>
                                        </p:tav>
                                      </p:tavLst>
                                    </p:anim>
                                    <p:anim calcmode="lin" valueType="num">
                                      <p:cBhvr>
                                        <p:cTn id="48" dur="500" fill="hold"/>
                                        <p:tgtEl>
                                          <p:spTgt spid="329749"/>
                                        </p:tgtEl>
                                        <p:attrNameLst>
                                          <p:attrName>ppt_y</p:attrName>
                                        </p:attrNameLst>
                                      </p:cBhvr>
                                      <p:tavLst>
                                        <p:tav tm="0">
                                          <p:val>
                                            <p:strVal val="#ppt_y"/>
                                          </p:val>
                                        </p:tav>
                                        <p:tav tm="100000">
                                          <p:val>
                                            <p:strVal val="#ppt_y"/>
                                          </p:val>
                                        </p:tav>
                                      </p:tavLst>
                                    </p:anim>
                                    <p:anim calcmode="lin" valueType="num">
                                      <p:cBhvr>
                                        <p:cTn id="49" dur="500" fill="hold"/>
                                        <p:tgtEl>
                                          <p:spTgt spid="329749"/>
                                        </p:tgtEl>
                                        <p:attrNameLst>
                                          <p:attrName>ppt_w</p:attrName>
                                        </p:attrNameLst>
                                      </p:cBhvr>
                                      <p:tavLst>
                                        <p:tav tm="0">
                                          <p:val>
                                            <p:fltVal val="0"/>
                                          </p:val>
                                        </p:tav>
                                        <p:tav tm="100000">
                                          <p:val>
                                            <p:strVal val="#ppt_w"/>
                                          </p:val>
                                        </p:tav>
                                      </p:tavLst>
                                    </p:anim>
                                    <p:anim calcmode="lin" valueType="num">
                                      <p:cBhvr>
                                        <p:cTn id="50" dur="500" fill="hold"/>
                                        <p:tgtEl>
                                          <p:spTgt spid="329749"/>
                                        </p:tgtEl>
                                        <p:attrNameLst>
                                          <p:attrName>ppt_h</p:attrName>
                                        </p:attrNameLst>
                                      </p:cBhvr>
                                      <p:tavLst>
                                        <p:tav tm="0">
                                          <p:val>
                                            <p:strVal val="#ppt_h"/>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29762"/>
                                        </p:tgtEl>
                                        <p:attrNameLst>
                                          <p:attrName>style.visibility</p:attrName>
                                        </p:attrNameLst>
                                      </p:cBhvr>
                                      <p:to>
                                        <p:strVal val="hidden"/>
                                      </p:to>
                                    </p:set>
                                  </p:childTnLst>
                                </p:cTn>
                              </p:par>
                            </p:childTnLst>
                          </p:cTn>
                        </p:par>
                        <p:par>
                          <p:cTn id="55" fill="hold">
                            <p:stCondLst>
                              <p:cond delay="0"/>
                            </p:stCondLst>
                            <p:childTnLst>
                              <p:par>
                                <p:cTn id="56" presetID="22" presetClass="entr" presetSubtype="8" fill="hold" grpId="0" nodeType="afterEffect">
                                  <p:stCondLst>
                                    <p:cond delay="0"/>
                                  </p:stCondLst>
                                  <p:childTnLst>
                                    <p:set>
                                      <p:cBhvr>
                                        <p:cTn id="57" dur="1" fill="hold">
                                          <p:stCondLst>
                                            <p:cond delay="0"/>
                                          </p:stCondLst>
                                        </p:cTn>
                                        <p:tgtEl>
                                          <p:spTgt spid="329731"/>
                                        </p:tgtEl>
                                        <p:attrNameLst>
                                          <p:attrName>style.visibility</p:attrName>
                                        </p:attrNameLst>
                                      </p:cBhvr>
                                      <p:to>
                                        <p:strVal val="visible"/>
                                      </p:to>
                                    </p:set>
                                    <p:animEffect transition="in" filter="wipe(left)">
                                      <p:cBhvr>
                                        <p:cTn id="58" dur="1000"/>
                                        <p:tgtEl>
                                          <p:spTgt spid="329731"/>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329773"/>
                                        </p:tgtEl>
                                        <p:attrNameLst>
                                          <p:attrName>style.visibility</p:attrName>
                                        </p:attrNameLst>
                                      </p:cBhvr>
                                      <p:to>
                                        <p:strVal val="visible"/>
                                      </p:to>
                                    </p:set>
                                    <p:animEffect transition="in" filter="dissolve">
                                      <p:cBhvr>
                                        <p:cTn id="63" dur="500"/>
                                        <p:tgtEl>
                                          <p:spTgt spid="329773"/>
                                        </p:tgtEl>
                                      </p:cBhvr>
                                    </p:animEffect>
                                  </p:childTnLst>
                                </p:cTn>
                              </p:par>
                              <p:par>
                                <p:cTn id="64" presetID="9" presetClass="entr" presetSubtype="0" fill="hold" nodeType="withEffect">
                                  <p:stCondLst>
                                    <p:cond delay="0"/>
                                  </p:stCondLst>
                                  <p:childTnLst>
                                    <p:set>
                                      <p:cBhvr>
                                        <p:cTn id="65" dur="1" fill="hold">
                                          <p:stCondLst>
                                            <p:cond delay="0"/>
                                          </p:stCondLst>
                                        </p:cTn>
                                        <p:tgtEl>
                                          <p:spTgt spid="329777"/>
                                        </p:tgtEl>
                                        <p:attrNameLst>
                                          <p:attrName>style.visibility</p:attrName>
                                        </p:attrNameLst>
                                      </p:cBhvr>
                                      <p:to>
                                        <p:strVal val="visible"/>
                                      </p:to>
                                    </p:set>
                                    <p:animEffect transition="in" filter="dissolve">
                                      <p:cBhvr>
                                        <p:cTn id="66" dur="500"/>
                                        <p:tgtEl>
                                          <p:spTgt spid="329777"/>
                                        </p:tgtEl>
                                      </p:cBhvr>
                                    </p:animEffect>
                                  </p:childTnLst>
                                </p:cTn>
                              </p:par>
                              <p:par>
                                <p:cTn id="67" presetID="9" presetClass="entr" presetSubtype="0" fill="hold" nodeType="withEffect">
                                  <p:stCondLst>
                                    <p:cond delay="0"/>
                                  </p:stCondLst>
                                  <p:childTnLst>
                                    <p:set>
                                      <p:cBhvr>
                                        <p:cTn id="68" dur="1" fill="hold">
                                          <p:stCondLst>
                                            <p:cond delay="0"/>
                                          </p:stCondLst>
                                        </p:cTn>
                                        <p:tgtEl>
                                          <p:spTgt spid="329781"/>
                                        </p:tgtEl>
                                        <p:attrNameLst>
                                          <p:attrName>style.visibility</p:attrName>
                                        </p:attrNameLst>
                                      </p:cBhvr>
                                      <p:to>
                                        <p:strVal val="visible"/>
                                      </p:to>
                                    </p:set>
                                    <p:animEffect transition="in" filter="dissolve">
                                      <p:cBhvr>
                                        <p:cTn id="69" dur="500"/>
                                        <p:tgtEl>
                                          <p:spTgt spid="329781"/>
                                        </p:tgtEl>
                                      </p:cBhvr>
                                    </p:animEffect>
                                  </p:childTnLst>
                                </p:cTn>
                              </p:par>
                              <p:par>
                                <p:cTn id="70" presetID="9" presetClass="entr" presetSubtype="0" fill="hold" nodeType="withEffect">
                                  <p:stCondLst>
                                    <p:cond delay="0"/>
                                  </p:stCondLst>
                                  <p:childTnLst>
                                    <p:set>
                                      <p:cBhvr>
                                        <p:cTn id="71" dur="1" fill="hold">
                                          <p:stCondLst>
                                            <p:cond delay="0"/>
                                          </p:stCondLst>
                                        </p:cTn>
                                        <p:tgtEl>
                                          <p:spTgt spid="329785"/>
                                        </p:tgtEl>
                                        <p:attrNameLst>
                                          <p:attrName>style.visibility</p:attrName>
                                        </p:attrNameLst>
                                      </p:cBhvr>
                                      <p:to>
                                        <p:strVal val="visible"/>
                                      </p:to>
                                    </p:set>
                                    <p:animEffect transition="in" filter="dissolve">
                                      <p:cBhvr>
                                        <p:cTn id="72" dur="500"/>
                                        <p:tgtEl>
                                          <p:spTgt spid="329785"/>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329790"/>
                                        </p:tgtEl>
                                        <p:attrNameLst>
                                          <p:attrName>style.visibility</p:attrName>
                                        </p:attrNameLst>
                                      </p:cBhvr>
                                      <p:to>
                                        <p:strVal val="visible"/>
                                      </p:to>
                                    </p:set>
                                    <p:animEffect transition="in" filter="dissolve">
                                      <p:cBhvr>
                                        <p:cTn id="75" dur="500"/>
                                        <p:tgtEl>
                                          <p:spTgt spid="329790"/>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329791"/>
                                        </p:tgtEl>
                                        <p:attrNameLst>
                                          <p:attrName>style.visibility</p:attrName>
                                        </p:attrNameLst>
                                      </p:cBhvr>
                                      <p:to>
                                        <p:strVal val="visible"/>
                                      </p:to>
                                    </p:set>
                                    <p:animEffect transition="in" filter="dissolve">
                                      <p:cBhvr>
                                        <p:cTn id="78" dur="500"/>
                                        <p:tgtEl>
                                          <p:spTgt spid="329791"/>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329792"/>
                                        </p:tgtEl>
                                        <p:attrNameLst>
                                          <p:attrName>style.visibility</p:attrName>
                                        </p:attrNameLst>
                                      </p:cBhvr>
                                      <p:to>
                                        <p:strVal val="visible"/>
                                      </p:to>
                                    </p:set>
                                    <p:animEffect transition="in" filter="dissolve">
                                      <p:cBhvr>
                                        <p:cTn id="81" dur="500"/>
                                        <p:tgtEl>
                                          <p:spTgt spid="329792"/>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29793"/>
                                        </p:tgtEl>
                                        <p:attrNameLst>
                                          <p:attrName>style.visibility</p:attrName>
                                        </p:attrNameLst>
                                      </p:cBhvr>
                                      <p:to>
                                        <p:strVal val="visible"/>
                                      </p:to>
                                    </p:set>
                                    <p:animEffect transition="in" filter="dissolve">
                                      <p:cBhvr>
                                        <p:cTn id="84" dur="500"/>
                                        <p:tgtEl>
                                          <p:spTgt spid="32979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329794"/>
                                        </p:tgtEl>
                                        <p:attrNameLst>
                                          <p:attrName>style.visibility</p:attrName>
                                        </p:attrNameLst>
                                      </p:cBhvr>
                                      <p:to>
                                        <p:strVal val="visible"/>
                                      </p:to>
                                    </p:set>
                                    <p:animEffect transition="in" filter="dissolve">
                                      <p:cBhvr>
                                        <p:cTn id="87" dur="500"/>
                                        <p:tgtEl>
                                          <p:spTgt spid="329794"/>
                                        </p:tgtEl>
                                      </p:cBhvr>
                                    </p:animEffect>
                                  </p:childTnLst>
                                </p:cTn>
                              </p:par>
                              <p:par>
                                <p:cTn id="88" presetID="9" presetClass="entr" presetSubtype="0" fill="hold" nodeType="withEffect">
                                  <p:stCondLst>
                                    <p:cond delay="0"/>
                                  </p:stCondLst>
                                  <p:childTnLst>
                                    <p:set>
                                      <p:cBhvr>
                                        <p:cTn id="89" dur="1" fill="hold">
                                          <p:stCondLst>
                                            <p:cond delay="0"/>
                                          </p:stCondLst>
                                        </p:cTn>
                                        <p:tgtEl>
                                          <p:spTgt spid="329795"/>
                                        </p:tgtEl>
                                        <p:attrNameLst>
                                          <p:attrName>style.visibility</p:attrName>
                                        </p:attrNameLst>
                                      </p:cBhvr>
                                      <p:to>
                                        <p:strVal val="visible"/>
                                      </p:to>
                                    </p:set>
                                    <p:animEffect transition="in" filter="dissolve">
                                      <p:cBhvr>
                                        <p:cTn id="90" dur="500"/>
                                        <p:tgtEl>
                                          <p:spTgt spid="329795"/>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329798"/>
                                        </p:tgtEl>
                                        <p:attrNameLst>
                                          <p:attrName>style.visibility</p:attrName>
                                        </p:attrNameLst>
                                      </p:cBhvr>
                                      <p:to>
                                        <p:strVal val="visible"/>
                                      </p:to>
                                    </p:set>
                                    <p:animEffect transition="in" filter="dissolve">
                                      <p:cBhvr>
                                        <p:cTn id="93" dur="500"/>
                                        <p:tgtEl>
                                          <p:spTgt spid="329798"/>
                                        </p:tgtEl>
                                      </p:cBhvr>
                                    </p:animEffect>
                                  </p:childTnLst>
                                </p:cTn>
                              </p:par>
                            </p:childTnLst>
                          </p:cTn>
                        </p:par>
                      </p:childTnLst>
                    </p:cTn>
                  </p:par>
                  <p:par>
                    <p:cTn id="94" fill="hold">
                      <p:stCondLst>
                        <p:cond delay="indefinite"/>
                      </p:stCondLst>
                      <p:childTnLst>
                        <p:par>
                          <p:cTn id="95" fill="hold">
                            <p:stCondLst>
                              <p:cond delay="0"/>
                            </p:stCondLst>
                            <p:childTnLst>
                              <p:par>
                                <p:cTn id="96" presetID="1" presetClass="exit" presetSubtype="0" fill="hold" nodeType="clickEffect">
                                  <p:stCondLst>
                                    <p:cond delay="0"/>
                                  </p:stCondLst>
                                  <p:childTnLst>
                                    <p:set>
                                      <p:cBhvr>
                                        <p:cTn id="97" dur="1" fill="hold">
                                          <p:stCondLst>
                                            <p:cond delay="0"/>
                                          </p:stCondLst>
                                        </p:cTn>
                                        <p:tgtEl>
                                          <p:spTgt spid="329773"/>
                                        </p:tgtEl>
                                        <p:attrNameLst>
                                          <p:attrName>style.visibility</p:attrName>
                                        </p:attrNameLst>
                                      </p:cBhvr>
                                      <p:to>
                                        <p:strVal val="hidden"/>
                                      </p:to>
                                    </p:set>
                                  </p:childTnLst>
                                </p:cTn>
                              </p:par>
                              <p:par>
                                <p:cTn id="98" presetID="1" presetClass="exit" presetSubtype="0" fill="hold" grpId="1" nodeType="withEffect">
                                  <p:stCondLst>
                                    <p:cond delay="0"/>
                                  </p:stCondLst>
                                  <p:childTnLst>
                                    <p:set>
                                      <p:cBhvr>
                                        <p:cTn id="99" dur="1" fill="hold">
                                          <p:stCondLst>
                                            <p:cond delay="0"/>
                                          </p:stCondLst>
                                        </p:cTn>
                                        <p:tgtEl>
                                          <p:spTgt spid="329790"/>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xit" presetSubtype="0" fill="hold" grpId="1" nodeType="clickEffect">
                                  <p:stCondLst>
                                    <p:cond delay="0"/>
                                  </p:stCondLst>
                                  <p:childTnLst>
                                    <p:set>
                                      <p:cBhvr>
                                        <p:cTn id="103" dur="1" fill="hold">
                                          <p:stCondLst>
                                            <p:cond delay="0"/>
                                          </p:stCondLst>
                                        </p:cTn>
                                        <p:tgtEl>
                                          <p:spTgt spid="329793"/>
                                        </p:tgtEl>
                                        <p:attrNameLst>
                                          <p:attrName>style.visibility</p:attrName>
                                        </p:attrNameLst>
                                      </p:cBhvr>
                                      <p:to>
                                        <p:strVal val="hidden"/>
                                      </p:to>
                                    </p:set>
                                  </p:childTnLst>
                                </p:cTn>
                              </p:par>
                            </p:childTnLst>
                          </p:cTn>
                        </p:par>
                        <p:par>
                          <p:cTn id="104" fill="hold">
                            <p:stCondLst>
                              <p:cond delay="0"/>
                            </p:stCondLst>
                            <p:childTnLst>
                              <p:par>
                                <p:cTn id="105" presetID="22" presetClass="entr" presetSubtype="8" fill="hold" grpId="0" nodeType="afterEffect">
                                  <p:stCondLst>
                                    <p:cond delay="0"/>
                                  </p:stCondLst>
                                  <p:childTnLst>
                                    <p:set>
                                      <p:cBhvr>
                                        <p:cTn id="106" dur="1" fill="hold">
                                          <p:stCondLst>
                                            <p:cond delay="0"/>
                                          </p:stCondLst>
                                        </p:cTn>
                                        <p:tgtEl>
                                          <p:spTgt spid="329730"/>
                                        </p:tgtEl>
                                        <p:attrNameLst>
                                          <p:attrName>style.visibility</p:attrName>
                                        </p:attrNameLst>
                                      </p:cBhvr>
                                      <p:to>
                                        <p:strVal val="visible"/>
                                      </p:to>
                                    </p:set>
                                    <p:animEffect transition="in" filter="wipe(left)">
                                      <p:cBhvr>
                                        <p:cTn id="107" dur="1000"/>
                                        <p:tgtEl>
                                          <p:spTgt spid="329730"/>
                                        </p:tgtEl>
                                      </p:cBhvr>
                                    </p:animEffect>
                                  </p:childTnLst>
                                </p:cTn>
                              </p:par>
                            </p:childTnLst>
                          </p:cTn>
                        </p:par>
                      </p:childTnLst>
                    </p:cTn>
                  </p:par>
                  <p:par>
                    <p:cTn id="108" fill="hold">
                      <p:stCondLst>
                        <p:cond delay="indefinite"/>
                      </p:stCondLst>
                      <p:childTnLst>
                        <p:par>
                          <p:cTn id="109" fill="hold">
                            <p:stCondLst>
                              <p:cond delay="0"/>
                            </p:stCondLst>
                            <p:childTnLst>
                              <p:par>
                                <p:cTn id="110" presetID="9" presetClass="entr" presetSubtype="0" fill="hold" nodeType="clickEffect">
                                  <p:stCondLst>
                                    <p:cond delay="0"/>
                                  </p:stCondLst>
                                  <p:childTnLst>
                                    <p:set>
                                      <p:cBhvr>
                                        <p:cTn id="111" dur="1" fill="hold">
                                          <p:stCondLst>
                                            <p:cond delay="0"/>
                                          </p:stCondLst>
                                        </p:cTn>
                                        <p:tgtEl>
                                          <p:spTgt spid="329804"/>
                                        </p:tgtEl>
                                        <p:attrNameLst>
                                          <p:attrName>style.visibility</p:attrName>
                                        </p:attrNameLst>
                                      </p:cBhvr>
                                      <p:to>
                                        <p:strVal val="visible"/>
                                      </p:to>
                                    </p:set>
                                    <p:animEffect transition="in" filter="dissolve">
                                      <p:cBhvr>
                                        <p:cTn id="112" dur="500"/>
                                        <p:tgtEl>
                                          <p:spTgt spid="3298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9730" grpId="0" animBg="1"/>
      <p:bldP spid="329731" grpId="0" animBg="1"/>
      <p:bldP spid="329749" grpId="0" animBg="1"/>
      <p:bldP spid="329761" grpId="0" animBg="1"/>
      <p:bldP spid="329762" grpId="0" animBg="1"/>
      <p:bldP spid="329762" grpId="1" animBg="1"/>
      <p:bldP spid="329763" grpId="0" animBg="1"/>
      <p:bldP spid="329764" grpId="0" animBg="1"/>
      <p:bldP spid="329765" grpId="0"/>
      <p:bldP spid="329790" grpId="0" animBg="1"/>
      <p:bldP spid="329790" grpId="1" animBg="1"/>
      <p:bldP spid="329791" grpId="0" animBg="1"/>
      <p:bldP spid="329792" grpId="0" animBg="1"/>
      <p:bldP spid="329793" grpId="0" animBg="1"/>
      <p:bldP spid="329793" grpId="1" animBg="1"/>
      <p:bldP spid="329794" grpId="0" animBg="1"/>
      <p:bldP spid="32979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DDE4A1-C395-05AF-F1CC-56F11528F5CC}"/>
              </a:ext>
            </a:extLst>
          </p:cNvPr>
          <p:cNvPicPr>
            <a:picLocks noChangeAspect="1"/>
          </p:cNvPicPr>
          <p:nvPr/>
        </p:nvPicPr>
        <p:blipFill>
          <a:blip r:embed="rId2"/>
          <a:stretch>
            <a:fillRect/>
          </a:stretch>
        </p:blipFill>
        <p:spPr>
          <a:xfrm>
            <a:off x="1661375" y="1165514"/>
            <a:ext cx="6166246" cy="5167376"/>
          </a:xfrm>
          <a:prstGeom prst="rect">
            <a:avLst/>
          </a:prstGeom>
        </p:spPr>
      </p:pic>
    </p:spTree>
    <p:extLst>
      <p:ext uri="{BB962C8B-B14F-4D97-AF65-F5344CB8AC3E}">
        <p14:creationId xmlns:p14="http://schemas.microsoft.com/office/powerpoint/2010/main" val="121800446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23" name="Rectangle 49"/>
          <p:cNvSpPr>
            <a:spLocks noChangeArrowheads="1"/>
          </p:cNvSpPr>
          <p:nvPr/>
        </p:nvSpPr>
        <p:spPr bwMode="auto">
          <a:xfrm>
            <a:off x="500063" y="977900"/>
            <a:ext cx="65611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10000"/>
              </a:lnSpc>
              <a:spcBef>
                <a:spcPct val="0"/>
              </a:spcBef>
              <a:buClrTx/>
              <a:buSzTx/>
              <a:buFontTx/>
              <a:buNone/>
            </a:pPr>
            <a:r>
              <a:rPr kumimoji="0" lang="zh-CN" altLang="en-US" sz="2400" b="1">
                <a:solidFill>
                  <a:srgbClr val="CC0000"/>
                </a:solidFill>
                <a:latin typeface="Times New Roman" panose="02020603050405020304" pitchFamily="18" charset="0"/>
                <a:ea typeface="宋体" panose="02010600030101010101" pitchFamily="2" charset="-122"/>
              </a:rPr>
              <a:t>调度情况</a:t>
            </a:r>
            <a:r>
              <a:rPr kumimoji="0" lang="en-US" altLang="zh-CN" sz="2400" b="1">
                <a:solidFill>
                  <a:srgbClr val="CC0000"/>
                </a:solidFill>
                <a:latin typeface="Times New Roman" panose="02020603050405020304" pitchFamily="18" charset="0"/>
                <a:ea typeface="宋体" panose="02010600030101010101" pitchFamily="2" charset="-122"/>
              </a:rPr>
              <a:t>2</a:t>
            </a:r>
            <a:r>
              <a:rPr kumimoji="0" lang="zh-CN" altLang="en-US" sz="2400" b="1">
                <a:solidFill>
                  <a:srgbClr val="CC0000"/>
                </a:solidFill>
                <a:latin typeface="Times New Roman" panose="02020603050405020304" pitchFamily="18" charset="0"/>
                <a:ea typeface="宋体" panose="02010600030101010101" pitchFamily="2" charset="-122"/>
              </a:rPr>
              <a:t>：规定的时间片到了</a:t>
            </a:r>
            <a:br>
              <a:rPr kumimoji="0" lang="zh-CN" altLang="en-US" sz="2400" b="1">
                <a:solidFill>
                  <a:srgbClr val="CC0000"/>
                </a:solidFill>
                <a:latin typeface="Times New Roman" panose="02020603050405020304" pitchFamily="18" charset="0"/>
                <a:ea typeface="宋体" panose="02010600030101010101" pitchFamily="2" charset="-122"/>
              </a:rPr>
            </a:br>
            <a:r>
              <a:rPr kumimoji="0" lang="zh-CN" altLang="en-US" sz="2400" b="1">
                <a:solidFill>
                  <a:srgbClr val="CC0000"/>
                </a:solidFill>
                <a:latin typeface="Times New Roman" panose="02020603050405020304" pitchFamily="18" charset="0"/>
                <a:ea typeface="宋体" panose="02010600030101010101" pitchFamily="2" charset="-122"/>
              </a:rPr>
              <a:t>调度情况</a:t>
            </a:r>
            <a:r>
              <a:rPr kumimoji="0" lang="en-US" altLang="zh-CN" sz="2400" b="1">
                <a:solidFill>
                  <a:srgbClr val="CC0000"/>
                </a:solidFill>
                <a:latin typeface="Times New Roman" panose="02020603050405020304" pitchFamily="18" charset="0"/>
                <a:ea typeface="宋体" panose="02010600030101010101" pitchFamily="2" charset="-122"/>
              </a:rPr>
              <a:t>3</a:t>
            </a:r>
            <a:r>
              <a:rPr kumimoji="0" lang="zh-CN" altLang="en-US" sz="2400" b="1">
                <a:solidFill>
                  <a:srgbClr val="CC0000"/>
                </a:solidFill>
                <a:latin typeface="Times New Roman" panose="02020603050405020304" pitchFamily="18" charset="0"/>
                <a:ea typeface="宋体" panose="02010600030101010101" pitchFamily="2" charset="-122"/>
              </a:rPr>
              <a:t>：出现了优先级更高的进程</a:t>
            </a:r>
            <a:endParaRPr kumimoji="0" lang="en-US" altLang="zh-CN" sz="2400" b="1">
              <a:solidFill>
                <a:srgbClr val="CC0000"/>
              </a:solidFill>
              <a:latin typeface="Times New Roman" panose="02020603050405020304" pitchFamily="18" charset="0"/>
              <a:ea typeface="宋体" panose="02010600030101010101" pitchFamily="2" charset="-122"/>
            </a:endParaRPr>
          </a:p>
        </p:txBody>
      </p:sp>
      <p:sp>
        <p:nvSpPr>
          <p:cNvPr id="47124"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3.5 </a:t>
            </a:r>
            <a:r>
              <a:rPr kumimoji="0" lang="zh-CN" altLang="en-US" sz="3200" b="1">
                <a:solidFill>
                  <a:srgbClr val="006699"/>
                </a:solidFill>
                <a:latin typeface="黑体" panose="02010609060101010101" pitchFamily="2" charset="-122"/>
                <a:ea typeface="黑体" panose="02010609060101010101" pitchFamily="2" charset="-122"/>
              </a:rPr>
              <a:t>进程调度</a:t>
            </a:r>
          </a:p>
        </p:txBody>
      </p:sp>
      <p:pic>
        <p:nvPicPr>
          <p:cNvPr id="3" name="图片 2">
            <a:extLst>
              <a:ext uri="{FF2B5EF4-FFF2-40B4-BE49-F238E27FC236}">
                <a16:creationId xmlns:a16="http://schemas.microsoft.com/office/drawing/2014/main" id="{646F881F-AEC5-44BD-F608-9FA705CE816B}"/>
              </a:ext>
            </a:extLst>
          </p:cNvPr>
          <p:cNvPicPr>
            <a:picLocks noChangeAspect="1"/>
          </p:cNvPicPr>
          <p:nvPr/>
        </p:nvPicPr>
        <p:blipFill>
          <a:blip r:embed="rId2"/>
          <a:stretch>
            <a:fillRect/>
          </a:stretch>
        </p:blipFill>
        <p:spPr>
          <a:xfrm>
            <a:off x="1191295" y="2171568"/>
            <a:ext cx="6278451" cy="1992042"/>
          </a:xfrm>
          <a:prstGeom prst="rect">
            <a:avLst/>
          </a:prstGeom>
        </p:spPr>
      </p:pic>
      <p:pic>
        <p:nvPicPr>
          <p:cNvPr id="5" name="图片 4">
            <a:extLst>
              <a:ext uri="{FF2B5EF4-FFF2-40B4-BE49-F238E27FC236}">
                <a16:creationId xmlns:a16="http://schemas.microsoft.com/office/drawing/2014/main" id="{9EDE7933-BFAE-61BE-EEBE-29B7B207E9D3}"/>
              </a:ext>
            </a:extLst>
          </p:cNvPr>
          <p:cNvPicPr>
            <a:picLocks noChangeAspect="1"/>
          </p:cNvPicPr>
          <p:nvPr/>
        </p:nvPicPr>
        <p:blipFill>
          <a:blip r:embed="rId3"/>
          <a:stretch>
            <a:fillRect/>
          </a:stretch>
        </p:blipFill>
        <p:spPr>
          <a:xfrm>
            <a:off x="559593" y="4408894"/>
            <a:ext cx="8024813" cy="2144418"/>
          </a:xfrm>
          <a:prstGeom prst="rect">
            <a:avLst/>
          </a:prstGeom>
        </p:spPr>
      </p:pic>
      <p:grpSp>
        <p:nvGrpSpPr>
          <p:cNvPr id="9" name="组合 8">
            <a:extLst>
              <a:ext uri="{FF2B5EF4-FFF2-40B4-BE49-F238E27FC236}">
                <a16:creationId xmlns:a16="http://schemas.microsoft.com/office/drawing/2014/main" id="{8CD70C2A-4718-DD53-A463-022A632C7A34}"/>
              </a:ext>
            </a:extLst>
          </p:cNvPr>
          <p:cNvGrpSpPr/>
          <p:nvPr/>
        </p:nvGrpSpPr>
        <p:grpSpPr>
          <a:xfrm>
            <a:off x="4268926" y="3927727"/>
            <a:ext cx="640080" cy="751680"/>
            <a:chOff x="4268926" y="3927727"/>
            <a:chExt cx="640080" cy="751680"/>
          </a:xfrm>
        </p:grpSpPr>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18AAF0C8-5F68-BA6F-0E75-D6F987E075F0}"/>
                    </a:ext>
                  </a:extLst>
                </p14:cNvPr>
                <p14:cNvContentPartPr/>
                <p14:nvPr/>
              </p14:nvContentPartPr>
              <p14:xfrm>
                <a:off x="4474846" y="3998647"/>
                <a:ext cx="34560" cy="379080"/>
              </p14:xfrm>
            </p:contentPart>
          </mc:Choice>
          <mc:Fallback xmlns="">
            <p:pic>
              <p:nvPicPr>
                <p:cNvPr id="6" name="墨迹 5">
                  <a:extLst>
                    <a:ext uri="{FF2B5EF4-FFF2-40B4-BE49-F238E27FC236}">
                      <a16:creationId xmlns:a16="http://schemas.microsoft.com/office/drawing/2014/main" id="{18AAF0C8-5F68-BA6F-0E75-D6F987E075F0}"/>
                    </a:ext>
                  </a:extLst>
                </p:cNvPr>
                <p:cNvPicPr/>
                <p:nvPr/>
              </p:nvPicPr>
              <p:blipFill>
                <a:blip r:embed="rId5"/>
                <a:stretch>
                  <a:fillRect/>
                </a:stretch>
              </p:blipFill>
              <p:spPr>
                <a:xfrm>
                  <a:off x="4466206" y="3989647"/>
                  <a:ext cx="52200" cy="39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B0D4DB10-763D-A6CD-2DD0-03908B30A887}"/>
                    </a:ext>
                  </a:extLst>
                </p14:cNvPr>
                <p14:cNvContentPartPr/>
                <p14:nvPr/>
              </p14:nvContentPartPr>
              <p14:xfrm>
                <a:off x="4701646" y="3927727"/>
                <a:ext cx="5400" cy="446400"/>
              </p14:xfrm>
            </p:contentPart>
          </mc:Choice>
          <mc:Fallback xmlns="">
            <p:pic>
              <p:nvPicPr>
                <p:cNvPr id="7" name="墨迹 6">
                  <a:extLst>
                    <a:ext uri="{FF2B5EF4-FFF2-40B4-BE49-F238E27FC236}">
                      <a16:creationId xmlns:a16="http://schemas.microsoft.com/office/drawing/2014/main" id="{B0D4DB10-763D-A6CD-2DD0-03908B30A887}"/>
                    </a:ext>
                  </a:extLst>
                </p:cNvPr>
                <p:cNvPicPr/>
                <p:nvPr/>
              </p:nvPicPr>
              <p:blipFill>
                <a:blip r:embed="rId7"/>
                <a:stretch>
                  <a:fillRect/>
                </a:stretch>
              </p:blipFill>
              <p:spPr>
                <a:xfrm>
                  <a:off x="4693006" y="3919087"/>
                  <a:ext cx="2304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06A87AB1-51B6-9E49-9244-B90A960DB863}"/>
                    </a:ext>
                  </a:extLst>
                </p14:cNvPr>
                <p14:cNvContentPartPr/>
                <p14:nvPr/>
              </p14:nvContentPartPr>
              <p14:xfrm>
                <a:off x="4268926" y="4253527"/>
                <a:ext cx="640080" cy="425880"/>
              </p14:xfrm>
            </p:contentPart>
          </mc:Choice>
          <mc:Fallback xmlns="">
            <p:pic>
              <p:nvPicPr>
                <p:cNvPr id="8" name="墨迹 7">
                  <a:extLst>
                    <a:ext uri="{FF2B5EF4-FFF2-40B4-BE49-F238E27FC236}">
                      <a16:creationId xmlns:a16="http://schemas.microsoft.com/office/drawing/2014/main" id="{06A87AB1-51B6-9E49-9244-B90A960DB863}"/>
                    </a:ext>
                  </a:extLst>
                </p:cNvPr>
                <p:cNvPicPr/>
                <p:nvPr/>
              </p:nvPicPr>
              <p:blipFill>
                <a:blip r:embed="rId9"/>
                <a:stretch>
                  <a:fillRect/>
                </a:stretch>
              </p:blipFill>
              <p:spPr>
                <a:xfrm>
                  <a:off x="4260286" y="4244887"/>
                  <a:ext cx="657720" cy="443520"/>
                </a:xfrm>
                <a:prstGeom prst="rect">
                  <a:avLst/>
                </a:prstGeom>
              </p:spPr>
            </p:pic>
          </mc:Fallback>
        </mc:AlternateContent>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5" name="Rectangle 47"/>
          <p:cNvSpPr>
            <a:spLocks noChangeArrowheads="1"/>
          </p:cNvSpPr>
          <p:nvPr/>
        </p:nvSpPr>
        <p:spPr bwMode="auto">
          <a:xfrm>
            <a:off x="500063" y="773906"/>
            <a:ext cx="6561137" cy="53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10000"/>
              </a:lnSpc>
              <a:spcBef>
                <a:spcPct val="0"/>
              </a:spcBef>
              <a:buClrTx/>
              <a:buSzTx/>
              <a:buFontTx/>
              <a:buNone/>
            </a:pPr>
            <a:r>
              <a:rPr kumimoji="0" lang="zh-CN" altLang="en-US" sz="2400" b="1" dirty="0">
                <a:solidFill>
                  <a:srgbClr val="CC0000"/>
                </a:solidFill>
                <a:latin typeface="Times New Roman" panose="02020603050405020304" pitchFamily="18" charset="0"/>
                <a:ea typeface="宋体" panose="02010600030101010101" pitchFamily="2" charset="-122"/>
              </a:rPr>
              <a:t>调度情况</a:t>
            </a:r>
            <a:r>
              <a:rPr kumimoji="0" lang="en-US" altLang="zh-CN" sz="2400" b="1" dirty="0">
                <a:solidFill>
                  <a:srgbClr val="CC0000"/>
                </a:solidFill>
                <a:latin typeface="Times New Roman" panose="02020603050405020304" pitchFamily="18" charset="0"/>
                <a:ea typeface="宋体" panose="02010600030101010101" pitchFamily="2" charset="-122"/>
              </a:rPr>
              <a:t>4</a:t>
            </a:r>
            <a:r>
              <a:rPr kumimoji="0" lang="zh-CN" altLang="en-US" sz="2400" b="1" dirty="0">
                <a:solidFill>
                  <a:srgbClr val="CC0000"/>
                </a:solidFill>
                <a:latin typeface="Times New Roman" panose="02020603050405020304" pitchFamily="18" charset="0"/>
                <a:ea typeface="宋体" panose="02010600030101010101" pitchFamily="2" charset="-122"/>
              </a:rPr>
              <a:t>：进程的任务完成了，自动终止退出</a:t>
            </a:r>
            <a:endParaRPr kumimoji="0" lang="en-US" altLang="zh-CN" sz="2400" b="1" dirty="0">
              <a:solidFill>
                <a:srgbClr val="CC0000"/>
              </a:solidFill>
              <a:latin typeface="Times New Roman" panose="02020603050405020304" pitchFamily="18" charset="0"/>
              <a:ea typeface="宋体" panose="02010600030101010101" pitchFamily="2" charset="-122"/>
            </a:endParaRPr>
          </a:p>
        </p:txBody>
      </p:sp>
      <p:sp>
        <p:nvSpPr>
          <p:cNvPr id="48146"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3.5 </a:t>
            </a:r>
            <a:r>
              <a:rPr kumimoji="0" lang="zh-CN" altLang="en-US" sz="3200" b="1">
                <a:solidFill>
                  <a:srgbClr val="006699"/>
                </a:solidFill>
                <a:latin typeface="黑体" panose="02010609060101010101" pitchFamily="2" charset="-122"/>
                <a:ea typeface="黑体" panose="02010609060101010101" pitchFamily="2" charset="-122"/>
              </a:rPr>
              <a:t>进程调度</a:t>
            </a:r>
          </a:p>
        </p:txBody>
      </p:sp>
      <p:pic>
        <p:nvPicPr>
          <p:cNvPr id="3" name="图片 2">
            <a:extLst>
              <a:ext uri="{FF2B5EF4-FFF2-40B4-BE49-F238E27FC236}">
                <a16:creationId xmlns:a16="http://schemas.microsoft.com/office/drawing/2014/main" id="{CEADD8B8-11CC-17A0-7FC6-FFA1964CB863}"/>
              </a:ext>
            </a:extLst>
          </p:cNvPr>
          <p:cNvPicPr>
            <a:picLocks noChangeAspect="1"/>
          </p:cNvPicPr>
          <p:nvPr/>
        </p:nvPicPr>
        <p:blipFill>
          <a:blip r:embed="rId2"/>
          <a:stretch>
            <a:fillRect/>
          </a:stretch>
        </p:blipFill>
        <p:spPr>
          <a:xfrm>
            <a:off x="1536163" y="1350168"/>
            <a:ext cx="5525037" cy="2435455"/>
          </a:xfrm>
          <a:prstGeom prst="rect">
            <a:avLst/>
          </a:prstGeom>
        </p:spPr>
      </p:pic>
      <p:pic>
        <p:nvPicPr>
          <p:cNvPr id="5" name="图片 4">
            <a:extLst>
              <a:ext uri="{FF2B5EF4-FFF2-40B4-BE49-F238E27FC236}">
                <a16:creationId xmlns:a16="http://schemas.microsoft.com/office/drawing/2014/main" id="{3C8CFD1B-1F17-6E67-DF62-8C23C322157A}"/>
              </a:ext>
            </a:extLst>
          </p:cNvPr>
          <p:cNvPicPr>
            <a:picLocks noChangeAspect="1"/>
          </p:cNvPicPr>
          <p:nvPr/>
        </p:nvPicPr>
        <p:blipFill>
          <a:blip r:embed="rId3"/>
          <a:stretch>
            <a:fillRect/>
          </a:stretch>
        </p:blipFill>
        <p:spPr>
          <a:xfrm>
            <a:off x="1397357" y="4025392"/>
            <a:ext cx="6201177" cy="2785749"/>
          </a:xfrm>
          <a:prstGeom prst="rect">
            <a:avLst/>
          </a:prstGeom>
        </p:spPr>
      </p:pic>
      <p:grpSp>
        <p:nvGrpSpPr>
          <p:cNvPr id="9" name="组合 8">
            <a:extLst>
              <a:ext uri="{FF2B5EF4-FFF2-40B4-BE49-F238E27FC236}">
                <a16:creationId xmlns:a16="http://schemas.microsoft.com/office/drawing/2014/main" id="{D96C92F1-4DAF-A943-5532-C31719C5122D}"/>
              </a:ext>
            </a:extLst>
          </p:cNvPr>
          <p:cNvGrpSpPr/>
          <p:nvPr/>
        </p:nvGrpSpPr>
        <p:grpSpPr>
          <a:xfrm>
            <a:off x="3354526" y="3586447"/>
            <a:ext cx="482760" cy="509760"/>
            <a:chOff x="3354526" y="3586447"/>
            <a:chExt cx="482760" cy="509760"/>
          </a:xfrm>
        </p:grpSpPr>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A28CD7A0-9689-085A-50D1-7AD09FBB7992}"/>
                    </a:ext>
                  </a:extLst>
                </p14:cNvPr>
                <p14:cNvContentPartPr/>
                <p14:nvPr/>
              </p14:nvContentPartPr>
              <p14:xfrm>
                <a:off x="3496726" y="3586447"/>
                <a:ext cx="32040" cy="311400"/>
              </p14:xfrm>
            </p:contentPart>
          </mc:Choice>
          <mc:Fallback xmlns="">
            <p:pic>
              <p:nvPicPr>
                <p:cNvPr id="6" name="墨迹 5">
                  <a:extLst>
                    <a:ext uri="{FF2B5EF4-FFF2-40B4-BE49-F238E27FC236}">
                      <a16:creationId xmlns:a16="http://schemas.microsoft.com/office/drawing/2014/main" id="{A28CD7A0-9689-085A-50D1-7AD09FBB7992}"/>
                    </a:ext>
                  </a:extLst>
                </p:cNvPr>
                <p:cNvPicPr/>
                <p:nvPr/>
              </p:nvPicPr>
              <p:blipFill>
                <a:blip r:embed="rId5"/>
                <a:stretch>
                  <a:fillRect/>
                </a:stretch>
              </p:blipFill>
              <p:spPr>
                <a:xfrm>
                  <a:off x="3488086" y="3577807"/>
                  <a:ext cx="4968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7D385F3A-8592-F6C5-DACE-1607DB05E938}"/>
                    </a:ext>
                  </a:extLst>
                </p14:cNvPr>
                <p14:cNvContentPartPr/>
                <p14:nvPr/>
              </p14:nvContentPartPr>
              <p14:xfrm>
                <a:off x="3659086" y="3592567"/>
                <a:ext cx="44280" cy="351000"/>
              </p14:xfrm>
            </p:contentPart>
          </mc:Choice>
          <mc:Fallback xmlns="">
            <p:pic>
              <p:nvPicPr>
                <p:cNvPr id="7" name="墨迹 6">
                  <a:extLst>
                    <a:ext uri="{FF2B5EF4-FFF2-40B4-BE49-F238E27FC236}">
                      <a16:creationId xmlns:a16="http://schemas.microsoft.com/office/drawing/2014/main" id="{7D385F3A-8592-F6C5-DACE-1607DB05E938}"/>
                    </a:ext>
                  </a:extLst>
                </p:cNvPr>
                <p:cNvPicPr/>
                <p:nvPr/>
              </p:nvPicPr>
              <p:blipFill>
                <a:blip r:embed="rId7"/>
                <a:stretch>
                  <a:fillRect/>
                </a:stretch>
              </p:blipFill>
              <p:spPr>
                <a:xfrm>
                  <a:off x="3650086" y="3583927"/>
                  <a:ext cx="61920" cy="368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4A9B61A3-FC1D-13FF-548A-6E7051B7F659}"/>
                    </a:ext>
                  </a:extLst>
                </p14:cNvPr>
                <p14:cNvContentPartPr/>
                <p14:nvPr/>
              </p14:nvContentPartPr>
              <p14:xfrm>
                <a:off x="3354526" y="3818287"/>
                <a:ext cx="482760" cy="277920"/>
              </p14:xfrm>
            </p:contentPart>
          </mc:Choice>
          <mc:Fallback xmlns="">
            <p:pic>
              <p:nvPicPr>
                <p:cNvPr id="8" name="墨迹 7">
                  <a:extLst>
                    <a:ext uri="{FF2B5EF4-FFF2-40B4-BE49-F238E27FC236}">
                      <a16:creationId xmlns:a16="http://schemas.microsoft.com/office/drawing/2014/main" id="{4A9B61A3-FC1D-13FF-548A-6E7051B7F659}"/>
                    </a:ext>
                  </a:extLst>
                </p:cNvPr>
                <p:cNvPicPr/>
                <p:nvPr/>
              </p:nvPicPr>
              <p:blipFill>
                <a:blip r:embed="rId9"/>
                <a:stretch>
                  <a:fillRect/>
                </a:stretch>
              </p:blipFill>
              <p:spPr>
                <a:xfrm>
                  <a:off x="3345886" y="3809647"/>
                  <a:ext cx="500400" cy="295560"/>
                </a:xfrm>
                <a:prstGeom prst="rect">
                  <a:avLst/>
                </a:prstGeom>
              </p:spPr>
            </p:pic>
          </mc:Fallback>
        </mc:AlternateContent>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ChangeArrowheads="1"/>
          </p:cNvSpPr>
          <p:nvPr>
            <p:ph type="body" idx="1"/>
          </p:nvPr>
        </p:nvSpPr>
        <p:spPr>
          <a:xfrm>
            <a:off x="685800" y="1219200"/>
            <a:ext cx="7921625" cy="865188"/>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80000"/>
              </a:lnSpc>
            </a:pP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进程调度</a:t>
            </a:r>
            <a:r>
              <a:rPr lang="zh-CN" altLang="en-US"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zh-CN" altLang="en-US"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en-US" altLang="zh-CN"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1</a:t>
            </a:r>
            <a:r>
              <a:rPr lang="zh-CN" altLang="en-US"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）进程队列迁移；</a:t>
            </a:r>
          </a:p>
          <a:p>
            <a:pPr>
              <a:lnSpc>
                <a:spcPct val="80000"/>
              </a:lnSpc>
              <a:buFont typeface="Monotype Sorts" charset="2"/>
              <a:buNone/>
            </a:pPr>
            <a:r>
              <a:rPr lang="zh-CN" altLang="en-US"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2</a:t>
            </a:r>
            <a:r>
              <a:rPr lang="zh-CN" altLang="en-US"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r>
              <a:rPr lang="zh-CN" altLang="en-US" sz="2000" b="1" dirty="0">
                <a:solidFill>
                  <a:srgbClr val="A50021"/>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下一个进程选取</a:t>
            </a:r>
            <a:r>
              <a:rPr lang="zh-CN" altLang="en-US"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a:t>
            </a:r>
          </a:p>
          <a:p>
            <a:pPr>
              <a:lnSpc>
                <a:spcPct val="80000"/>
              </a:lnSpc>
              <a:buFont typeface="Monotype Sorts" charset="2"/>
              <a:buNone/>
            </a:pPr>
            <a:r>
              <a:rPr lang="zh-CN" altLang="en-US"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              （</a:t>
            </a:r>
            <a:r>
              <a:rPr lang="en-US" altLang="zh-CN"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3</a:t>
            </a:r>
            <a:r>
              <a:rPr lang="zh-CN" altLang="en-US" sz="2000" b="1" dirty="0">
                <a:solidFill>
                  <a:srgbClr val="000099"/>
                </a:solidFill>
                <a:latin typeface="Times New Roman" panose="02020603050405020304" pitchFamily="18" charset="0"/>
                <a:ea typeface="宋体" panose="02010600030101010101" pitchFamily="2" charset="-122"/>
                <a:cs typeface="Times New Roman" panose="02020603050405020304" pitchFamily="18" charset="0"/>
                <a:sym typeface="Wingdings" panose="05000000000000000000" pitchFamily="2" charset="2"/>
              </a:rPr>
              <a:t>）进程切换</a:t>
            </a:r>
          </a:p>
        </p:txBody>
      </p:sp>
      <p:sp>
        <p:nvSpPr>
          <p:cNvPr id="331780" name="Rectangle 4"/>
          <p:cNvSpPr>
            <a:spLocks noChangeArrowheads="1"/>
          </p:cNvSpPr>
          <p:nvPr/>
        </p:nvSpPr>
        <p:spPr bwMode="auto">
          <a:xfrm>
            <a:off x="688975" y="2276475"/>
            <a:ext cx="7921625" cy="86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zh-CN" altLang="en-US" sz="2400" b="1">
                <a:solidFill>
                  <a:srgbClr val="FF0000"/>
                </a:solidFill>
                <a:latin typeface="宋体" panose="02010600030101010101" pitchFamily="2" charset="-122"/>
                <a:ea typeface="宋体" panose="02010600030101010101" pitchFamily="2" charset="-122"/>
              </a:rPr>
              <a:t>想一想</a:t>
            </a:r>
            <a:r>
              <a:rPr lang="en-US" altLang="zh-CN" sz="2400" b="1">
                <a:solidFill>
                  <a:srgbClr val="FF0000"/>
                </a:solidFill>
                <a:latin typeface="宋体" panose="02010600030101010101" pitchFamily="2" charset="-122"/>
                <a:ea typeface="宋体" panose="02010600030101010101" pitchFamily="2" charset="-122"/>
              </a:rPr>
              <a:t>! </a:t>
            </a:r>
            <a:r>
              <a:rPr lang="zh-CN" altLang="en-US" sz="2400" b="1">
                <a:solidFill>
                  <a:srgbClr val="FF0000"/>
                </a:solidFill>
                <a:latin typeface="宋体" panose="02010600030101010101" pitchFamily="2" charset="-122"/>
                <a:ea typeface="宋体" panose="02010600030101010101" pitchFamily="2" charset="-122"/>
              </a:rPr>
              <a:t>第（</a:t>
            </a:r>
            <a:r>
              <a:rPr lang="en-US" altLang="zh-CN" sz="2400" b="1">
                <a:solidFill>
                  <a:srgbClr val="FF0000"/>
                </a:solidFill>
                <a:latin typeface="宋体" panose="02010600030101010101" pitchFamily="2" charset="-122"/>
                <a:ea typeface="宋体" panose="02010600030101010101" pitchFamily="2" charset="-122"/>
              </a:rPr>
              <a:t>2</a:t>
            </a:r>
            <a:r>
              <a:rPr lang="zh-CN" altLang="en-US" sz="2400" b="1">
                <a:solidFill>
                  <a:srgbClr val="FF0000"/>
                </a:solidFill>
                <a:latin typeface="宋体" panose="02010600030101010101" pitchFamily="2" charset="-122"/>
                <a:ea typeface="宋体" panose="02010600030101010101" pitchFamily="2" charset="-122"/>
              </a:rPr>
              <a:t>）步应该有很多种选取策略</a:t>
            </a:r>
          </a:p>
        </p:txBody>
      </p:sp>
      <p:grpSp>
        <p:nvGrpSpPr>
          <p:cNvPr id="331781" name="Group 5"/>
          <p:cNvGrpSpPr/>
          <p:nvPr/>
        </p:nvGrpSpPr>
        <p:grpSpPr bwMode="auto">
          <a:xfrm>
            <a:off x="685800" y="4716463"/>
            <a:ext cx="7921625" cy="944562"/>
            <a:chOff x="432" y="2767"/>
            <a:chExt cx="4990" cy="595"/>
          </a:xfrm>
        </p:grpSpPr>
        <p:grpSp>
          <p:nvGrpSpPr>
            <p:cNvPr id="49166" name="Group 6"/>
            <p:cNvGrpSpPr/>
            <p:nvPr/>
          </p:nvGrpSpPr>
          <p:grpSpPr bwMode="auto">
            <a:xfrm>
              <a:off x="588" y="2982"/>
              <a:ext cx="4517" cy="380"/>
              <a:chOff x="588" y="3270"/>
              <a:chExt cx="4517" cy="380"/>
            </a:xfrm>
          </p:grpSpPr>
          <p:sp>
            <p:nvSpPr>
              <p:cNvPr id="49168" name="Rectangle 7"/>
              <p:cNvSpPr>
                <a:spLocks noChangeArrowheads="1"/>
              </p:cNvSpPr>
              <p:nvPr/>
            </p:nvSpPr>
            <p:spPr bwMode="auto">
              <a:xfrm>
                <a:off x="588" y="3270"/>
                <a:ext cx="4517"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kumimoji="0" lang="zh-CN" altLang="en-US" sz="2400" b="1" dirty="0">
                    <a:latin typeface="宋体" panose="02010600030101010101" pitchFamily="2" charset="-122"/>
                    <a:ea typeface="宋体" panose="02010600030101010101" pitchFamily="2" charset="-122"/>
                  </a:rPr>
                  <a:t>优先级该怎么设定</a:t>
                </a:r>
                <a:r>
                  <a:rPr kumimoji="0" lang="en-US" altLang="zh-CN" sz="2400" b="1" dirty="0">
                    <a:latin typeface="宋体" panose="02010600030101010101" pitchFamily="2" charset="-122"/>
                    <a:ea typeface="宋体" panose="02010600030101010101" pitchFamily="2" charset="-122"/>
                  </a:rPr>
                  <a:t>?</a:t>
                </a:r>
                <a:r>
                  <a:rPr kumimoji="0" lang="zh-CN" altLang="en-US" sz="2400" b="1" dirty="0">
                    <a:latin typeface="宋体" panose="02010600030101010101" pitchFamily="2" charset="-122"/>
                    <a:ea typeface="宋体" panose="02010600030101010101" pitchFamily="2" charset="-122"/>
                  </a:rPr>
                  <a:t>可能会使某些进程饥饿</a:t>
                </a:r>
                <a:endParaRPr kumimoji="0" lang="zh-CN" altLang="en-US" sz="2400" b="1" dirty="0">
                  <a:solidFill>
                    <a:srgbClr val="FF0000"/>
                  </a:solidFill>
                  <a:latin typeface="宋体" panose="02010600030101010101" pitchFamily="2" charset="-122"/>
                  <a:ea typeface="宋体" panose="02010600030101010101" pitchFamily="2" charset="-122"/>
                </a:endParaRPr>
              </a:p>
            </p:txBody>
          </p:sp>
          <p:pic>
            <p:nvPicPr>
              <p:cNvPr id="49169" name="Picture 8"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 y="3401"/>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67" name="Rectangle 9"/>
            <p:cNvSpPr>
              <a:spLocks noChangeArrowheads="1"/>
            </p:cNvSpPr>
            <p:nvPr/>
          </p:nvSpPr>
          <p:spPr bwMode="auto">
            <a:xfrm>
              <a:off x="432" y="2767"/>
              <a:ext cx="4990" cy="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en-US" altLang="zh-CN" sz="2400" b="1"/>
                <a:t>Priority?</a:t>
              </a:r>
            </a:p>
          </p:txBody>
        </p:sp>
      </p:grpSp>
      <p:grpSp>
        <p:nvGrpSpPr>
          <p:cNvPr id="331786" name="Group 10"/>
          <p:cNvGrpSpPr/>
          <p:nvPr/>
        </p:nvGrpSpPr>
        <p:grpSpPr bwMode="auto">
          <a:xfrm>
            <a:off x="685800" y="2924175"/>
            <a:ext cx="7921625" cy="1752600"/>
            <a:chOff x="432" y="1680"/>
            <a:chExt cx="4990" cy="1104"/>
          </a:xfrm>
        </p:grpSpPr>
        <p:grpSp>
          <p:nvGrpSpPr>
            <p:cNvPr id="49159" name="Group 11"/>
            <p:cNvGrpSpPr/>
            <p:nvPr/>
          </p:nvGrpSpPr>
          <p:grpSpPr bwMode="auto">
            <a:xfrm>
              <a:off x="624" y="2064"/>
              <a:ext cx="3941" cy="380"/>
              <a:chOff x="523" y="1876"/>
              <a:chExt cx="3941" cy="380"/>
            </a:xfrm>
          </p:grpSpPr>
          <p:sp>
            <p:nvSpPr>
              <p:cNvPr id="49164" name="Rectangle 12"/>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lang="en-US" altLang="zh-CN" sz="2400" b="1"/>
                  <a:t>FIFO</a:t>
                </a:r>
                <a:r>
                  <a:rPr kumimoji="0" lang="zh-CN" altLang="en-US" sz="2400" b="1">
                    <a:latin typeface="宋体" panose="02010600030101010101" pitchFamily="2" charset="-122"/>
                    <a:ea typeface="宋体" panose="02010600030101010101" pitchFamily="2" charset="-122"/>
                  </a:rPr>
                  <a:t>显然是公平的策略</a:t>
                </a:r>
                <a:endParaRPr kumimoji="0" lang="zh-CN" altLang="en-US" sz="2400" b="1">
                  <a:solidFill>
                    <a:srgbClr val="FF0000"/>
                  </a:solidFill>
                  <a:latin typeface="宋体" panose="02010600030101010101" pitchFamily="2" charset="-122"/>
                  <a:ea typeface="宋体" panose="02010600030101010101" pitchFamily="2" charset="-122"/>
                </a:endParaRPr>
              </a:p>
            </p:txBody>
          </p:sp>
          <p:pic>
            <p:nvPicPr>
              <p:cNvPr id="49165" name="Picture 13"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9160" name="Rectangle 14"/>
            <p:cNvSpPr>
              <a:spLocks noChangeArrowheads="1"/>
            </p:cNvSpPr>
            <p:nvPr/>
          </p:nvSpPr>
          <p:spPr bwMode="auto">
            <a:xfrm>
              <a:off x="432" y="1680"/>
              <a:ext cx="4990" cy="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pPr>
              <a:r>
                <a:rPr lang="en-US" altLang="zh-CN" sz="2400" b="1"/>
                <a:t>FIFO?</a:t>
              </a:r>
            </a:p>
          </p:txBody>
        </p:sp>
        <p:grpSp>
          <p:nvGrpSpPr>
            <p:cNvPr id="49161" name="Group 15"/>
            <p:cNvGrpSpPr/>
            <p:nvPr/>
          </p:nvGrpSpPr>
          <p:grpSpPr bwMode="auto">
            <a:xfrm>
              <a:off x="624" y="2404"/>
              <a:ext cx="3941" cy="380"/>
              <a:chOff x="523" y="1876"/>
              <a:chExt cx="3941" cy="380"/>
            </a:xfrm>
          </p:grpSpPr>
          <p:sp>
            <p:nvSpPr>
              <p:cNvPr id="49162" name="Rectangle 16"/>
              <p:cNvSpPr>
                <a:spLocks noChangeArrowheads="1"/>
              </p:cNvSpPr>
              <p:nvPr/>
            </p:nvSpPr>
            <p:spPr bwMode="auto">
              <a:xfrm>
                <a:off x="523" y="1876"/>
                <a:ext cx="3941" cy="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lvl="1" eaLnBrk="1" hangingPunct="1">
                  <a:lnSpc>
                    <a:spcPct val="140000"/>
                  </a:lnSpc>
                  <a:spcBef>
                    <a:spcPct val="0"/>
                  </a:spcBef>
                  <a:buClrTx/>
                  <a:buSzTx/>
                  <a:buFontTx/>
                  <a:buNone/>
                </a:pPr>
                <a:r>
                  <a:rPr lang="en-US" altLang="zh-CN" sz="2400" b="1" dirty="0"/>
                  <a:t>FIFO</a:t>
                </a:r>
                <a:r>
                  <a:rPr kumimoji="0" lang="zh-CN" altLang="en-US" sz="2400" b="1" dirty="0">
                    <a:latin typeface="宋体" panose="02010600030101010101" pitchFamily="2" charset="-122"/>
                    <a:ea typeface="宋体" panose="02010600030101010101" pitchFamily="2" charset="-122"/>
                  </a:rPr>
                  <a:t>显然没有考虑进程执行的任务的区别</a:t>
                </a:r>
                <a:endParaRPr kumimoji="0" lang="zh-CN" altLang="en-US" sz="2400" b="1" dirty="0">
                  <a:solidFill>
                    <a:srgbClr val="FF0000"/>
                  </a:solidFill>
                  <a:latin typeface="宋体" panose="02010600030101010101" pitchFamily="2" charset="-122"/>
                  <a:ea typeface="宋体" panose="02010600030101010101" pitchFamily="2" charset="-122"/>
                </a:endParaRPr>
              </a:p>
            </p:txBody>
          </p:sp>
          <p:pic>
            <p:nvPicPr>
              <p:cNvPr id="49163" name="Picture 17" descr="j01158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2025"/>
                <a:ext cx="119" cy="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9158"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3.5 </a:t>
            </a:r>
            <a:r>
              <a:rPr kumimoji="0" lang="zh-CN" altLang="en-US" sz="3200" b="1">
                <a:solidFill>
                  <a:srgbClr val="006699"/>
                </a:solidFill>
                <a:latin typeface="黑体" panose="02010609060101010101" pitchFamily="2" charset="-122"/>
                <a:ea typeface="黑体" panose="02010609060101010101" pitchFamily="2" charset="-122"/>
              </a:rPr>
              <a:t>进程调度</a:t>
            </a:r>
          </a:p>
        </p:txBody>
      </p:sp>
      <mc:AlternateContent xmlns:mc="http://schemas.openxmlformats.org/markup-compatibility/2006" xmlns:p14="http://schemas.microsoft.com/office/powerpoint/2010/main">
        <mc:Choice Requires="p14">
          <p:contentPart p14:bwMode="auto" r:id="rId3">
            <p14:nvContentPartPr>
              <p14:cNvPr id="2" name="墨迹 1"/>
              <p14:cNvContentPartPr/>
              <p14:nvPr/>
            </p14:nvContentPartPr>
            <p14:xfrm>
              <a:off x="2318040" y="1479600"/>
              <a:ext cx="1924200" cy="438480"/>
            </p14:xfrm>
          </p:contentPart>
        </mc:Choice>
        <mc:Fallback xmlns="">
          <p:pic>
            <p:nvPicPr>
              <p:cNvPr id="2" name="墨迹 1"/>
            </p:nvPicPr>
            <p:blipFill>
              <a:blip r:embed="rId4"/>
            </p:blipFill>
            <p:spPr>
              <a:xfrm>
                <a:off x="2318040" y="1479600"/>
                <a:ext cx="1924200" cy="438480"/>
              </a:xfrm>
              <a:prstGeom prst="rect"/>
            </p:spPr>
          </p:pic>
        </mc:Fallback>
      </mc:AlternateContent>
      <p:pic>
        <p:nvPicPr>
          <p:cNvPr id="4" name="图片 3">
            <a:extLst>
              <a:ext uri="{FF2B5EF4-FFF2-40B4-BE49-F238E27FC236}">
                <a16:creationId xmlns:a16="http://schemas.microsoft.com/office/drawing/2014/main" id="{D60C6CAF-463D-9AAB-FC0E-15727C733DAD}"/>
              </a:ext>
            </a:extLst>
          </p:cNvPr>
          <p:cNvPicPr>
            <a:picLocks noChangeAspect="1"/>
          </p:cNvPicPr>
          <p:nvPr/>
        </p:nvPicPr>
        <p:blipFill>
          <a:blip r:embed="rId5"/>
          <a:stretch>
            <a:fillRect/>
          </a:stretch>
        </p:blipFill>
        <p:spPr>
          <a:xfrm>
            <a:off x="638864" y="5581650"/>
            <a:ext cx="7450344" cy="111536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1780">
                                            <p:txEl>
                                              <p:pRg st="0" end="0"/>
                                            </p:txEl>
                                          </p:spTgt>
                                        </p:tgtEl>
                                        <p:attrNameLst>
                                          <p:attrName>style.visibility</p:attrName>
                                        </p:attrNameLst>
                                      </p:cBhvr>
                                      <p:to>
                                        <p:strVal val="visible"/>
                                      </p:to>
                                    </p:set>
                                    <p:animEffect transition="in" filter="dissolve">
                                      <p:cBhvr>
                                        <p:cTn id="7" dur="500"/>
                                        <p:tgtEl>
                                          <p:spTgt spid="33178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331786"/>
                                        </p:tgtEl>
                                        <p:attrNameLst>
                                          <p:attrName>style.visibility</p:attrName>
                                        </p:attrNameLst>
                                      </p:cBhvr>
                                      <p:to>
                                        <p:strVal val="visible"/>
                                      </p:to>
                                    </p:set>
                                    <p:animEffect transition="in" filter="dissolve">
                                      <p:cBhvr>
                                        <p:cTn id="12" dur="500"/>
                                        <p:tgtEl>
                                          <p:spTgt spid="33178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331781"/>
                                        </p:tgtEl>
                                        <p:attrNameLst>
                                          <p:attrName>style.visibility</p:attrName>
                                        </p:attrNameLst>
                                      </p:cBhvr>
                                      <p:to>
                                        <p:strVal val="visible"/>
                                      </p:to>
                                    </p:set>
                                    <p:animEffect transition="in" filter="dissolve">
                                      <p:cBhvr>
                                        <p:cTn id="17" dur="500"/>
                                        <p:tgtEl>
                                          <p:spTgt spid="3317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80"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457200" y="806450"/>
            <a:ext cx="8229600" cy="576263"/>
          </a:xfrm>
        </p:spPr>
        <p:txBody>
          <a:bodyPr/>
          <a:lstStyle/>
          <a:p>
            <a:r>
              <a:rPr lang="zh-CN" altLang="en-US" sz="2800">
                <a:latin typeface="Times New Roman" panose="02020603050405020304" pitchFamily="18" charset="0"/>
                <a:ea typeface="宋体" panose="02010600030101010101" pitchFamily="2" charset="-122"/>
                <a:cs typeface="Times New Roman" panose="02020603050405020304" pitchFamily="18" charset="0"/>
              </a:rPr>
              <a:t>程序执行的细节</a:t>
            </a:r>
            <a:endParaRPr lang="en-US" altLang="zh-CN" sz="280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147" name="Group 3"/>
          <p:cNvGrpSpPr/>
          <p:nvPr/>
        </p:nvGrpSpPr>
        <p:grpSpPr bwMode="auto">
          <a:xfrm>
            <a:off x="1062038" y="1524000"/>
            <a:ext cx="3200400" cy="3789363"/>
            <a:chOff x="669" y="960"/>
            <a:chExt cx="2016" cy="2387"/>
          </a:xfrm>
        </p:grpSpPr>
        <p:sp>
          <p:nvSpPr>
            <p:cNvPr id="6163" name="Rectangle 4"/>
            <p:cNvSpPr>
              <a:spLocks noChangeArrowheads="1"/>
            </p:cNvSpPr>
            <p:nvPr/>
          </p:nvSpPr>
          <p:spPr bwMode="auto">
            <a:xfrm>
              <a:off x="669" y="960"/>
              <a:ext cx="1683" cy="238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6164" name="Text Box 5"/>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代码段：</a:t>
              </a:r>
            </a:p>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p>
            <a:p>
              <a:pPr eaLnBrk="1" hangingPunct="1">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100:   0     //sum</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104:   1     // i</a:t>
              </a:r>
            </a:p>
          </p:txBody>
        </p:sp>
      </p:grpSp>
      <p:sp>
        <p:nvSpPr>
          <p:cNvPr id="254982" name="AutoShape 6"/>
          <p:cNvSpPr>
            <a:spLocks noChangeArrowheads="1"/>
          </p:cNvSpPr>
          <p:nvPr/>
        </p:nvSpPr>
        <p:spPr bwMode="auto">
          <a:xfrm>
            <a:off x="3276600" y="2209800"/>
            <a:ext cx="842963" cy="204788"/>
          </a:xfrm>
          <a:prstGeom prst="rightArrow">
            <a:avLst>
              <a:gd name="adj1" fmla="val 50000"/>
              <a:gd name="adj2" fmla="val 10290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4983" name="Group 7"/>
          <p:cNvGrpSpPr/>
          <p:nvPr/>
        </p:nvGrpSpPr>
        <p:grpSpPr bwMode="auto">
          <a:xfrm>
            <a:off x="228600" y="2085975"/>
            <a:ext cx="998538" cy="466725"/>
            <a:chOff x="139" y="1338"/>
            <a:chExt cx="629" cy="294"/>
          </a:xfrm>
        </p:grpSpPr>
        <p:sp>
          <p:nvSpPr>
            <p:cNvPr id="6161" name="Rectangle 8"/>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sp>
          <p:nvSpPr>
            <p:cNvPr id="6162" name="AutoShape 9"/>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4986" name="Group 10"/>
          <p:cNvGrpSpPr/>
          <p:nvPr/>
        </p:nvGrpSpPr>
        <p:grpSpPr bwMode="auto">
          <a:xfrm>
            <a:off x="4343400" y="2057400"/>
            <a:ext cx="3429000" cy="466725"/>
            <a:chOff x="2736" y="1296"/>
            <a:chExt cx="2160" cy="294"/>
          </a:xfrm>
        </p:grpSpPr>
        <p:sp>
          <p:nvSpPr>
            <p:cNvPr id="6159" name="Text Box 11"/>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mov ax, [100]</a:t>
              </a:r>
            </a:p>
          </p:txBody>
        </p:sp>
        <p:sp>
          <p:nvSpPr>
            <p:cNvPr id="6160" name="Text Box 12"/>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CC0000"/>
                  </a:solidFill>
                  <a:latin typeface="Arial" panose="020B0604020202020204" pitchFamily="34" charset="0"/>
                  <a:ea typeface="宋体" panose="02010600030101010101" pitchFamily="2" charset="-122"/>
                </a:rPr>
                <a:t>IR</a:t>
              </a:r>
            </a:p>
          </p:txBody>
        </p:sp>
      </p:grpSp>
      <p:grpSp>
        <p:nvGrpSpPr>
          <p:cNvPr id="254989" name="Group 13"/>
          <p:cNvGrpSpPr/>
          <p:nvPr/>
        </p:nvGrpSpPr>
        <p:grpSpPr bwMode="auto">
          <a:xfrm>
            <a:off x="6553200" y="2957513"/>
            <a:ext cx="1752600" cy="481012"/>
            <a:chOff x="4128" y="1863"/>
            <a:chExt cx="1104" cy="303"/>
          </a:xfrm>
        </p:grpSpPr>
        <p:sp>
          <p:nvSpPr>
            <p:cNvPr id="6157" name="Text Box 14"/>
            <p:cNvSpPr txBox="1">
              <a:spLocks noChangeArrowheads="1"/>
            </p:cNvSpPr>
            <p:nvPr/>
          </p:nvSpPr>
          <p:spPr bwMode="auto">
            <a:xfrm>
              <a:off x="4128" y="1872"/>
              <a:ext cx="480"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6158" name="Text Box 15"/>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p>
          </p:txBody>
        </p:sp>
      </p:grpSp>
      <p:grpSp>
        <p:nvGrpSpPr>
          <p:cNvPr id="254992" name="Group 16"/>
          <p:cNvGrpSpPr/>
          <p:nvPr/>
        </p:nvGrpSpPr>
        <p:grpSpPr bwMode="auto">
          <a:xfrm>
            <a:off x="5410200" y="2590800"/>
            <a:ext cx="1143000" cy="609600"/>
            <a:chOff x="3408" y="1632"/>
            <a:chExt cx="720" cy="384"/>
          </a:xfrm>
        </p:grpSpPr>
        <p:sp>
          <p:nvSpPr>
            <p:cNvPr id="6155" name="Line 17"/>
            <p:cNvSpPr>
              <a:spLocks noChangeShapeType="1"/>
            </p:cNvSpPr>
            <p:nvPr/>
          </p:nvSpPr>
          <p:spPr bwMode="auto">
            <a:xfrm>
              <a:off x="3408" y="1632"/>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56" name="Line 18"/>
            <p:cNvSpPr>
              <a:spLocks noChangeShapeType="1"/>
            </p:cNvSpPr>
            <p:nvPr/>
          </p:nvSpPr>
          <p:spPr bwMode="auto">
            <a:xfrm>
              <a:off x="3408" y="2016"/>
              <a:ext cx="72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4995" name="Text Box 19"/>
          <p:cNvSpPr txBox="1">
            <a:spLocks noChangeArrowheads="1"/>
          </p:cNvSpPr>
          <p:nvPr/>
        </p:nvSpPr>
        <p:spPr bwMode="auto">
          <a:xfrm>
            <a:off x="6767513" y="2986088"/>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0</a:t>
            </a:r>
          </a:p>
        </p:txBody>
      </p:sp>
      <p:sp>
        <p:nvSpPr>
          <p:cNvPr id="6154"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4983"/>
                                        </p:tgtEl>
                                        <p:attrNameLst>
                                          <p:attrName>style.visibility</p:attrName>
                                        </p:attrNameLst>
                                      </p:cBhvr>
                                      <p:to>
                                        <p:strVal val="visible"/>
                                      </p:to>
                                    </p:set>
                                    <p:animEffect transition="in" filter="wipe(left)">
                                      <p:cBhvr>
                                        <p:cTn id="7" dur="500"/>
                                        <p:tgtEl>
                                          <p:spTgt spid="2549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4982"/>
                                        </p:tgtEl>
                                        <p:attrNameLst>
                                          <p:attrName>style.visibility</p:attrName>
                                        </p:attrNameLst>
                                      </p:cBhvr>
                                      <p:to>
                                        <p:strVal val="visible"/>
                                      </p:to>
                                    </p:set>
                                    <p:animEffect transition="in" filter="wipe(left)">
                                      <p:cBhvr>
                                        <p:cTn id="12" dur="500"/>
                                        <p:tgtEl>
                                          <p:spTgt spid="254982"/>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54986"/>
                                        </p:tgtEl>
                                        <p:attrNameLst>
                                          <p:attrName>style.visibility</p:attrName>
                                        </p:attrNameLst>
                                      </p:cBhvr>
                                      <p:to>
                                        <p:strVal val="visible"/>
                                      </p:to>
                                    </p:set>
                                    <p:animEffect transition="in" filter="dissolve">
                                      <p:cBhvr>
                                        <p:cTn id="16" dur="500"/>
                                        <p:tgtEl>
                                          <p:spTgt spid="254986"/>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4989"/>
                                        </p:tgtEl>
                                        <p:attrNameLst>
                                          <p:attrName>style.visibility</p:attrName>
                                        </p:attrNameLst>
                                      </p:cBhvr>
                                      <p:to>
                                        <p:strVal val="visible"/>
                                      </p:to>
                                    </p:set>
                                    <p:animEffect transition="in" filter="dissolve">
                                      <p:cBhvr>
                                        <p:cTn id="21" dur="500"/>
                                        <p:tgtEl>
                                          <p:spTgt spid="25498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4992"/>
                                        </p:tgtEl>
                                        <p:attrNameLst>
                                          <p:attrName>style.visibility</p:attrName>
                                        </p:attrNameLst>
                                      </p:cBhvr>
                                      <p:to>
                                        <p:strVal val="visible"/>
                                      </p:to>
                                    </p:set>
                                    <p:animEffect transition="in" filter="wipe(left)">
                                      <p:cBhvr>
                                        <p:cTn id="26" dur="500"/>
                                        <p:tgtEl>
                                          <p:spTgt spid="254992"/>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4995"/>
                                        </p:tgtEl>
                                        <p:attrNameLst>
                                          <p:attrName>style.visibility</p:attrName>
                                        </p:attrNameLst>
                                      </p:cBhvr>
                                      <p:to>
                                        <p:strVal val="visible"/>
                                      </p:to>
                                    </p:set>
                                    <p:animEffect transition="in" filter="dissolve">
                                      <p:cBhvr>
                                        <p:cTn id="31" dur="500"/>
                                        <p:tgtEl>
                                          <p:spTgt spid="254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982" grpId="0" animBg="1"/>
      <p:bldP spid="25499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3.5 </a:t>
            </a:r>
            <a:r>
              <a:rPr kumimoji="0" lang="zh-CN" altLang="en-US" sz="3200" b="1">
                <a:solidFill>
                  <a:srgbClr val="006699"/>
                </a:solidFill>
                <a:latin typeface="黑体" panose="02010609060101010101" pitchFamily="2" charset="-122"/>
                <a:ea typeface="黑体" panose="02010609060101010101" pitchFamily="2" charset="-122"/>
              </a:rPr>
              <a:t>进程调度</a:t>
            </a:r>
          </a:p>
        </p:txBody>
      </p:sp>
      <p:sp>
        <p:nvSpPr>
          <p:cNvPr id="2" name="内容占位符 1"/>
          <p:cNvSpPr>
            <a:spLocks noGrp="1"/>
          </p:cNvSpPr>
          <p:nvPr>
            <p:ph idx="1"/>
          </p:nvPr>
        </p:nvSpPr>
        <p:spPr>
          <a:xfrm>
            <a:off x="806450" y="1233488"/>
            <a:ext cx="8229600" cy="3601559"/>
          </a:xfrm>
        </p:spPr>
        <p:txBody>
          <a:bodyPr/>
          <a:lstStyle/>
          <a:p>
            <a:r>
              <a:rPr lang="zh-CN" altLang="en-US" sz="2400" b="1" i="1" dirty="0">
                <a:latin typeface="宋体" panose="02010600030101010101" pitchFamily="2" charset="-122"/>
                <a:ea typeface="宋体" panose="02010600030101010101" pitchFamily="2" charset="-122"/>
              </a:rPr>
              <a:t>单核</a:t>
            </a:r>
            <a:r>
              <a:rPr lang="en-US" altLang="zh-CN" sz="2400" b="1" i="1" dirty="0">
                <a:latin typeface="宋体" panose="02010600030101010101" pitchFamily="2" charset="-122"/>
                <a:ea typeface="宋体" panose="02010600030101010101" pitchFamily="2" charset="-122"/>
              </a:rPr>
              <a:t>CPU</a:t>
            </a:r>
            <a:r>
              <a:rPr lang="zh-CN" altLang="en-US" sz="2400" b="1" i="1" dirty="0">
                <a:latin typeface="宋体" panose="02010600030101010101" pitchFamily="2" charset="-122"/>
                <a:ea typeface="宋体" panose="02010600030101010101" pitchFamily="2" charset="-122"/>
              </a:rPr>
              <a:t>调度算法</a:t>
            </a:r>
          </a:p>
          <a:p>
            <a:r>
              <a:rPr lang="en-US" altLang="zh-CN" sz="2400" dirty="0">
                <a:latin typeface="宋体" panose="02010600030101010101" pitchFamily="2" charset="-122"/>
                <a:ea typeface="宋体" panose="02010600030101010101" pitchFamily="2" charset="-122"/>
              </a:rPr>
              <a:t>FCFS</a:t>
            </a:r>
            <a:r>
              <a:rPr lang="zh-CN" altLang="en-US" sz="2400" dirty="0">
                <a:latin typeface="宋体" panose="02010600030101010101" pitchFamily="2" charset="-122"/>
                <a:ea typeface="宋体" panose="02010600030101010101" pitchFamily="2" charset="-122"/>
              </a:rPr>
              <a:t>调度（</a:t>
            </a:r>
            <a:r>
              <a:rPr lang="en-US" altLang="zh-CN" sz="2400" dirty="0">
                <a:latin typeface="宋体" panose="02010600030101010101" pitchFamily="2" charset="-122"/>
                <a:ea typeface="宋体" panose="02010600030101010101" pitchFamily="2" charset="-122"/>
              </a:rPr>
              <a:t>FIFO</a:t>
            </a:r>
            <a:r>
              <a:rPr lang="zh-CN" altLang="en-US" sz="2400" dirty="0">
                <a:latin typeface="宋体" panose="02010600030101010101" pitchFamily="2" charset="-122"/>
                <a:ea typeface="宋体" panose="02010600030101010101" pitchFamily="2" charset="-122"/>
              </a:rPr>
              <a:t>）</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优先级调度</a:t>
            </a:r>
            <a:endParaRPr lang="en-US" altLang="zh-CN" sz="2400" dirty="0">
              <a:latin typeface="宋体" panose="02010600030101010101" pitchFamily="2" charset="-122"/>
              <a:ea typeface="宋体" panose="02010600030101010101" pitchFamily="2" charset="-122"/>
            </a:endParaRPr>
          </a:p>
          <a:p>
            <a:r>
              <a:rPr lang="en-US" altLang="zh-CN" sz="2400" dirty="0" err="1">
                <a:latin typeface="宋体" panose="02010600030101010101" pitchFamily="2" charset="-122"/>
                <a:ea typeface="宋体" panose="02010600030101010101" pitchFamily="2" charset="-122"/>
              </a:rPr>
              <a:t>SJF</a:t>
            </a:r>
            <a:r>
              <a:rPr lang="zh-CN" altLang="en-US" sz="2400" dirty="0">
                <a:latin typeface="宋体" panose="02010600030101010101" pitchFamily="2" charset="-122"/>
                <a:ea typeface="宋体" panose="02010600030101010101" pitchFamily="2" charset="-122"/>
              </a:rPr>
              <a:t>调度</a:t>
            </a:r>
            <a:r>
              <a:rPr lang="en-US" altLang="zh-CN" sz="2400" dirty="0">
                <a:latin typeface="宋体" panose="02010600030101010101" pitchFamily="2" charset="-122"/>
                <a:ea typeface="宋体" panose="02010600030101010101" pitchFamily="2" charset="-122"/>
              </a:rPr>
              <a:t>(shortest-job-first</a:t>
            </a:r>
            <a:r>
              <a:rPr lang="zh-CN" altLang="en-US"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SJF</a:t>
            </a:r>
            <a:r>
              <a:rPr lang="en-US" altLang="zh-CN" sz="2400" dirty="0">
                <a:latin typeface="宋体" panose="02010600030101010101" pitchFamily="2" charset="-122"/>
                <a:ea typeface="宋体" panose="02010600030101010101" pitchFamily="2" charset="-122"/>
              </a:rPr>
              <a:t>)</a:t>
            </a:r>
          </a:p>
          <a:p>
            <a:r>
              <a:rPr lang="en-US" altLang="zh-CN" sz="2400" dirty="0">
                <a:latin typeface="宋体" panose="02010600030101010101" pitchFamily="2" charset="-122"/>
                <a:ea typeface="宋体" panose="02010600030101010101" pitchFamily="2" charset="-122"/>
              </a:rPr>
              <a:t>RR</a:t>
            </a:r>
            <a:r>
              <a:rPr lang="zh-CN" altLang="en-US" sz="2400" dirty="0">
                <a:latin typeface="宋体" panose="02010600030101010101" pitchFamily="2" charset="-122"/>
                <a:ea typeface="宋体" panose="02010600030101010101" pitchFamily="2" charset="-122"/>
              </a:rPr>
              <a:t>调度</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轮转法</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每个进程分配一个时间片</a:t>
            </a:r>
            <a:endParaRPr lang="en-US" altLang="zh-CN" sz="2400" dirty="0">
              <a:latin typeface="宋体" panose="02010600030101010101" pitchFamily="2" charset="-122"/>
              <a:ea typeface="宋体" panose="02010600030101010101" pitchFamily="2" charset="-122"/>
            </a:endParaRPr>
          </a:p>
          <a:p>
            <a:r>
              <a:rPr lang="zh-CN" altLang="en-US" sz="2400" dirty="0">
                <a:highlight>
                  <a:srgbClr val="FFFF00"/>
                </a:highlight>
                <a:latin typeface="宋体" panose="02010600030101010101" pitchFamily="2" charset="-122"/>
                <a:ea typeface="宋体" panose="02010600030101010101" pitchFamily="2" charset="-122"/>
              </a:rPr>
              <a:t>多级队列调度</a:t>
            </a:r>
            <a:endParaRPr lang="en-US" altLang="zh-CN" sz="2400" dirty="0">
              <a:highlight>
                <a:srgbClr val="FFFF00"/>
              </a:highlight>
              <a:latin typeface="宋体" panose="02010600030101010101" pitchFamily="2" charset="-122"/>
              <a:ea typeface="宋体" panose="02010600030101010101" pitchFamily="2" charset="-122"/>
            </a:endParaRPr>
          </a:p>
          <a:p>
            <a:r>
              <a:rPr lang="zh-CN" altLang="en-US" sz="2400" dirty="0">
                <a:highlight>
                  <a:srgbClr val="FFFF00"/>
                </a:highlight>
                <a:latin typeface="宋体" panose="02010600030101010101" pitchFamily="2" charset="-122"/>
                <a:ea typeface="宋体" panose="02010600030101010101" pitchFamily="2" charset="-122"/>
              </a:rPr>
              <a:t>多级反馈队列调度（各队列间任务可以移动）</a:t>
            </a:r>
          </a:p>
        </p:txBody>
      </p:sp>
      <p:sp>
        <p:nvSpPr>
          <p:cNvPr id="3" name="矩形 2"/>
          <p:cNvSpPr/>
          <p:nvPr/>
        </p:nvSpPr>
        <p:spPr>
          <a:xfrm>
            <a:off x="1361890" y="5065584"/>
            <a:ext cx="6945681" cy="954107"/>
          </a:xfrm>
          <a:prstGeom prst="rect">
            <a:avLst/>
          </a:prstGeom>
        </p:spPr>
        <p:txBody>
          <a:bodyPr wrap="square">
            <a:spAutoFit/>
          </a:bodyPr>
          <a:lstStyle/>
          <a:p>
            <a:r>
              <a:rPr lang="zh-CN" altLang="en-US" dirty="0">
                <a:solidFill>
                  <a:srgbClr val="FF0000"/>
                </a:solidFill>
                <a:latin typeface="宋体" panose="02010600030101010101" pitchFamily="2" charset="-122"/>
                <a:ea typeface="宋体" panose="02010600030101010101" pitchFamily="2" charset="-122"/>
              </a:rPr>
              <a:t>调度器选出一个进程，进而分配</a:t>
            </a:r>
            <a:r>
              <a:rPr lang="en-US" altLang="zh-CN" dirty="0">
                <a:solidFill>
                  <a:srgbClr val="FF0000"/>
                </a:solidFill>
                <a:latin typeface="宋体" panose="02010600030101010101" pitchFamily="2" charset="-122"/>
                <a:ea typeface="宋体" panose="02010600030101010101" pitchFamily="2" charset="-122"/>
              </a:rPr>
              <a:t>CPU</a:t>
            </a:r>
            <a:r>
              <a:rPr lang="zh-CN" altLang="en-US" dirty="0">
                <a:solidFill>
                  <a:srgbClr val="FF0000"/>
                </a:solidFill>
                <a:latin typeface="宋体" panose="02010600030101010101" pitchFamily="2" charset="-122"/>
                <a:ea typeface="宋体" panose="02010600030101010101" pitchFamily="2" charset="-122"/>
              </a:rPr>
              <a:t>资源。单个</a:t>
            </a:r>
            <a:r>
              <a:rPr lang="en-US" altLang="zh-CN" dirty="0">
                <a:solidFill>
                  <a:srgbClr val="FF0000"/>
                </a:solidFill>
                <a:latin typeface="宋体" panose="02010600030101010101" pitchFamily="2" charset="-122"/>
                <a:ea typeface="宋体" panose="02010600030101010101" pitchFamily="2" charset="-122"/>
              </a:rPr>
              <a:t>CPU</a:t>
            </a:r>
            <a:r>
              <a:rPr lang="zh-CN" altLang="en-US" dirty="0">
                <a:solidFill>
                  <a:srgbClr val="FF0000"/>
                </a:solidFill>
                <a:latin typeface="宋体" panose="02010600030101010101" pitchFamily="2" charset="-122"/>
                <a:ea typeface="宋体" panose="02010600030101010101" pitchFamily="2" charset="-122"/>
              </a:rPr>
              <a:t>没问题，多个</a:t>
            </a:r>
            <a:r>
              <a:rPr lang="en-US" altLang="zh-CN" dirty="0">
                <a:solidFill>
                  <a:srgbClr val="FF0000"/>
                </a:solidFill>
                <a:latin typeface="宋体" panose="02010600030101010101" pitchFamily="2" charset="-122"/>
                <a:ea typeface="宋体" panose="02010600030101010101" pitchFamily="2" charset="-122"/>
              </a:rPr>
              <a:t>CPU</a:t>
            </a:r>
            <a:r>
              <a:rPr lang="zh-CN" altLang="en-US" dirty="0">
                <a:solidFill>
                  <a:srgbClr val="FF0000"/>
                </a:solidFill>
                <a:latin typeface="宋体" panose="02010600030101010101" pitchFamily="2" charset="-122"/>
                <a:ea typeface="宋体" panose="02010600030101010101" pitchFamily="2" charset="-122"/>
              </a:rPr>
              <a:t>时如何分配？</a:t>
            </a: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B89BC66-A55C-F332-0FF6-37A52E2A8198}"/>
              </a:ext>
            </a:extLst>
          </p:cNvPr>
          <p:cNvSpPr txBox="1"/>
          <p:nvPr/>
        </p:nvSpPr>
        <p:spPr>
          <a:xfrm>
            <a:off x="2054180" y="1241775"/>
            <a:ext cx="6078827" cy="3785652"/>
          </a:xfrm>
          <a:prstGeom prst="rect">
            <a:avLst/>
          </a:prstGeom>
          <a:noFill/>
        </p:spPr>
        <p:txBody>
          <a:bodyPr wrap="square">
            <a:spAutoFit/>
          </a:bodyPr>
          <a:lstStyle/>
          <a:p>
            <a:r>
              <a:rPr lang="zh-CN" altLang="en-US" sz="1500" b="1" dirty="0">
                <a:latin typeface="宋体" panose="02010600030101010101" pitchFamily="2" charset="-122"/>
                <a:ea typeface="宋体" panose="02010600030101010101" pitchFamily="2" charset="-122"/>
              </a:rPr>
              <a:t>首先，多级队列调度算法将进程按照优先级或其他特征分成多个队列，并针对不同队列采用不同的调度策略。例如，可以将I/O密集型进程和CPU密集型进程分别放到不同的队列中，每个队列采用不同的调度算法。在多级队列调度算法中，每个队列中的进程都按照优先级顺序调度，当一个队列中的所有进程都完成后，系统才会调度下一个队列中的进程。多级队列调度算法相对简单，各个队列的调度算法也通常比较容易理解，但是由于所有进程都有固定的优先级，可能会导致一些低优先级的进程被长时间阻塞。</a:t>
            </a:r>
            <a:endParaRPr lang="en-US" altLang="zh-CN" sz="1500" b="1" dirty="0">
              <a:latin typeface="宋体" panose="02010600030101010101" pitchFamily="2" charset="-122"/>
              <a:ea typeface="宋体" panose="02010600030101010101" pitchFamily="2" charset="-122"/>
            </a:endParaRPr>
          </a:p>
          <a:p>
            <a:endParaRPr lang="zh-CN" altLang="en-US" sz="1500" b="1" dirty="0">
              <a:latin typeface="宋体" panose="02010600030101010101" pitchFamily="2" charset="-122"/>
              <a:ea typeface="宋体" panose="02010600030101010101" pitchFamily="2" charset="-122"/>
            </a:endParaRPr>
          </a:p>
          <a:p>
            <a:endParaRPr lang="zh-CN" altLang="en-US" sz="1500" b="1" dirty="0">
              <a:latin typeface="宋体" panose="02010600030101010101" pitchFamily="2" charset="-122"/>
              <a:ea typeface="宋体" panose="02010600030101010101" pitchFamily="2" charset="-122"/>
            </a:endParaRPr>
          </a:p>
          <a:p>
            <a:r>
              <a:rPr lang="zh-CN" altLang="en-US" sz="1500" b="1" dirty="0">
                <a:latin typeface="宋体" panose="02010600030101010101" pitchFamily="2" charset="-122"/>
                <a:ea typeface="宋体" panose="02010600030101010101" pitchFamily="2" charset="-122"/>
              </a:rPr>
              <a:t>与多级队列调度算法相比，多级反馈队列调度算法则更加灵活。它将进程按照优先级划分为多个队列，但每个队列都不是静态的。在多级反馈队列调度算法中，每当一个进程耗费了一定的CPU时间片后，系统会根据其优先级将它从当前队列中移到下一个队列，然后根据调度算法重新安排进程顺序。因此，多级反馈队列调度算法可以根据进程的行为动态地调整优先级，充分利用系统资源。</a:t>
            </a:r>
          </a:p>
        </p:txBody>
      </p:sp>
      <p:sp>
        <p:nvSpPr>
          <p:cNvPr id="5" name="文本框 4">
            <a:extLst>
              <a:ext uri="{FF2B5EF4-FFF2-40B4-BE49-F238E27FC236}">
                <a16:creationId xmlns:a16="http://schemas.microsoft.com/office/drawing/2014/main" id="{00C61869-87BF-4B8E-53D4-C08FA6A09070}"/>
              </a:ext>
            </a:extLst>
          </p:cNvPr>
          <p:cNvSpPr txBox="1"/>
          <p:nvPr/>
        </p:nvSpPr>
        <p:spPr>
          <a:xfrm>
            <a:off x="1281447" y="314998"/>
            <a:ext cx="5911403" cy="523220"/>
          </a:xfrm>
          <a:prstGeom prst="rect">
            <a:avLst/>
          </a:prstGeom>
          <a:noFill/>
        </p:spPr>
        <p:txBody>
          <a:bodyPr wrap="square">
            <a:spAutoFit/>
          </a:bodyPr>
          <a:lstStyle/>
          <a:p>
            <a:r>
              <a:rPr lang="zh-CN" altLang="en-US" dirty="0">
                <a:latin typeface="宋体" panose="02010600030101010101" pitchFamily="2" charset="-122"/>
                <a:ea typeface="宋体" panose="02010600030101010101" pitchFamily="2" charset="-122"/>
                <a:cs typeface="Microsoft Tai Le" panose="020B0502040204020203" pitchFamily="34" charset="0"/>
              </a:rPr>
              <a:t>多级队列调度和多级反馈队列调度</a:t>
            </a:r>
          </a:p>
        </p:txBody>
      </p:sp>
    </p:spTree>
    <p:extLst>
      <p:ext uri="{BB962C8B-B14F-4D97-AF65-F5344CB8AC3E}">
        <p14:creationId xmlns:p14="http://schemas.microsoft.com/office/powerpoint/2010/main" val="135049224"/>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8"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3.5 </a:t>
            </a:r>
            <a:r>
              <a:rPr kumimoji="0" lang="zh-CN" altLang="en-US" sz="3200" b="1">
                <a:solidFill>
                  <a:srgbClr val="006699"/>
                </a:solidFill>
                <a:latin typeface="黑体" panose="02010609060101010101" pitchFamily="2" charset="-122"/>
                <a:ea typeface="黑体" panose="02010609060101010101" pitchFamily="2" charset="-122"/>
              </a:rPr>
              <a:t>进程调度</a:t>
            </a:r>
          </a:p>
        </p:txBody>
      </p:sp>
      <p:sp>
        <p:nvSpPr>
          <p:cNvPr id="2" name="内容占位符 1"/>
          <p:cNvSpPr>
            <a:spLocks noGrp="1"/>
          </p:cNvSpPr>
          <p:nvPr>
            <p:ph idx="1"/>
          </p:nvPr>
        </p:nvSpPr>
        <p:spPr>
          <a:xfrm>
            <a:off x="558256" y="1181237"/>
            <a:ext cx="8229600" cy="4958306"/>
          </a:xfrm>
        </p:spPr>
        <p:txBody>
          <a:bodyPr/>
          <a:lstStyle/>
          <a:p>
            <a:r>
              <a:rPr lang="zh-CN" altLang="en-US" sz="2400" b="1" dirty="0">
                <a:latin typeface="宋体" panose="02010600030101010101" pitchFamily="2" charset="-122"/>
                <a:ea typeface="宋体" panose="02010600030101010101" pitchFamily="2" charset="-122"/>
              </a:rPr>
              <a:t>多核</a:t>
            </a:r>
            <a:r>
              <a:rPr lang="en-US" altLang="zh-CN" sz="2400" b="1" dirty="0">
                <a:latin typeface="宋体" panose="02010600030101010101" pitchFamily="2" charset="-122"/>
                <a:ea typeface="宋体" panose="02010600030101010101" pitchFamily="2" charset="-122"/>
              </a:rPr>
              <a:t>CPU</a:t>
            </a:r>
            <a:r>
              <a:rPr lang="zh-CN" altLang="en-US" sz="2400" b="1" dirty="0">
                <a:latin typeface="宋体" panose="02010600030101010101" pitchFamily="2" charset="-122"/>
                <a:ea typeface="宋体" panose="02010600030101010101" pitchFamily="2" charset="-122"/>
              </a:rPr>
              <a:t>调度算法</a:t>
            </a:r>
          </a:p>
          <a:p>
            <a:r>
              <a:rPr lang="zh-CN" altLang="en-US" b="1" dirty="0">
                <a:latin typeface="宋体" panose="02010600030101010101" pitchFamily="2" charset="-122"/>
                <a:ea typeface="宋体" panose="02010600030101010101" pitchFamily="2" charset="-122"/>
              </a:rPr>
              <a:t>全局队列调度</a:t>
            </a:r>
            <a:r>
              <a:rPr lang="zh-CN" altLang="en-US" dirty="0">
                <a:latin typeface="宋体" panose="02010600030101010101" pitchFamily="2" charset="-122"/>
                <a:ea typeface="宋体" panose="02010600030101010101" pitchFamily="2" charset="-122"/>
              </a:rPr>
              <a:t>    </a:t>
            </a:r>
            <a:endParaRPr lang="en-US" altLang="zh-CN" dirty="0">
              <a:latin typeface="宋体" panose="02010600030101010101" pitchFamily="2" charset="-122"/>
              <a:ea typeface="宋体" panose="02010600030101010101" pitchFamily="2" charset="-122"/>
            </a:endParaRPr>
          </a:p>
          <a:p>
            <a:pPr lvl="1"/>
            <a:r>
              <a:rPr lang="zh-CN" altLang="en-US" dirty="0">
                <a:latin typeface="宋体" panose="02010600030101010101" pitchFamily="2" charset="-122"/>
                <a:ea typeface="宋体" panose="02010600030101010101" pitchFamily="2" charset="-122"/>
              </a:rPr>
              <a:t>操作系统维护一个</a:t>
            </a:r>
            <a:r>
              <a:rPr lang="zh-CN" altLang="en-US" dirty="0">
                <a:highlight>
                  <a:srgbClr val="FFFF00"/>
                </a:highlight>
                <a:latin typeface="宋体" panose="02010600030101010101" pitchFamily="2" charset="-122"/>
                <a:ea typeface="宋体" panose="02010600030101010101" pitchFamily="2" charset="-122"/>
              </a:rPr>
              <a:t>全局</a:t>
            </a:r>
            <a:r>
              <a:rPr lang="zh-CN" altLang="en-US" dirty="0">
                <a:latin typeface="宋体" panose="02010600030101010101" pitchFamily="2" charset="-122"/>
                <a:ea typeface="宋体" panose="02010600030101010101" pitchFamily="2" charset="-122"/>
              </a:rPr>
              <a:t>的任务等待队列。</a:t>
            </a:r>
          </a:p>
          <a:p>
            <a:pPr lvl="1"/>
            <a:r>
              <a:rPr lang="zh-CN" altLang="en-US" dirty="0">
                <a:highlight>
                  <a:srgbClr val="FFFF00"/>
                </a:highlight>
                <a:latin typeface="宋体" panose="02010600030101010101" pitchFamily="2" charset="-122"/>
                <a:ea typeface="宋体" panose="02010600030101010101" pitchFamily="2" charset="-122"/>
              </a:rPr>
              <a:t>当系统中有一个</a:t>
            </a:r>
            <a:r>
              <a:rPr lang="en-US" altLang="zh-CN" dirty="0">
                <a:highlight>
                  <a:srgbClr val="FFFF00"/>
                </a:highlight>
                <a:latin typeface="宋体" panose="02010600030101010101" pitchFamily="2" charset="-122"/>
                <a:ea typeface="宋体" panose="02010600030101010101" pitchFamily="2" charset="-122"/>
              </a:rPr>
              <a:t>CPU</a:t>
            </a:r>
            <a:r>
              <a:rPr lang="zh-CN" altLang="en-US" dirty="0">
                <a:highlight>
                  <a:srgbClr val="FFFF00"/>
                </a:highlight>
                <a:latin typeface="宋体" panose="02010600030101010101" pitchFamily="2" charset="-122"/>
                <a:ea typeface="宋体" panose="02010600030101010101" pitchFamily="2" charset="-122"/>
              </a:rPr>
              <a:t>核心空闲时，操作系统就从全局任务等待队列中选取就绪任务开始在此核心上执行。</a:t>
            </a:r>
          </a:p>
          <a:p>
            <a:pPr lvl="1"/>
            <a:r>
              <a:rPr lang="zh-CN" altLang="en-US" dirty="0">
                <a:latin typeface="宋体" panose="02010600030101010101" pitchFamily="2" charset="-122"/>
                <a:ea typeface="宋体" panose="02010600030101010101" pitchFamily="2" charset="-122"/>
              </a:rPr>
              <a:t>这种方法的优点是</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核心</a:t>
            </a:r>
            <a:r>
              <a:rPr lang="zh-CN" altLang="en-US" dirty="0">
                <a:highlight>
                  <a:srgbClr val="FFFF00"/>
                </a:highlight>
                <a:latin typeface="宋体" panose="02010600030101010101" pitchFamily="2" charset="-122"/>
                <a:ea typeface="宋体" panose="02010600030101010101" pitchFamily="2" charset="-122"/>
              </a:rPr>
              <a:t>利用率</a:t>
            </a:r>
            <a:r>
              <a:rPr lang="zh-CN" altLang="en-US" dirty="0">
                <a:latin typeface="宋体" panose="02010600030101010101" pitchFamily="2" charset="-122"/>
                <a:ea typeface="宋体" panose="02010600030101010101" pitchFamily="2" charset="-122"/>
              </a:rPr>
              <a:t>较高。</a:t>
            </a:r>
          </a:p>
          <a:p>
            <a:r>
              <a:rPr lang="zh-CN" altLang="en-US" b="1" dirty="0">
                <a:latin typeface="宋体" panose="02010600030101010101" pitchFamily="2" charset="-122"/>
                <a:ea typeface="宋体" panose="02010600030101010101" pitchFamily="2" charset="-122"/>
              </a:rPr>
              <a:t>局部队列调度。</a:t>
            </a:r>
          </a:p>
          <a:p>
            <a:pPr lvl="1"/>
            <a:r>
              <a:rPr lang="zh-CN" altLang="en-US" dirty="0">
                <a:latin typeface="宋体" panose="02010600030101010101" pitchFamily="2" charset="-122"/>
                <a:ea typeface="宋体" panose="02010600030101010101" pitchFamily="2" charset="-122"/>
              </a:rPr>
              <a:t>操作系统为</a:t>
            </a:r>
            <a:r>
              <a:rPr lang="zh-CN" altLang="en-US" dirty="0">
                <a:highlight>
                  <a:srgbClr val="FFFF00"/>
                </a:highlight>
                <a:latin typeface="宋体" panose="02010600030101010101" pitchFamily="2" charset="-122"/>
                <a:ea typeface="宋体" panose="02010600030101010101" pitchFamily="2" charset="-122"/>
              </a:rPr>
              <a:t>每个</a:t>
            </a:r>
            <a:r>
              <a:rPr lang="en-US" altLang="zh-CN" dirty="0">
                <a:highlight>
                  <a:srgbClr val="FFFF00"/>
                </a:highlight>
                <a:latin typeface="宋体" panose="02010600030101010101" pitchFamily="2" charset="-122"/>
                <a:ea typeface="宋体" panose="02010600030101010101" pitchFamily="2" charset="-122"/>
              </a:rPr>
              <a:t>CPU</a:t>
            </a:r>
            <a:r>
              <a:rPr lang="zh-CN" altLang="en-US" dirty="0">
                <a:highlight>
                  <a:srgbClr val="FFFF00"/>
                </a:highlight>
                <a:latin typeface="宋体" panose="02010600030101010101" pitchFamily="2" charset="-122"/>
                <a:ea typeface="宋体" panose="02010600030101010101" pitchFamily="2" charset="-122"/>
              </a:rPr>
              <a:t>内核维护一个局部的任务等待队列。</a:t>
            </a:r>
          </a:p>
          <a:p>
            <a:pPr lvl="1"/>
            <a:r>
              <a:rPr lang="zh-CN" altLang="en-US" dirty="0">
                <a:latin typeface="宋体" panose="02010600030101010101" pitchFamily="2" charset="-122"/>
                <a:ea typeface="宋体" panose="02010600030101010101" pitchFamily="2" charset="-122"/>
              </a:rPr>
              <a:t>当系统中有一个</a:t>
            </a:r>
            <a:r>
              <a:rPr lang="en-US" altLang="zh-CN" dirty="0">
                <a:latin typeface="宋体" panose="02010600030101010101" pitchFamily="2" charset="-122"/>
                <a:ea typeface="宋体" panose="02010600030101010101" pitchFamily="2" charset="-122"/>
              </a:rPr>
              <a:t>CPU</a:t>
            </a:r>
            <a:r>
              <a:rPr lang="zh-CN" altLang="en-US" dirty="0">
                <a:latin typeface="宋体" panose="02010600030101010101" pitchFamily="2" charset="-122"/>
                <a:ea typeface="宋体" panose="02010600030101010101" pitchFamily="2" charset="-122"/>
              </a:rPr>
              <a:t>内核空闲时，便从该核心的任务等待队列中选取恰当的任务执行。</a:t>
            </a:r>
          </a:p>
          <a:p>
            <a:pPr lvl="1"/>
            <a:r>
              <a:rPr lang="zh-CN" altLang="en-US" dirty="0">
                <a:latin typeface="宋体" panose="02010600030101010101" pitchFamily="2" charset="-122"/>
                <a:ea typeface="宋体" panose="02010600030101010101" pitchFamily="2" charset="-122"/>
              </a:rPr>
              <a:t>这种方法的优点是</a:t>
            </a:r>
            <a:r>
              <a:rPr lang="zh-CN" altLang="en-US" dirty="0">
                <a:highlight>
                  <a:srgbClr val="FFFF00"/>
                </a:highlight>
                <a:latin typeface="宋体" panose="02010600030101010101" pitchFamily="2" charset="-122"/>
                <a:ea typeface="宋体" panose="02010600030101010101" pitchFamily="2" charset="-122"/>
              </a:rPr>
              <a:t>任务基本上无需在多个</a:t>
            </a:r>
            <a:r>
              <a:rPr lang="en-US" altLang="zh-CN" dirty="0">
                <a:highlight>
                  <a:srgbClr val="FFFF00"/>
                </a:highlight>
                <a:latin typeface="宋体" panose="02010600030101010101" pitchFamily="2" charset="-122"/>
                <a:ea typeface="宋体" panose="02010600030101010101" pitchFamily="2" charset="-122"/>
              </a:rPr>
              <a:t>CPU</a:t>
            </a:r>
            <a:r>
              <a:rPr lang="zh-CN" altLang="en-US" dirty="0">
                <a:highlight>
                  <a:srgbClr val="FFFF00"/>
                </a:highlight>
                <a:latin typeface="宋体" panose="02010600030101010101" pitchFamily="2" charset="-122"/>
                <a:ea typeface="宋体" panose="02010600030101010101" pitchFamily="2" charset="-122"/>
              </a:rPr>
              <a:t>核心间切换，有利于提高</a:t>
            </a:r>
            <a:r>
              <a:rPr lang="en-US" altLang="zh-CN" dirty="0">
                <a:highlight>
                  <a:srgbClr val="FFFF00"/>
                </a:highlight>
                <a:latin typeface="宋体" panose="02010600030101010101" pitchFamily="2" charset="-122"/>
                <a:ea typeface="宋体" panose="02010600030101010101" pitchFamily="2" charset="-122"/>
              </a:rPr>
              <a:t>CPU</a:t>
            </a:r>
            <a:r>
              <a:rPr lang="zh-CN" altLang="en-US" dirty="0">
                <a:highlight>
                  <a:srgbClr val="FFFF00"/>
                </a:highlight>
                <a:latin typeface="宋体" panose="02010600030101010101" pitchFamily="2" charset="-122"/>
                <a:ea typeface="宋体" panose="02010600030101010101" pitchFamily="2" charset="-122"/>
              </a:rPr>
              <a:t>核心局部</a:t>
            </a:r>
            <a:r>
              <a:rPr lang="en-US" altLang="zh-CN" dirty="0">
                <a:highlight>
                  <a:srgbClr val="FFFF00"/>
                </a:highlight>
                <a:latin typeface="宋体" panose="02010600030101010101" pitchFamily="2" charset="-122"/>
                <a:ea typeface="宋体" panose="02010600030101010101" pitchFamily="2" charset="-122"/>
              </a:rPr>
              <a:t>Cache</a:t>
            </a:r>
            <a:r>
              <a:rPr lang="zh-CN" altLang="en-US" dirty="0">
                <a:highlight>
                  <a:srgbClr val="FFFF00"/>
                </a:highlight>
                <a:latin typeface="宋体" panose="02010600030101010101" pitchFamily="2" charset="-122"/>
                <a:ea typeface="宋体" panose="02010600030101010101" pitchFamily="2" charset="-122"/>
              </a:rPr>
              <a:t>命中率。</a:t>
            </a:r>
            <a:endParaRPr lang="zh-CN" altLang="en-US" sz="1600" dirty="0">
              <a:highlight>
                <a:srgbClr val="FFFF00"/>
              </a:highlight>
              <a:latin typeface="宋体" panose="02010600030101010101" pitchFamily="2" charset="-122"/>
              <a:ea typeface="宋体" panose="02010600030101010101" pitchFamily="2" charset="-122"/>
            </a:endParaRPr>
          </a:p>
        </p:txBody>
      </p:sp>
      <p:sp>
        <p:nvSpPr>
          <p:cNvPr id="3" name="矩形 2"/>
          <p:cNvSpPr/>
          <p:nvPr/>
        </p:nvSpPr>
        <p:spPr>
          <a:xfrm>
            <a:off x="558256" y="6012648"/>
            <a:ext cx="3073277" cy="523220"/>
          </a:xfrm>
          <a:prstGeom prst="rect">
            <a:avLst/>
          </a:prstGeom>
        </p:spPr>
        <p:txBody>
          <a:bodyPr wrap="none">
            <a:spAutoFit/>
          </a:bodyPr>
          <a:lstStyle/>
          <a:p>
            <a:r>
              <a:rPr lang="zh-CN" altLang="en-US" b="1" dirty="0">
                <a:latin typeface="宋体" panose="02010600030101010101" pitchFamily="2" charset="-122"/>
                <a:ea typeface="宋体" panose="02010600030101010101" pitchFamily="2" charset="-122"/>
              </a:rPr>
              <a:t>分布式</a:t>
            </a:r>
            <a:r>
              <a:rPr lang="en-US" altLang="zh-CN" b="1" dirty="0">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云</a:t>
            </a:r>
            <a:r>
              <a:rPr lang="en-US" altLang="zh-CN" b="1" dirty="0">
                <a:latin typeface="宋体" panose="02010600030101010101" pitchFamily="2" charset="-122"/>
                <a:ea typeface="宋体" panose="02010600030101010101" pitchFamily="2" charset="-122"/>
              </a:rPr>
              <a:t>OS</a:t>
            </a:r>
            <a:r>
              <a:rPr lang="zh-CN" altLang="en-US" b="1" dirty="0">
                <a:latin typeface="宋体" panose="02010600030101010101" pitchFamily="2" charset="-122"/>
                <a:ea typeface="宋体" panose="02010600030101010101" pitchFamily="2" charset="-122"/>
              </a:rPr>
              <a:t>调度</a:t>
            </a:r>
            <a:r>
              <a:rPr lang="en-US" altLang="zh-CN" b="1" dirty="0">
                <a:latin typeface="宋体" panose="02010600030101010101" pitchFamily="2" charset="-122"/>
                <a:ea typeface="宋体" panose="02010600030101010101" pitchFamily="2" charset="-122"/>
              </a:rPr>
              <a:t>?</a:t>
            </a:r>
            <a:endParaRPr lang="zh-CN" altLang="en-US" b="1" dirty="0">
              <a:latin typeface="宋体" panose="02010600030101010101" pitchFamily="2" charset="-122"/>
              <a:ea typeface="宋体" panose="02010600030101010101" pitchFamily="2" charset="-122"/>
            </a:endParaRPr>
          </a:p>
        </p:txBody>
      </p:sp>
      <p:sp>
        <p:nvSpPr>
          <p:cNvPr id="4" name="矩形 3"/>
          <p:cNvSpPr/>
          <p:nvPr/>
        </p:nvSpPr>
        <p:spPr>
          <a:xfrm>
            <a:off x="3647031" y="6028146"/>
            <a:ext cx="5569153" cy="523220"/>
          </a:xfrm>
          <a:prstGeom prst="rect">
            <a:avLst/>
          </a:prstGeom>
        </p:spPr>
        <p:txBody>
          <a:bodyPr wrap="none">
            <a:spAutoFit/>
          </a:bodyPr>
          <a:lstStyle/>
          <a:p>
            <a:r>
              <a:rPr lang="zh-CN" altLang="en-US" dirty="0"/>
              <a:t>分类，分组，多级队列（全局、局部）</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anim calcmode="lin" valueType="num">
                                      <p:cBhvr additive="base">
                                        <p:cTn id="7"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anim calcmode="lin" valueType="num">
                                      <p:cBhvr additive="base">
                                        <p:cTn id="11"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anim calcmode="lin" valueType="num">
                                      <p:cBhvr additive="base">
                                        <p:cTn id="15"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
                                            <p:txEl>
                                              <p:pRg st="6" end="6"/>
                                            </p:txEl>
                                          </p:spTgt>
                                        </p:tgtEl>
                                        <p:attrNameLst>
                                          <p:attrName>style.visibility</p:attrName>
                                        </p:attrNameLst>
                                      </p:cBhvr>
                                      <p:to>
                                        <p:strVal val="visible"/>
                                      </p:to>
                                    </p:set>
                                    <p:anim calcmode="lin" valueType="num">
                                      <p:cBhvr additive="base">
                                        <p:cTn id="21"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6" end="6"/>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7" end="7"/>
                                            </p:txEl>
                                          </p:spTgt>
                                        </p:tgtEl>
                                        <p:attrNameLst>
                                          <p:attrName>style.visibility</p:attrName>
                                        </p:attrNameLst>
                                      </p:cBhvr>
                                      <p:to>
                                        <p:strVal val="visible"/>
                                      </p:to>
                                    </p:set>
                                    <p:anim calcmode="lin" valueType="num">
                                      <p:cBhvr additive="base">
                                        <p:cTn id="25"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7" end="7"/>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
                                            <p:txEl>
                                              <p:pRg st="8" end="8"/>
                                            </p:txEl>
                                          </p:spTgt>
                                        </p:tgtEl>
                                        <p:attrNameLst>
                                          <p:attrName>style.visibility</p:attrName>
                                        </p:attrNameLst>
                                      </p:cBhvr>
                                      <p:to>
                                        <p:strVal val="visible"/>
                                      </p:to>
                                    </p:set>
                                    <p:anim calcmode="lin" valueType="num">
                                      <p:cBhvr additive="base">
                                        <p:cTn id="29"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3.5 </a:t>
            </a:r>
            <a:r>
              <a:rPr lang="zh-CN" altLang="en-US">
                <a:latin typeface="Times New Roman" panose="02020603050405020304" pitchFamily="18" charset="0"/>
                <a:ea typeface="宋体" panose="02010600030101010101" pitchFamily="2" charset="-122"/>
                <a:cs typeface="Times New Roman" panose="02020603050405020304" pitchFamily="18" charset="0"/>
              </a:rPr>
              <a:t>进程调度</a:t>
            </a:r>
          </a:p>
        </p:txBody>
      </p:sp>
      <p:sp>
        <p:nvSpPr>
          <p:cNvPr id="50179"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a:solidFill>
                  <a:srgbClr val="A50021"/>
                </a:solidFill>
                <a:latin typeface="黑体" panose="02010609060101010101" pitchFamily="2" charset="-122"/>
                <a:ea typeface="黑体" panose="02010609060101010101" pitchFamily="2" charset="-122"/>
              </a:rPr>
              <a:t>3.5.3 </a:t>
            </a:r>
            <a:r>
              <a:rPr lang="zh-CN" altLang="en-US" sz="2400" b="1">
                <a:solidFill>
                  <a:srgbClr val="A50021"/>
                </a:solidFill>
                <a:latin typeface="黑体" panose="02010609060101010101" pitchFamily="2" charset="-122"/>
                <a:ea typeface="黑体" panose="02010609060101010101" pitchFamily="2" charset="-122"/>
              </a:rPr>
              <a:t>上下文切换</a:t>
            </a:r>
            <a:endParaRPr lang="zh-CN" altLang="en-US" sz="1800">
              <a:ea typeface="黑体" panose="02010609060101010101" pitchFamily="2" charset="-122"/>
            </a:endParaRPr>
          </a:p>
        </p:txBody>
      </p:sp>
      <p:sp>
        <p:nvSpPr>
          <p:cNvPr id="50180" name="Rectangle 4"/>
          <p:cNvSpPr>
            <a:spLocks noChangeArrowheads="1"/>
          </p:cNvSpPr>
          <p:nvPr/>
        </p:nvSpPr>
        <p:spPr bwMode="auto">
          <a:xfrm>
            <a:off x="573437" y="1447800"/>
            <a:ext cx="7884763"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0181" name="Rectangle 5"/>
          <p:cNvSpPr>
            <a:spLocks noChangeArrowheads="1"/>
          </p:cNvSpPr>
          <p:nvPr/>
        </p:nvSpPr>
        <p:spPr bwMode="auto">
          <a:xfrm>
            <a:off x="949325" y="1628775"/>
            <a:ext cx="746283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40000"/>
              </a:lnSpc>
              <a:buSzPct val="80000"/>
              <a:buFont typeface="Wingdings" panose="05000000000000000000" pitchFamily="2" charset="2"/>
              <a:buChar char="l"/>
            </a:pPr>
            <a:r>
              <a:rPr lang="zh-CN" altLang="en-US" sz="2200" b="1" dirty="0">
                <a:solidFill>
                  <a:srgbClr val="000099"/>
                </a:solidFill>
                <a:highlight>
                  <a:srgbClr val="FFFF00"/>
                </a:highlight>
                <a:latin typeface="Arial" panose="020B0604020202020204" pitchFamily="34" charset="0"/>
                <a:ea typeface="宋体" panose="02010600030101010101" pitchFamily="2" charset="-122"/>
              </a:rPr>
              <a:t>当</a:t>
            </a:r>
            <a:r>
              <a:rPr lang="en-US" altLang="zh-CN" sz="2200" b="1" dirty="0">
                <a:solidFill>
                  <a:srgbClr val="000099"/>
                </a:solidFill>
                <a:highlight>
                  <a:srgbClr val="FFFF00"/>
                </a:highlight>
                <a:latin typeface="Arial" panose="020B0604020202020204" pitchFamily="34" charset="0"/>
                <a:ea typeface="宋体" panose="02010600030101010101" pitchFamily="2" charset="-122"/>
              </a:rPr>
              <a:t>CPU</a:t>
            </a:r>
            <a:r>
              <a:rPr lang="zh-CN" altLang="en-US" sz="2200" b="1" dirty="0">
                <a:solidFill>
                  <a:srgbClr val="000099"/>
                </a:solidFill>
                <a:highlight>
                  <a:srgbClr val="FFFF00"/>
                </a:highlight>
                <a:latin typeface="Arial" panose="020B0604020202020204" pitchFamily="34" charset="0"/>
                <a:ea typeface="宋体" panose="02010600030101010101" pitchFamily="2" charset="-122"/>
              </a:rPr>
              <a:t>切换到另一个进程时，需要保存当前进程的状态信息并恢复另一个进程的状态信息，</a:t>
            </a:r>
            <a:r>
              <a:rPr lang="zh-CN" altLang="en-US" sz="2200" b="1" dirty="0">
                <a:solidFill>
                  <a:srgbClr val="000099"/>
                </a:solidFill>
                <a:highlight>
                  <a:srgbClr val="00FF00"/>
                </a:highlight>
                <a:latin typeface="Arial" panose="020B0604020202020204" pitchFamily="34" charset="0"/>
                <a:ea typeface="宋体" panose="02010600030101010101" pitchFamily="2" charset="-122"/>
              </a:rPr>
              <a:t>进程状态信息保存在</a:t>
            </a:r>
            <a:r>
              <a:rPr lang="en-US" altLang="zh-CN" sz="2200" b="1" dirty="0">
                <a:solidFill>
                  <a:srgbClr val="000099"/>
                </a:solidFill>
                <a:highlight>
                  <a:srgbClr val="00FF00"/>
                </a:highlight>
                <a:latin typeface="Arial" panose="020B0604020202020204" pitchFamily="34" charset="0"/>
                <a:ea typeface="宋体" panose="02010600030101010101" pitchFamily="2" charset="-122"/>
              </a:rPr>
              <a:t>PCB</a:t>
            </a:r>
            <a:r>
              <a:rPr lang="zh-CN" altLang="en-US" sz="2200" b="1" dirty="0">
                <a:solidFill>
                  <a:srgbClr val="000099"/>
                </a:solidFill>
                <a:highlight>
                  <a:srgbClr val="00FF00"/>
                </a:highlight>
                <a:latin typeface="Arial" panose="020B0604020202020204" pitchFamily="34" charset="0"/>
                <a:ea typeface="宋体" panose="02010600030101010101" pitchFamily="2" charset="-122"/>
              </a:rPr>
              <a:t>中 </a:t>
            </a:r>
            <a:r>
              <a:rPr lang="en-US" altLang="zh-CN" sz="2200" b="1" dirty="0">
                <a:solidFill>
                  <a:srgbClr val="CC0000"/>
                </a:solidFill>
                <a:highlight>
                  <a:srgbClr val="FFFF00"/>
                </a:highlight>
                <a:latin typeface="宋体" panose="02010600030101010101" pitchFamily="2" charset="-122"/>
                <a:ea typeface="宋体" panose="02010600030101010101" pitchFamily="2" charset="-122"/>
              </a:rPr>
              <a:t>– </a:t>
            </a:r>
            <a:r>
              <a:rPr lang="zh-CN" altLang="en-US" sz="2200" b="1" dirty="0">
                <a:solidFill>
                  <a:srgbClr val="CC0000"/>
                </a:solidFill>
                <a:highlight>
                  <a:srgbClr val="FFFF00"/>
                </a:highlight>
                <a:latin typeface="宋体" panose="02010600030101010101" pitchFamily="2" charset="-122"/>
                <a:ea typeface="宋体" panose="02010600030101010101" pitchFamily="2" charset="-122"/>
              </a:rPr>
              <a:t>上下文切换</a:t>
            </a:r>
          </a:p>
          <a:p>
            <a:pPr>
              <a:lnSpc>
                <a:spcPct val="140000"/>
              </a:lnSpc>
              <a:buSzPct val="80000"/>
              <a:buFont typeface="Wingdings" panose="05000000000000000000" pitchFamily="2" charset="2"/>
              <a:buChar char="l"/>
            </a:pPr>
            <a:r>
              <a:rPr lang="zh-CN" altLang="en-US" sz="2200" b="1" dirty="0">
                <a:solidFill>
                  <a:srgbClr val="000099"/>
                </a:solidFill>
                <a:latin typeface="Arial" panose="020B0604020202020204" pitchFamily="34" charset="0"/>
                <a:ea typeface="宋体" panose="02010600030101010101" pitchFamily="2" charset="-122"/>
              </a:rPr>
              <a:t>上下文切换时间，</a:t>
            </a:r>
            <a:r>
              <a:rPr lang="en-US" altLang="zh-CN" sz="2200" b="1" dirty="0">
                <a:solidFill>
                  <a:srgbClr val="000099"/>
                </a:solidFill>
                <a:latin typeface="Arial" panose="020B0604020202020204" pitchFamily="34" charset="0"/>
                <a:ea typeface="宋体" panose="02010600030101010101" pitchFamily="2" charset="-122"/>
              </a:rPr>
              <a:t>CPU</a:t>
            </a:r>
            <a:r>
              <a:rPr lang="zh-CN" altLang="en-US" sz="2200" b="1" dirty="0">
                <a:solidFill>
                  <a:srgbClr val="000099"/>
                </a:solidFill>
                <a:latin typeface="Arial" panose="020B0604020202020204" pitchFamily="34" charset="0"/>
                <a:ea typeface="宋体" panose="02010600030101010101" pitchFamily="2" charset="-122"/>
              </a:rPr>
              <a:t>时间是浪费的，</a:t>
            </a:r>
            <a:r>
              <a:rPr lang="zh-CN" altLang="en-US" sz="2200" b="1" dirty="0">
                <a:solidFill>
                  <a:srgbClr val="FF0000"/>
                </a:solidFill>
                <a:latin typeface="Arial" panose="020B0604020202020204" pitchFamily="34" charset="0"/>
                <a:ea typeface="宋体" panose="02010600030101010101" pitchFamily="2" charset="-122"/>
              </a:rPr>
              <a:t>该指标越小越好</a:t>
            </a:r>
          </a:p>
          <a:p>
            <a:pPr>
              <a:lnSpc>
                <a:spcPct val="140000"/>
              </a:lnSpc>
              <a:buSzPct val="80000"/>
              <a:buFont typeface="Wingdings" panose="05000000000000000000" pitchFamily="2" charset="2"/>
              <a:buChar char="l"/>
            </a:pPr>
            <a:r>
              <a:rPr lang="zh-CN" altLang="en-US" sz="2200" b="1" dirty="0">
                <a:solidFill>
                  <a:srgbClr val="000099"/>
                </a:solidFill>
                <a:latin typeface="Arial" panose="020B0604020202020204" pitchFamily="34" charset="0"/>
                <a:ea typeface="宋体" panose="02010600030101010101" pitchFamily="2" charset="-122"/>
              </a:rPr>
              <a:t>进程切换还需保存其他相应的信息，如与内存息息相关的</a:t>
            </a:r>
            <a:r>
              <a:rPr lang="zh-CN" altLang="en-US" sz="2200" b="1" dirty="0">
                <a:solidFill>
                  <a:srgbClr val="000099"/>
                </a:solidFill>
                <a:highlight>
                  <a:srgbClr val="FFFF00"/>
                </a:highlight>
                <a:latin typeface="Arial" panose="020B0604020202020204" pitchFamily="34" charset="0"/>
                <a:ea typeface="宋体" panose="02010600030101010101" pitchFamily="2" charset="-122"/>
              </a:rPr>
              <a:t>段表、页表</a:t>
            </a:r>
            <a:r>
              <a:rPr lang="zh-CN" altLang="en-US" sz="2200" b="1" dirty="0">
                <a:solidFill>
                  <a:srgbClr val="000099"/>
                </a:solidFill>
                <a:latin typeface="Arial" panose="020B0604020202020204" pitchFamily="34" charset="0"/>
                <a:ea typeface="宋体" panose="02010600030101010101" pitchFamily="2" charset="-122"/>
              </a:rPr>
              <a:t>等</a:t>
            </a:r>
            <a:endParaRPr lang="en-US" altLang="zh-CN" sz="2200" b="1" dirty="0">
              <a:solidFill>
                <a:srgbClr val="000099"/>
              </a:solidFill>
              <a:latin typeface="Arial" panose="020B0604020202020204" pitchFamily="34" charset="0"/>
              <a:ea typeface="宋体" panose="02010600030101010101" pitchFamily="2" charset="-122"/>
            </a:endParaRPr>
          </a:p>
          <a:p>
            <a:pPr>
              <a:lnSpc>
                <a:spcPct val="140000"/>
              </a:lnSpc>
              <a:buSzPct val="80000"/>
              <a:buFont typeface="Wingdings" panose="05000000000000000000" pitchFamily="2" charset="2"/>
              <a:buChar char="l"/>
            </a:pPr>
            <a:endParaRPr lang="en-US" altLang="zh-CN" sz="2200" b="1" dirty="0">
              <a:solidFill>
                <a:srgbClr val="000099"/>
              </a:solidFill>
              <a:latin typeface="Arial" panose="020B0604020202020204" pitchFamily="34" charset="0"/>
              <a:ea typeface="宋体" panose="02010600030101010101" pitchFamily="2" charset="-122"/>
            </a:endParaRPr>
          </a:p>
          <a:p>
            <a:pPr>
              <a:lnSpc>
                <a:spcPct val="140000"/>
              </a:lnSpc>
              <a:buSzPct val="80000"/>
              <a:buFont typeface="Wingdings" panose="05000000000000000000" pitchFamily="2" charset="2"/>
              <a:buChar char="l"/>
            </a:pPr>
            <a:r>
              <a:rPr lang="zh-CN" altLang="en-US" sz="2200" b="1" dirty="0">
                <a:solidFill>
                  <a:srgbClr val="FF0000"/>
                </a:solidFill>
                <a:latin typeface="Arial" panose="020B0604020202020204" pitchFamily="34" charset="0"/>
                <a:ea typeface="宋体" panose="02010600030101010101" pitchFamily="2" charset="-122"/>
              </a:rPr>
              <a:t>实时操作系统</a:t>
            </a:r>
            <a:r>
              <a:rPr lang="en-US" altLang="zh-CN" sz="2200" b="1" dirty="0">
                <a:solidFill>
                  <a:srgbClr val="FF0000"/>
                </a:solidFill>
                <a:latin typeface="Arial" panose="020B0604020202020204" pitchFamily="34" charset="0"/>
                <a:ea typeface="宋体" panose="02010600030101010101" pitchFamily="2" charset="-122"/>
              </a:rPr>
              <a:t>(</a:t>
            </a:r>
            <a:r>
              <a:rPr lang="en-US" altLang="zh-CN" sz="2200" b="1" dirty="0" err="1">
                <a:solidFill>
                  <a:srgbClr val="FF0000"/>
                </a:solidFill>
                <a:latin typeface="Arial" panose="020B0604020202020204" pitchFamily="34" charset="0"/>
                <a:ea typeface="宋体" panose="02010600030101010101" pitchFamily="2" charset="-122"/>
              </a:rPr>
              <a:t>RTOS</a:t>
            </a:r>
            <a:r>
              <a:rPr lang="en-US" altLang="zh-CN" sz="2200" b="1" dirty="0">
                <a:solidFill>
                  <a:srgbClr val="FF0000"/>
                </a:solidFill>
                <a:latin typeface="Arial" panose="020B0604020202020204" pitchFamily="34" charset="0"/>
                <a:ea typeface="宋体" panose="02010600030101010101" pitchFamily="2" charset="-122"/>
              </a:rPr>
              <a:t>)</a:t>
            </a:r>
            <a:r>
              <a:rPr lang="zh-CN" altLang="en-US" sz="2200" b="1" dirty="0">
                <a:solidFill>
                  <a:srgbClr val="FF0000"/>
                </a:solidFill>
                <a:latin typeface="Arial" panose="020B0604020202020204" pitchFamily="34" charset="0"/>
                <a:ea typeface="宋体" panose="02010600030101010101" pitchFamily="2" charset="-122"/>
              </a:rPr>
              <a:t>：中断响应、上下文切换、任务调度的时间要求是确定的。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81">
                                            <p:txEl>
                                              <p:pRg st="0" end="0"/>
                                            </p:txEl>
                                          </p:spTgt>
                                        </p:tgtEl>
                                        <p:attrNameLst>
                                          <p:attrName>style.visibility</p:attrName>
                                        </p:attrNameLst>
                                      </p:cBhvr>
                                      <p:to>
                                        <p:strVal val="visible"/>
                                      </p:to>
                                    </p:set>
                                    <p:anim calcmode="lin" valueType="num">
                                      <p:cBhvr additive="base">
                                        <p:cTn id="7" dur="500" fill="hold"/>
                                        <p:tgtEl>
                                          <p:spTgt spid="501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81">
                                            <p:txEl>
                                              <p:pRg st="1" end="1"/>
                                            </p:txEl>
                                          </p:spTgt>
                                        </p:tgtEl>
                                        <p:attrNameLst>
                                          <p:attrName>style.visibility</p:attrName>
                                        </p:attrNameLst>
                                      </p:cBhvr>
                                      <p:to>
                                        <p:strVal val="visible"/>
                                      </p:to>
                                    </p:set>
                                    <p:anim calcmode="lin" valueType="num">
                                      <p:cBhvr additive="base">
                                        <p:cTn id="13" dur="500" fill="hold"/>
                                        <p:tgtEl>
                                          <p:spTgt spid="5018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0181">
                                            <p:txEl>
                                              <p:pRg st="2" end="2"/>
                                            </p:txEl>
                                          </p:spTgt>
                                        </p:tgtEl>
                                        <p:attrNameLst>
                                          <p:attrName>style.visibility</p:attrName>
                                        </p:attrNameLst>
                                      </p:cBhvr>
                                      <p:to>
                                        <p:strVal val="visible"/>
                                      </p:to>
                                    </p:set>
                                    <p:anim calcmode="lin" valueType="num">
                                      <p:cBhvr additive="base">
                                        <p:cTn id="19" dur="500" fill="hold"/>
                                        <p:tgtEl>
                                          <p:spTgt spid="5018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01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0181">
                                            <p:txEl>
                                              <p:pRg st="4" end="4"/>
                                            </p:txEl>
                                          </p:spTgt>
                                        </p:tgtEl>
                                        <p:attrNameLst>
                                          <p:attrName>style.visibility</p:attrName>
                                        </p:attrNameLst>
                                      </p:cBhvr>
                                      <p:to>
                                        <p:strVal val="visible"/>
                                      </p:to>
                                    </p:set>
                                    <p:anim calcmode="lin" valueType="num">
                                      <p:cBhvr additive="base">
                                        <p:cTn id="25" dur="500" fill="hold"/>
                                        <p:tgtEl>
                                          <p:spTgt spid="5018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018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3.5 </a:t>
            </a:r>
            <a:r>
              <a:rPr lang="zh-CN" altLang="en-US">
                <a:latin typeface="Times New Roman" panose="02020603050405020304" pitchFamily="18" charset="0"/>
                <a:ea typeface="宋体" panose="02010600030101010101" pitchFamily="2" charset="-122"/>
                <a:cs typeface="Times New Roman" panose="02020603050405020304" pitchFamily="18" charset="0"/>
              </a:rPr>
              <a:t>进程调度</a:t>
            </a:r>
          </a:p>
        </p:txBody>
      </p:sp>
      <p:sp>
        <p:nvSpPr>
          <p:cNvPr id="50179"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a:solidFill>
                  <a:srgbClr val="A50021"/>
                </a:solidFill>
                <a:latin typeface="黑体" panose="02010609060101010101" pitchFamily="2" charset="-122"/>
                <a:ea typeface="黑体" panose="02010609060101010101" pitchFamily="2" charset="-122"/>
              </a:rPr>
              <a:t>3.5.3 </a:t>
            </a:r>
            <a:r>
              <a:rPr lang="zh-CN" altLang="en-US" sz="2400" b="1">
                <a:solidFill>
                  <a:srgbClr val="A50021"/>
                </a:solidFill>
                <a:latin typeface="黑体" panose="02010609060101010101" pitchFamily="2" charset="-122"/>
                <a:ea typeface="黑体" panose="02010609060101010101" pitchFamily="2" charset="-122"/>
              </a:rPr>
              <a:t>上下文切换</a:t>
            </a:r>
            <a:endParaRPr lang="zh-CN" altLang="en-US" sz="1800">
              <a:ea typeface="黑体" panose="02010609060101010101" pitchFamily="2" charset="-122"/>
            </a:endParaRPr>
          </a:p>
        </p:txBody>
      </p:sp>
      <p:sp>
        <p:nvSpPr>
          <p:cNvPr id="50180" name="Rectangle 4"/>
          <p:cNvSpPr>
            <a:spLocks noChangeArrowheads="1"/>
          </p:cNvSpPr>
          <p:nvPr/>
        </p:nvSpPr>
        <p:spPr bwMode="auto">
          <a:xfrm>
            <a:off x="573437" y="1447800"/>
            <a:ext cx="7884763"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0181" name="Rectangle 5"/>
          <p:cNvSpPr>
            <a:spLocks noChangeArrowheads="1"/>
          </p:cNvSpPr>
          <p:nvPr/>
        </p:nvSpPr>
        <p:spPr bwMode="auto">
          <a:xfrm>
            <a:off x="949325" y="1628775"/>
            <a:ext cx="7462838"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40000"/>
              </a:lnSpc>
              <a:buSzPct val="80000"/>
              <a:buFont typeface="Wingdings" panose="05000000000000000000" pitchFamily="2" charset="2"/>
              <a:buChar char="l"/>
            </a:pPr>
            <a:r>
              <a:rPr lang="zh-CN" altLang="en-US" sz="2200" b="1" dirty="0">
                <a:solidFill>
                  <a:srgbClr val="000099"/>
                </a:solidFill>
                <a:latin typeface="Arial" panose="020B0604020202020204" pitchFamily="34" charset="0"/>
                <a:ea typeface="宋体" panose="02010600030101010101" pitchFamily="2" charset="-122"/>
              </a:rPr>
              <a:t>当</a:t>
            </a:r>
            <a:r>
              <a:rPr lang="en-US" altLang="zh-CN" sz="2200" b="1" dirty="0">
                <a:solidFill>
                  <a:srgbClr val="000099"/>
                </a:solidFill>
                <a:latin typeface="Arial" panose="020B0604020202020204" pitchFamily="34" charset="0"/>
                <a:ea typeface="宋体" panose="02010600030101010101" pitchFamily="2" charset="-122"/>
              </a:rPr>
              <a:t>CPU</a:t>
            </a:r>
            <a:r>
              <a:rPr lang="zh-CN" altLang="en-US" sz="2200" b="1" dirty="0">
                <a:solidFill>
                  <a:srgbClr val="000099"/>
                </a:solidFill>
                <a:latin typeface="Arial" panose="020B0604020202020204" pitchFamily="34" charset="0"/>
                <a:ea typeface="宋体" panose="02010600030101010101" pitchFamily="2" charset="-122"/>
              </a:rPr>
              <a:t>切换到另一个进程时，需要保存当前进程的状态信息并恢复另一个进程的状态信息，进程状态信息保存在</a:t>
            </a:r>
            <a:r>
              <a:rPr lang="en-US" altLang="zh-CN" sz="2200" b="1" dirty="0">
                <a:solidFill>
                  <a:srgbClr val="000099"/>
                </a:solidFill>
                <a:latin typeface="Arial" panose="020B0604020202020204" pitchFamily="34" charset="0"/>
                <a:ea typeface="宋体" panose="02010600030101010101" pitchFamily="2" charset="-122"/>
              </a:rPr>
              <a:t>PCB</a:t>
            </a:r>
            <a:r>
              <a:rPr lang="zh-CN" altLang="en-US" sz="2200" b="1" dirty="0">
                <a:solidFill>
                  <a:srgbClr val="000099"/>
                </a:solidFill>
                <a:latin typeface="Arial" panose="020B0604020202020204" pitchFamily="34" charset="0"/>
                <a:ea typeface="宋体" panose="02010600030101010101" pitchFamily="2" charset="-122"/>
              </a:rPr>
              <a:t>中 </a:t>
            </a:r>
            <a:r>
              <a:rPr lang="en-US" altLang="zh-CN" sz="2200" b="1" dirty="0">
                <a:solidFill>
                  <a:srgbClr val="CC0000"/>
                </a:solidFill>
                <a:latin typeface="宋体" panose="02010600030101010101" pitchFamily="2" charset="-122"/>
                <a:ea typeface="宋体" panose="02010600030101010101" pitchFamily="2" charset="-122"/>
              </a:rPr>
              <a:t>– </a:t>
            </a:r>
            <a:r>
              <a:rPr lang="zh-CN" altLang="en-US" sz="2200" b="1" dirty="0">
                <a:solidFill>
                  <a:srgbClr val="CC0000"/>
                </a:solidFill>
                <a:latin typeface="宋体" panose="02010600030101010101" pitchFamily="2" charset="-122"/>
                <a:ea typeface="宋体" panose="02010600030101010101" pitchFamily="2" charset="-122"/>
              </a:rPr>
              <a:t>上下文切换</a:t>
            </a:r>
          </a:p>
          <a:p>
            <a:pPr>
              <a:lnSpc>
                <a:spcPct val="140000"/>
              </a:lnSpc>
              <a:buSzPct val="80000"/>
              <a:buFont typeface="Wingdings" panose="05000000000000000000" pitchFamily="2" charset="2"/>
              <a:buChar char="l"/>
            </a:pPr>
            <a:r>
              <a:rPr lang="zh-CN" altLang="en-US" sz="2200" b="1" dirty="0">
                <a:solidFill>
                  <a:srgbClr val="000099"/>
                </a:solidFill>
                <a:latin typeface="Arial" panose="020B0604020202020204" pitchFamily="34" charset="0"/>
                <a:ea typeface="宋体" panose="02010600030101010101" pitchFamily="2" charset="-122"/>
              </a:rPr>
              <a:t>上下文切换时间，</a:t>
            </a:r>
            <a:r>
              <a:rPr lang="en-US" altLang="zh-CN" sz="2200" b="1" dirty="0">
                <a:solidFill>
                  <a:srgbClr val="000099"/>
                </a:solidFill>
                <a:latin typeface="Arial" panose="020B0604020202020204" pitchFamily="34" charset="0"/>
                <a:ea typeface="宋体" panose="02010600030101010101" pitchFamily="2" charset="-122"/>
              </a:rPr>
              <a:t>CPU</a:t>
            </a:r>
            <a:r>
              <a:rPr lang="zh-CN" altLang="en-US" sz="2200" b="1" dirty="0">
                <a:solidFill>
                  <a:srgbClr val="000099"/>
                </a:solidFill>
                <a:latin typeface="Arial" panose="020B0604020202020204" pitchFamily="34" charset="0"/>
                <a:ea typeface="宋体" panose="02010600030101010101" pitchFamily="2" charset="-122"/>
              </a:rPr>
              <a:t>时间是浪费的，</a:t>
            </a:r>
            <a:r>
              <a:rPr lang="zh-CN" altLang="en-US" sz="2200" b="1" dirty="0">
                <a:solidFill>
                  <a:srgbClr val="FF0000"/>
                </a:solidFill>
                <a:latin typeface="Arial" panose="020B0604020202020204" pitchFamily="34" charset="0"/>
                <a:ea typeface="宋体" panose="02010600030101010101" pitchFamily="2" charset="-122"/>
              </a:rPr>
              <a:t>该指标越小越好</a:t>
            </a:r>
          </a:p>
          <a:p>
            <a:pPr>
              <a:lnSpc>
                <a:spcPct val="140000"/>
              </a:lnSpc>
              <a:buSzPct val="80000"/>
              <a:buFont typeface="Wingdings" panose="05000000000000000000" pitchFamily="2" charset="2"/>
              <a:buChar char="l"/>
            </a:pPr>
            <a:r>
              <a:rPr lang="zh-CN" altLang="en-US" sz="2200" b="1" dirty="0">
                <a:solidFill>
                  <a:srgbClr val="000099"/>
                </a:solidFill>
                <a:latin typeface="Arial" panose="020B0604020202020204" pitchFamily="34" charset="0"/>
                <a:ea typeface="宋体" panose="02010600030101010101" pitchFamily="2" charset="-122"/>
              </a:rPr>
              <a:t>进程切换还需保存其他相应的信息，如与内存息息相关的段表、页表等</a:t>
            </a:r>
            <a:endParaRPr lang="en-US" altLang="zh-CN" sz="2200" b="1" dirty="0">
              <a:solidFill>
                <a:srgbClr val="000099"/>
              </a:solidFill>
              <a:latin typeface="Arial" panose="020B0604020202020204" pitchFamily="34" charset="0"/>
              <a:ea typeface="宋体" panose="02010600030101010101" pitchFamily="2" charset="-122"/>
            </a:endParaRPr>
          </a:p>
          <a:p>
            <a:pPr>
              <a:lnSpc>
                <a:spcPct val="140000"/>
              </a:lnSpc>
              <a:buSzPct val="80000"/>
              <a:buFont typeface="Wingdings" panose="05000000000000000000" pitchFamily="2" charset="2"/>
              <a:buChar char="l"/>
            </a:pPr>
            <a:endParaRPr lang="en-US" altLang="zh-CN" sz="2200" b="1" dirty="0">
              <a:solidFill>
                <a:srgbClr val="000099"/>
              </a:solidFill>
              <a:latin typeface="Arial" panose="020B0604020202020204" pitchFamily="34" charset="0"/>
              <a:ea typeface="宋体" panose="02010600030101010101" pitchFamily="2" charset="-122"/>
            </a:endParaRPr>
          </a:p>
          <a:p>
            <a:pPr>
              <a:lnSpc>
                <a:spcPct val="140000"/>
              </a:lnSpc>
              <a:buSzPct val="80000"/>
              <a:buFont typeface="Wingdings" panose="05000000000000000000" pitchFamily="2" charset="2"/>
              <a:buChar char="l"/>
            </a:pPr>
            <a:r>
              <a:rPr lang="zh-CN" altLang="en-US" sz="2200" b="1" dirty="0">
                <a:solidFill>
                  <a:srgbClr val="FF0000"/>
                </a:solidFill>
                <a:latin typeface="Arial" panose="020B0604020202020204" pitchFamily="34" charset="0"/>
                <a:ea typeface="宋体" panose="02010600030101010101" pitchFamily="2" charset="-122"/>
              </a:rPr>
              <a:t>实时操作系统</a:t>
            </a:r>
            <a:r>
              <a:rPr lang="en-US" altLang="zh-CN" sz="2200" b="1" dirty="0">
                <a:solidFill>
                  <a:srgbClr val="FF0000"/>
                </a:solidFill>
                <a:latin typeface="Arial" panose="020B0604020202020204" pitchFamily="34" charset="0"/>
                <a:ea typeface="宋体" panose="02010600030101010101" pitchFamily="2" charset="-122"/>
              </a:rPr>
              <a:t>(</a:t>
            </a:r>
            <a:r>
              <a:rPr lang="en-US" altLang="zh-CN" sz="2200" b="1" dirty="0" err="1">
                <a:solidFill>
                  <a:srgbClr val="FF0000"/>
                </a:solidFill>
                <a:latin typeface="Arial" panose="020B0604020202020204" pitchFamily="34" charset="0"/>
                <a:ea typeface="宋体" panose="02010600030101010101" pitchFamily="2" charset="-122"/>
              </a:rPr>
              <a:t>RTOS</a:t>
            </a:r>
            <a:r>
              <a:rPr lang="en-US" altLang="zh-CN" sz="2200" b="1" dirty="0">
                <a:solidFill>
                  <a:srgbClr val="FF0000"/>
                </a:solidFill>
                <a:latin typeface="Arial" panose="020B0604020202020204" pitchFamily="34" charset="0"/>
                <a:ea typeface="宋体" panose="02010600030101010101" pitchFamily="2" charset="-122"/>
              </a:rPr>
              <a:t>)</a:t>
            </a:r>
            <a:r>
              <a:rPr lang="zh-CN" altLang="en-US" sz="2200" b="1" dirty="0">
                <a:solidFill>
                  <a:srgbClr val="FF0000"/>
                </a:solidFill>
                <a:latin typeface="Arial" panose="020B0604020202020204" pitchFamily="34" charset="0"/>
                <a:ea typeface="宋体" panose="02010600030101010101" pitchFamily="2" charset="-122"/>
              </a:rPr>
              <a:t>：中断响应、上下文切换、任务调度的时间要求是确定的。</a:t>
            </a:r>
          </a:p>
        </p:txBody>
      </p:sp>
      <p:pic>
        <p:nvPicPr>
          <p:cNvPr id="2" name="图片 1"/>
          <p:cNvPicPr>
            <a:picLocks noChangeAspect="1"/>
          </p:cNvPicPr>
          <p:nvPr/>
        </p:nvPicPr>
        <p:blipFill>
          <a:blip r:embed="rId3"/>
          <a:stretch>
            <a:fillRect/>
          </a:stretch>
        </p:blipFill>
        <p:spPr>
          <a:xfrm>
            <a:off x="3274663" y="748824"/>
            <a:ext cx="5715000" cy="6010275"/>
          </a:xfrm>
          <a:prstGeom prst="rect">
            <a:avLst/>
          </a:prstGeom>
        </p:spPr>
      </p:pic>
    </p:spTree>
    <p:extLst>
      <p:ext uri="{BB962C8B-B14F-4D97-AF65-F5344CB8AC3E}">
        <p14:creationId xmlns:p14="http://schemas.microsoft.com/office/powerpoint/2010/main" val="1793589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181">
                                            <p:txEl>
                                              <p:pRg st="0" end="0"/>
                                            </p:txEl>
                                          </p:spTgt>
                                        </p:tgtEl>
                                        <p:attrNameLst>
                                          <p:attrName>style.visibility</p:attrName>
                                        </p:attrNameLst>
                                      </p:cBhvr>
                                      <p:to>
                                        <p:strVal val="visible"/>
                                      </p:to>
                                    </p:set>
                                    <p:anim calcmode="lin" valueType="num">
                                      <p:cBhvr additive="base">
                                        <p:cTn id="7" dur="500" fill="hold"/>
                                        <p:tgtEl>
                                          <p:spTgt spid="5018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018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0181">
                                            <p:txEl>
                                              <p:pRg st="1" end="1"/>
                                            </p:txEl>
                                          </p:spTgt>
                                        </p:tgtEl>
                                        <p:attrNameLst>
                                          <p:attrName>style.visibility</p:attrName>
                                        </p:attrNameLst>
                                      </p:cBhvr>
                                      <p:to>
                                        <p:strVal val="visible"/>
                                      </p:to>
                                    </p:set>
                                    <p:anim calcmode="lin" valueType="num">
                                      <p:cBhvr additive="base">
                                        <p:cTn id="13" dur="500" fill="hold"/>
                                        <p:tgtEl>
                                          <p:spTgt spid="5018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018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2"/>
                                        </p:tgtEl>
                                      </p:cBhvr>
                                    </p:animEffect>
                                    <p:set>
                                      <p:cBhvr>
                                        <p:cTn id="25" dur="1" fill="hold">
                                          <p:stCondLst>
                                            <p:cond delay="499"/>
                                          </p:stCondLst>
                                        </p:cTn>
                                        <p:tgtEl>
                                          <p:spTgt spid="2"/>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0181">
                                            <p:txEl>
                                              <p:pRg st="2" end="2"/>
                                            </p:txEl>
                                          </p:spTgt>
                                        </p:tgtEl>
                                        <p:attrNameLst>
                                          <p:attrName>style.visibility</p:attrName>
                                        </p:attrNameLst>
                                      </p:cBhvr>
                                      <p:to>
                                        <p:strVal val="visible"/>
                                      </p:to>
                                    </p:set>
                                    <p:anim calcmode="lin" valueType="num">
                                      <p:cBhvr additive="base">
                                        <p:cTn id="30" dur="500" fill="hold"/>
                                        <p:tgtEl>
                                          <p:spTgt spid="50181">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5018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50181">
                                            <p:txEl>
                                              <p:pRg st="4" end="4"/>
                                            </p:txEl>
                                          </p:spTgt>
                                        </p:tgtEl>
                                        <p:attrNameLst>
                                          <p:attrName>style.visibility</p:attrName>
                                        </p:attrNameLst>
                                      </p:cBhvr>
                                      <p:to>
                                        <p:strVal val="visible"/>
                                      </p:to>
                                    </p:set>
                                    <p:anim calcmode="lin" valueType="num">
                                      <p:cBhvr additive="base">
                                        <p:cTn id="36" dur="500" fill="hold"/>
                                        <p:tgtEl>
                                          <p:spTgt spid="50181">
                                            <p:txEl>
                                              <p:pRg st="4" end="4"/>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5018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-IPC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636023" y="1528762"/>
            <a:ext cx="8027529"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操作系统内</a:t>
            </a:r>
            <a:r>
              <a:rPr lang="zh-CN" altLang="en-US" sz="2400" b="1" dirty="0">
                <a:highlight>
                  <a:srgbClr val="FFFF00"/>
                </a:highlight>
                <a:latin typeface="宋体" panose="02010600030101010101" pitchFamily="2" charset="-122"/>
                <a:ea typeface="宋体" panose="02010600030101010101" pitchFamily="2" charset="-122"/>
              </a:rPr>
              <a:t>并发的进程可以是独立的，也可以是协作</a:t>
            </a:r>
            <a:r>
              <a:rPr lang="zh-CN" altLang="en-US" sz="2400" b="1" dirty="0">
                <a:latin typeface="宋体" panose="02010600030101010101" pitchFamily="2" charset="-122"/>
                <a:ea typeface="宋体" panose="02010600030101010101" pitchFamily="2" charset="-122"/>
              </a:rPr>
              <a:t>的</a:t>
            </a:r>
          </a:p>
          <a:p>
            <a:pPr>
              <a:buSzPct val="80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 独立进程：</a:t>
            </a:r>
            <a:r>
              <a:rPr lang="zh-CN" altLang="en-US" sz="2400" b="1" dirty="0">
                <a:highlight>
                  <a:srgbClr val="FFFF00"/>
                </a:highlight>
                <a:latin typeface="宋体" panose="02010600030101010101" pitchFamily="2" charset="-122"/>
                <a:ea typeface="宋体" panose="02010600030101010101" pitchFamily="2" charset="-122"/>
              </a:rPr>
              <a:t>不能影响其他进程或不能被其他进程影响</a:t>
            </a:r>
          </a:p>
          <a:p>
            <a:pPr>
              <a:buSzPct val="80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 协作进程：</a:t>
            </a:r>
            <a:r>
              <a:rPr lang="zh-CN" altLang="en-US" sz="2400" b="1" dirty="0">
                <a:highlight>
                  <a:srgbClr val="FFFF00"/>
                </a:highlight>
                <a:latin typeface="宋体" panose="02010600030101010101" pitchFamily="2" charset="-122"/>
                <a:ea typeface="宋体" panose="02010600030101010101" pitchFamily="2" charset="-122"/>
              </a:rPr>
              <a:t>影响其他进程或被其他进程影响</a:t>
            </a:r>
          </a:p>
          <a:p>
            <a:pPr>
              <a:buSzPct val="80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 进程协作的核心就是</a:t>
            </a:r>
            <a:r>
              <a:rPr lang="zh-CN" altLang="en-US" sz="2400" b="1" dirty="0">
                <a:solidFill>
                  <a:srgbClr val="FF0000"/>
                </a:solidFill>
                <a:highlight>
                  <a:srgbClr val="FFFF00"/>
                </a:highlight>
                <a:latin typeface="宋体" panose="02010600030101010101" pitchFamily="2" charset="-122"/>
                <a:ea typeface="宋体" panose="02010600030101010101" pitchFamily="2" charset="-122"/>
              </a:rPr>
              <a:t>共享信息（即进程间通信</a:t>
            </a:r>
            <a:r>
              <a:rPr lang="zh-CN" altLang="en-US" sz="2400" b="1" dirty="0">
                <a:latin typeface="宋体" panose="02010600030101010101" pitchFamily="2" charset="-122"/>
                <a:ea typeface="宋体" panose="02010600030101010101" pitchFamily="2" charset="-122"/>
              </a:rPr>
              <a:t>），达到分工和协作，以提高完成任务的效率或方便用户的目的</a:t>
            </a: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2" name="矩形 1"/>
          <p:cNvSpPr/>
          <p:nvPr/>
        </p:nvSpPr>
        <p:spPr>
          <a:xfrm>
            <a:off x="534424" y="5691791"/>
            <a:ext cx="8129128" cy="830997"/>
          </a:xfrm>
          <a:prstGeom prst="rect">
            <a:avLst/>
          </a:prstGeom>
        </p:spPr>
        <p:txBody>
          <a:bodyPr wrap="square">
            <a:spAutoFit/>
          </a:bodyPr>
          <a:lstStyle/>
          <a:p>
            <a:r>
              <a:rPr lang="zh-CN" altLang="en-US" sz="2400" b="1" dirty="0">
                <a:solidFill>
                  <a:srgbClr val="CC0000"/>
                </a:solidFill>
                <a:latin typeface="宋体" panose="02010600030101010101" pitchFamily="2" charset="-122"/>
                <a:ea typeface="宋体" panose="02010600030101010101" pitchFamily="2" charset="-122"/>
              </a:rPr>
              <a:t>观察任务管理器</a:t>
            </a:r>
            <a:r>
              <a:rPr lang="en-US" altLang="zh-CN" sz="2400" b="1" dirty="0">
                <a:solidFill>
                  <a:srgbClr val="CC0000"/>
                </a:solidFill>
                <a:latin typeface="宋体" panose="02010600030101010101" pitchFamily="2" charset="-122"/>
                <a:ea typeface="宋体" panose="02010600030101010101" pitchFamily="2" charset="-122"/>
              </a:rPr>
              <a:t>—&gt;</a:t>
            </a:r>
            <a:r>
              <a:rPr lang="zh-CN" altLang="en-US" sz="2400" b="1" dirty="0">
                <a:solidFill>
                  <a:srgbClr val="CC0000"/>
                </a:solidFill>
                <a:latin typeface="宋体" panose="02010600030101010101" pitchFamily="2" charset="-122"/>
                <a:ea typeface="宋体" panose="02010600030101010101" pitchFamily="2" charset="-122"/>
              </a:rPr>
              <a:t>资源监视器</a:t>
            </a:r>
            <a:r>
              <a:rPr lang="en-US" altLang="zh-CN" sz="2400" b="1" dirty="0">
                <a:solidFill>
                  <a:srgbClr val="CC0000"/>
                </a:solidFill>
                <a:latin typeface="宋体" panose="02010600030101010101" pitchFamily="2" charset="-122"/>
                <a:ea typeface="宋体" panose="02010600030101010101" pitchFamily="2" charset="-122"/>
              </a:rPr>
              <a:t>—&gt;</a:t>
            </a:r>
            <a:r>
              <a:rPr lang="zh-CN" altLang="en-US" sz="2400" b="1" dirty="0">
                <a:solidFill>
                  <a:srgbClr val="CC0000"/>
                </a:solidFill>
                <a:latin typeface="宋体" panose="02010600030101010101" pitchFamily="2" charset="-122"/>
                <a:ea typeface="宋体" panose="02010600030101010101" pitchFamily="2" charset="-122"/>
              </a:rPr>
              <a:t>一个进程的关联句柄</a:t>
            </a:r>
            <a:r>
              <a:rPr lang="en-US" altLang="zh-CN" sz="2400" b="1" dirty="0">
                <a:solidFill>
                  <a:srgbClr val="CC0000"/>
                </a:solidFill>
                <a:latin typeface="宋体" panose="02010600030101010101" pitchFamily="2" charset="-122"/>
                <a:ea typeface="宋体" panose="02010600030101010101" pitchFamily="2" charset="-122"/>
              </a:rPr>
              <a:t>,</a:t>
            </a:r>
            <a:r>
              <a:rPr lang="zh-CN" altLang="en-US" sz="2400" b="1" dirty="0">
                <a:solidFill>
                  <a:srgbClr val="CC0000"/>
                </a:solidFill>
                <a:latin typeface="宋体" panose="02010600030101010101" pitchFamily="2" charset="-122"/>
                <a:ea typeface="宋体" panose="02010600030101010101" pitchFamily="2" charset="-122"/>
              </a:rPr>
              <a:t>查看进程间交互使用的</a:t>
            </a:r>
            <a:r>
              <a:rPr lang="en-US" altLang="zh-CN" sz="2400" b="1" dirty="0" err="1">
                <a:solidFill>
                  <a:srgbClr val="CC0000"/>
                </a:solidFill>
                <a:latin typeface="宋体" panose="02010600030101010101" pitchFamily="2" charset="-122"/>
                <a:ea typeface="宋体" panose="02010600030101010101" pitchFamily="2" charset="-122"/>
              </a:rPr>
              <a:t>IPC</a:t>
            </a:r>
            <a:endParaRPr lang="en-US" altLang="zh-CN" sz="2400" b="1" dirty="0">
              <a:solidFill>
                <a:srgbClr val="CC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 calcmode="lin" valueType="num">
                                      <p:cBhvr additive="base">
                                        <p:cTn id="7" dur="500" fill="hold"/>
                                        <p:tgtEl>
                                          <p:spTgt spid="512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 calcmode="lin" valueType="num">
                                      <p:cBhvr additive="base">
                                        <p:cTn id="13" dur="5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anim calcmode="lin" valueType="num">
                                      <p:cBhvr additive="base">
                                        <p:cTn id="19" dur="500" fill="hold"/>
                                        <p:tgtEl>
                                          <p:spTgt spid="5120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-IPC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636023" y="1528762"/>
            <a:ext cx="8027529"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 </a:t>
            </a:r>
            <a:r>
              <a:rPr lang="zh-CN" altLang="en-US" sz="2400" b="1" dirty="0">
                <a:latin typeface="宋体" panose="02010600030101010101" pitchFamily="2" charset="-122"/>
                <a:ea typeface="宋体" panose="02010600030101010101" pitchFamily="2" charset="-122"/>
              </a:rPr>
              <a:t>操作系统内并发的进程可以是独立的，也可以是协作的</a:t>
            </a:r>
          </a:p>
          <a:p>
            <a:pPr>
              <a:buSzPct val="80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 独立进程：不能影响其他进程或不能被其他进程影响</a:t>
            </a:r>
          </a:p>
          <a:p>
            <a:pPr>
              <a:buSzPct val="80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 协作进程：影响其他进程或被其他进程影响</a:t>
            </a:r>
          </a:p>
          <a:p>
            <a:pPr>
              <a:buSzPct val="80000"/>
              <a:buFont typeface="Wingdings" panose="05000000000000000000" pitchFamily="2" charset="2"/>
              <a:buChar char="l"/>
            </a:pPr>
            <a:r>
              <a:rPr lang="zh-CN" altLang="en-US" sz="2400" b="1" dirty="0">
                <a:latin typeface="宋体" panose="02010600030101010101" pitchFamily="2" charset="-122"/>
                <a:ea typeface="宋体" panose="02010600030101010101" pitchFamily="2" charset="-122"/>
              </a:rPr>
              <a:t> 进程协作的核心就是共享信息（即</a:t>
            </a:r>
            <a:r>
              <a:rPr lang="zh-CN" altLang="en-US" sz="2400" b="1" dirty="0">
                <a:solidFill>
                  <a:srgbClr val="CC0000"/>
                </a:solidFill>
                <a:latin typeface="宋体" panose="02010600030101010101" pitchFamily="2" charset="-122"/>
                <a:ea typeface="宋体" panose="02010600030101010101" pitchFamily="2" charset="-122"/>
              </a:rPr>
              <a:t>进程间通信</a:t>
            </a:r>
            <a:r>
              <a:rPr lang="zh-CN" altLang="en-US" sz="2400" b="1" dirty="0">
                <a:latin typeface="宋体" panose="02010600030101010101" pitchFamily="2" charset="-122"/>
                <a:ea typeface="宋体" panose="02010600030101010101" pitchFamily="2" charset="-122"/>
              </a:rPr>
              <a:t>），达到分工和协作，以提高完成任务的效率或方便用户的目的</a:t>
            </a: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2" name="矩形 1"/>
          <p:cNvSpPr/>
          <p:nvPr/>
        </p:nvSpPr>
        <p:spPr>
          <a:xfrm>
            <a:off x="534424" y="5691791"/>
            <a:ext cx="8129128" cy="830997"/>
          </a:xfrm>
          <a:prstGeom prst="rect">
            <a:avLst/>
          </a:prstGeom>
        </p:spPr>
        <p:txBody>
          <a:bodyPr wrap="square">
            <a:spAutoFit/>
          </a:bodyPr>
          <a:lstStyle/>
          <a:p>
            <a:r>
              <a:rPr lang="zh-CN" altLang="en-US" sz="2400" b="1" dirty="0">
                <a:solidFill>
                  <a:srgbClr val="CC0000"/>
                </a:solidFill>
                <a:latin typeface="宋体" panose="02010600030101010101" pitchFamily="2" charset="-122"/>
                <a:ea typeface="宋体" panose="02010600030101010101" pitchFamily="2" charset="-122"/>
              </a:rPr>
              <a:t>观察任务管理器</a:t>
            </a:r>
            <a:r>
              <a:rPr lang="en-US" altLang="zh-CN" sz="2400" b="1" dirty="0">
                <a:solidFill>
                  <a:srgbClr val="CC0000"/>
                </a:solidFill>
                <a:latin typeface="宋体" panose="02010600030101010101" pitchFamily="2" charset="-122"/>
                <a:ea typeface="宋体" panose="02010600030101010101" pitchFamily="2" charset="-122"/>
              </a:rPr>
              <a:t>—&gt;</a:t>
            </a:r>
            <a:r>
              <a:rPr lang="zh-CN" altLang="en-US" sz="2400" b="1" dirty="0">
                <a:solidFill>
                  <a:srgbClr val="CC0000"/>
                </a:solidFill>
                <a:latin typeface="宋体" panose="02010600030101010101" pitchFamily="2" charset="-122"/>
                <a:ea typeface="宋体" panose="02010600030101010101" pitchFamily="2" charset="-122"/>
              </a:rPr>
              <a:t>资源监视器</a:t>
            </a:r>
            <a:r>
              <a:rPr lang="en-US" altLang="zh-CN" sz="2400" b="1" dirty="0">
                <a:solidFill>
                  <a:srgbClr val="CC0000"/>
                </a:solidFill>
                <a:latin typeface="宋体" panose="02010600030101010101" pitchFamily="2" charset="-122"/>
                <a:ea typeface="宋体" panose="02010600030101010101" pitchFamily="2" charset="-122"/>
              </a:rPr>
              <a:t>—&gt;</a:t>
            </a:r>
            <a:r>
              <a:rPr lang="zh-CN" altLang="en-US" sz="2400" b="1" dirty="0">
                <a:solidFill>
                  <a:srgbClr val="CC0000"/>
                </a:solidFill>
                <a:latin typeface="宋体" panose="02010600030101010101" pitchFamily="2" charset="-122"/>
                <a:ea typeface="宋体" panose="02010600030101010101" pitchFamily="2" charset="-122"/>
              </a:rPr>
              <a:t>一个进程的关联句柄</a:t>
            </a:r>
            <a:r>
              <a:rPr lang="en-US" altLang="zh-CN" sz="2400" b="1" dirty="0">
                <a:solidFill>
                  <a:srgbClr val="CC0000"/>
                </a:solidFill>
                <a:latin typeface="宋体" panose="02010600030101010101" pitchFamily="2" charset="-122"/>
                <a:ea typeface="宋体" panose="02010600030101010101" pitchFamily="2" charset="-122"/>
              </a:rPr>
              <a:t>,</a:t>
            </a:r>
            <a:r>
              <a:rPr lang="zh-CN" altLang="en-US" sz="2400" b="1" dirty="0">
                <a:solidFill>
                  <a:srgbClr val="CC0000"/>
                </a:solidFill>
                <a:latin typeface="宋体" panose="02010600030101010101" pitchFamily="2" charset="-122"/>
                <a:ea typeface="宋体" panose="02010600030101010101" pitchFamily="2" charset="-122"/>
              </a:rPr>
              <a:t>查看进程间交互使用的</a:t>
            </a:r>
            <a:r>
              <a:rPr lang="en-US" altLang="zh-CN" sz="2400" b="1" dirty="0" err="1">
                <a:solidFill>
                  <a:srgbClr val="CC0000"/>
                </a:solidFill>
                <a:latin typeface="宋体" panose="02010600030101010101" pitchFamily="2" charset="-122"/>
                <a:ea typeface="宋体" panose="02010600030101010101" pitchFamily="2" charset="-122"/>
              </a:rPr>
              <a:t>IPC</a:t>
            </a:r>
            <a:endParaRPr lang="en-US" altLang="zh-CN" sz="2400" b="1" dirty="0">
              <a:solidFill>
                <a:srgbClr val="CC0000"/>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rotWithShape="1">
          <a:blip r:embed="rId3"/>
          <a:srcRect r="23125"/>
          <a:stretch>
            <a:fillRect/>
          </a:stretch>
        </p:blipFill>
        <p:spPr>
          <a:xfrm>
            <a:off x="1223494" y="335212"/>
            <a:ext cx="6953406" cy="5953501"/>
          </a:xfrm>
          <a:prstGeom prst="rect">
            <a:avLst/>
          </a:prstGeom>
        </p:spPr>
      </p:pic>
    </p:spTree>
    <p:extLst>
      <p:ext uri="{BB962C8B-B14F-4D97-AF65-F5344CB8AC3E}">
        <p14:creationId xmlns:p14="http://schemas.microsoft.com/office/powerpoint/2010/main" val="23010743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 calcmode="lin" valueType="num">
                                      <p:cBhvr additive="base">
                                        <p:cTn id="7" dur="500" fill="hold"/>
                                        <p:tgtEl>
                                          <p:spTgt spid="512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 calcmode="lin" valueType="num">
                                      <p:cBhvr additive="base">
                                        <p:cTn id="13" dur="5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anim calcmode="lin" valueType="num">
                                      <p:cBhvr additive="base">
                                        <p:cTn id="19" dur="500" fill="hold"/>
                                        <p:tgtEl>
                                          <p:spTgt spid="5120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gtEl>
                                        <p:attrNameLst>
                                          <p:attrName>style.visibility</p:attrName>
                                        </p:attrNameLst>
                                      </p:cBhvr>
                                      <p:to>
                                        <p:strVal val="visible"/>
                                      </p:to>
                                    </p:set>
                                    <p:anim calcmode="lin" valueType="num">
                                      <p:cBhvr additive="base">
                                        <p:cTn id="29" dur="500" fill="hold"/>
                                        <p:tgtEl>
                                          <p:spTgt spid="3"/>
                                        </p:tgtEl>
                                        <p:attrNameLst>
                                          <p:attrName>ppt_x</p:attrName>
                                        </p:attrNameLst>
                                      </p:cBhvr>
                                      <p:tavLst>
                                        <p:tav tm="0">
                                          <p:val>
                                            <p:strVal val="#ppt_x"/>
                                          </p:val>
                                        </p:tav>
                                        <p:tav tm="100000">
                                          <p:val>
                                            <p:strVal val="#ppt_x"/>
                                          </p:val>
                                        </p:tav>
                                      </p:tavLst>
                                    </p:anim>
                                    <p:anim calcmode="lin" valueType="num">
                                      <p:cBhvr additive="base">
                                        <p:cTn id="3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-IPC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750026" y="1290638"/>
            <a:ext cx="7766413"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进程间通信（</a:t>
            </a:r>
            <a:r>
              <a:rPr lang="en-US" altLang="zh-CN" sz="2000" b="1" dirty="0" err="1">
                <a:latin typeface="宋体" panose="02010600030101010101" pitchFamily="2" charset="-122"/>
                <a:ea typeface="宋体" panose="02010600030101010101" pitchFamily="2" charset="-122"/>
              </a:rPr>
              <a:t>IPC</a:t>
            </a:r>
            <a:r>
              <a:rPr lang="zh-CN" altLang="en-US" sz="2000" b="1" dirty="0">
                <a:latin typeface="宋体" panose="02010600030101010101" pitchFamily="2" charset="-122"/>
                <a:ea typeface="宋体" panose="02010600030101010101" pitchFamily="2" charset="-122"/>
              </a:rPr>
              <a:t>，</a:t>
            </a:r>
            <a:r>
              <a:rPr lang="en-US" altLang="zh-CN" sz="2000" b="1" dirty="0">
                <a:latin typeface="宋体" panose="02010600030101010101" pitchFamily="2" charset="-122"/>
                <a:ea typeface="宋体" panose="02010600030101010101" pitchFamily="2" charset="-122"/>
              </a:rPr>
              <a:t>Inter-Process Communication</a:t>
            </a:r>
            <a:r>
              <a:rPr lang="zh-CN" altLang="en-US" sz="2000" b="1" dirty="0">
                <a:latin typeface="宋体" panose="02010600030101010101" pitchFamily="2" charset="-122"/>
                <a:ea typeface="宋体" panose="02010600030101010101" pitchFamily="2" charset="-122"/>
              </a:rPr>
              <a:t>），指至少两个</a:t>
            </a:r>
            <a:r>
              <a:rPr lang="zh-CN" altLang="en-US" sz="2000" b="1" dirty="0">
                <a:highlight>
                  <a:srgbClr val="FFFF00"/>
                </a:highlight>
                <a:latin typeface="宋体" panose="02010600030101010101" pitchFamily="2" charset="-122"/>
                <a:ea typeface="宋体" panose="02010600030101010101" pitchFamily="2" charset="-122"/>
              </a:rPr>
              <a:t>进程或线程</a:t>
            </a:r>
            <a:r>
              <a:rPr lang="zh-CN" altLang="en-US" sz="2000" b="1" dirty="0">
                <a:latin typeface="宋体" panose="02010600030101010101" pitchFamily="2" charset="-122"/>
                <a:ea typeface="宋体" panose="02010600030101010101" pitchFamily="2" charset="-122"/>
              </a:rPr>
              <a:t>间传送</a:t>
            </a:r>
            <a:r>
              <a:rPr lang="zh-CN" altLang="en-US" sz="2000" b="1" dirty="0">
                <a:highlight>
                  <a:srgbClr val="FFFF00"/>
                </a:highlight>
                <a:latin typeface="宋体" panose="02010600030101010101" pitchFamily="2" charset="-122"/>
                <a:ea typeface="宋体" panose="02010600030101010101" pitchFamily="2" charset="-122"/>
              </a:rPr>
              <a:t>数据或信号</a:t>
            </a:r>
            <a:r>
              <a:rPr lang="zh-CN" altLang="en-US" sz="2000" b="1" dirty="0">
                <a:latin typeface="宋体" panose="02010600030101010101" pitchFamily="2" charset="-122"/>
                <a:ea typeface="宋体" panose="02010600030101010101" pitchFamily="2" charset="-122"/>
              </a:rPr>
              <a:t>的一些技术或方法。</a:t>
            </a:r>
            <a:endParaRPr lang="en-US" altLang="zh-CN" sz="2000" b="1"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2000" b="1" dirty="0">
                <a:latin typeface="宋体" panose="02010600030101010101" pitchFamily="2" charset="-122"/>
                <a:ea typeface="宋体" panose="02010600030101010101" pitchFamily="2" charset="-122"/>
              </a:rPr>
              <a:t>IPC</a:t>
            </a:r>
            <a:r>
              <a:rPr lang="zh-CN" altLang="en-US" sz="2000" b="1" dirty="0">
                <a:latin typeface="宋体" panose="02010600030101010101" pitchFamily="2" charset="-122"/>
                <a:ea typeface="宋体" panose="02010600030101010101" pitchFamily="2" charset="-122"/>
              </a:rPr>
              <a:t>资源：支持进程间通信的操作系统资源，如</a:t>
            </a:r>
            <a:r>
              <a:rPr lang="zh-CN" altLang="en-US" sz="2000" b="1" dirty="0">
                <a:highlight>
                  <a:srgbClr val="FFFF00"/>
                </a:highlight>
                <a:latin typeface="宋体" panose="02010600030101010101" pitchFamily="2" charset="-122"/>
                <a:ea typeface="宋体" panose="02010600030101010101" pitchFamily="2" charset="-122"/>
              </a:rPr>
              <a:t>消息队列、事件、信号量、管道、邮箱</a:t>
            </a:r>
            <a:r>
              <a:rPr lang="zh-CN" altLang="en-US" sz="2000" b="1" dirty="0">
                <a:latin typeface="宋体" panose="02010600030101010101" pitchFamily="2" charset="-122"/>
                <a:ea typeface="宋体" panose="02010600030101010101" pitchFamily="2" charset="-122"/>
              </a:rPr>
              <a:t>等。</a:t>
            </a:r>
            <a:endParaRPr lang="en-US" altLang="zh-CN" sz="2000" b="1"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进程是计算机系统分配资源的基本单位。</a:t>
            </a:r>
            <a:r>
              <a:rPr lang="zh-CN" altLang="en-US" sz="2000" b="1" dirty="0">
                <a:solidFill>
                  <a:srgbClr val="FF0000"/>
                </a:solidFill>
                <a:latin typeface="宋体" panose="02010600030101010101" pitchFamily="2" charset="-122"/>
                <a:ea typeface="宋体" panose="02010600030101010101" pitchFamily="2" charset="-122"/>
              </a:rPr>
              <a:t>每个进程都有自己的一部分独立的系统资源，彼此是隔离的。</a:t>
            </a:r>
            <a:r>
              <a:rPr lang="zh-CN" altLang="en-US" sz="2000" b="1" dirty="0">
                <a:latin typeface="宋体" panose="02010600030101010101" pitchFamily="2" charset="-122"/>
                <a:ea typeface="宋体" panose="02010600030101010101" pitchFamily="2" charset="-122"/>
              </a:rPr>
              <a:t>为了能使不同的进程互相访问资源并进行协调工作，才有了进程间通信。</a:t>
            </a:r>
            <a:endParaRPr lang="en-US" altLang="zh-CN" sz="2000" b="1"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协作的进程可以运行在同一计算机上或网络连接的不同计算机上。进程间通信技术包括</a:t>
            </a:r>
            <a:r>
              <a:rPr lang="zh-CN" altLang="en-US" sz="2000" b="1" dirty="0">
                <a:solidFill>
                  <a:srgbClr val="FF0000"/>
                </a:solidFill>
                <a:latin typeface="宋体" panose="02010600030101010101" pitchFamily="2" charset="-122"/>
                <a:ea typeface="宋体" panose="02010600030101010101" pitchFamily="2" charset="-122"/>
              </a:rPr>
              <a:t>消息传递（直接、间接）、共享内存和远程过程调用</a:t>
            </a:r>
            <a:r>
              <a:rPr lang="zh-CN" altLang="en-US" sz="2000" b="1"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 </a:t>
            </a:r>
            <a:endParaRPr lang="zh-CN" altLang="en-US" sz="2000" b="1" dirty="0">
              <a:latin typeface="宋体" panose="02010600030101010101" pitchFamily="2" charset="-122"/>
              <a:ea typeface="宋体" panose="02010600030101010101" pitchFamily="2" charset="-122"/>
            </a:endParaRPr>
          </a:p>
        </p:txBody>
      </p:sp>
      <p:sp>
        <p:nvSpPr>
          <p:cNvPr id="51204" name="Rectangle 4"/>
          <p:cNvSpPr>
            <a:spLocks noChangeArrowheads="1"/>
          </p:cNvSpPr>
          <p:nvPr/>
        </p:nvSpPr>
        <p:spPr bwMode="auto">
          <a:xfrm>
            <a:off x="750026" y="1290638"/>
            <a:ext cx="7708174" cy="5005387"/>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2" name="矩形 1"/>
          <p:cNvSpPr/>
          <p:nvPr/>
        </p:nvSpPr>
        <p:spPr>
          <a:xfrm>
            <a:off x="2506663" y="5074930"/>
            <a:ext cx="4572000" cy="830997"/>
          </a:xfrm>
          <a:prstGeom prst="rect">
            <a:avLst/>
          </a:prstGeom>
          <a:solidFill>
            <a:schemeClr val="bg1">
              <a:lumMod val="85000"/>
            </a:schemeClr>
          </a:solidFill>
        </p:spPr>
        <p:txBody>
          <a:bodyPr>
            <a:spAutoFit/>
          </a:bodyPr>
          <a:lstStyle/>
          <a:p>
            <a:r>
              <a:rPr lang="zh-CN" altLang="en-US" sz="2400" b="1" dirty="0">
                <a:solidFill>
                  <a:srgbClr val="CC0000"/>
                </a:solidFill>
                <a:latin typeface="宋体" panose="02010600030101010101" pitchFamily="2" charset="-122"/>
                <a:ea typeface="宋体" panose="02010600030101010101" pitchFamily="2" charset="-122"/>
              </a:rPr>
              <a:t>共用地址空间，独立地址空间是什么？对进程间通信有何影响？</a:t>
            </a:r>
            <a:endParaRPr lang="en-US" altLang="zh-CN" sz="2400" b="1" dirty="0">
              <a:solidFill>
                <a:srgbClr val="CC0000"/>
              </a:solidFill>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3">
                                            <p:txEl>
                                              <p:pRg st="2" end="2"/>
                                            </p:txEl>
                                          </p:spTgt>
                                        </p:tgtEl>
                                        <p:attrNameLst>
                                          <p:attrName>style.visibility</p:attrName>
                                        </p:attrNameLst>
                                      </p:cBhvr>
                                      <p:to>
                                        <p:strVal val="visible"/>
                                      </p:to>
                                    </p:set>
                                    <p:anim calcmode="lin" valueType="num">
                                      <p:cBhvr additive="base">
                                        <p:cTn id="7" dur="5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1203">
                                            <p:txEl>
                                              <p:pRg st="3" end="3"/>
                                            </p:txEl>
                                          </p:spTgt>
                                        </p:tgtEl>
                                        <p:attrNameLst>
                                          <p:attrName>style.visibility</p:attrName>
                                        </p:attrNameLst>
                                      </p:cBhvr>
                                      <p:to>
                                        <p:strVal val="visible"/>
                                      </p:to>
                                    </p:set>
                                    <p:anim calcmode="lin" valueType="num">
                                      <p:cBhvr additive="base">
                                        <p:cTn id="24" dur="500" fill="hold"/>
                                        <p:tgtEl>
                                          <p:spTgt spid="5120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12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8C3D8A1-B206-54C0-E0DF-76F15962DB39}"/>
              </a:ext>
            </a:extLst>
          </p:cNvPr>
          <p:cNvPicPr>
            <a:picLocks noChangeAspect="1"/>
          </p:cNvPicPr>
          <p:nvPr/>
        </p:nvPicPr>
        <p:blipFill>
          <a:blip r:embed="rId2"/>
          <a:stretch>
            <a:fillRect/>
          </a:stretch>
        </p:blipFill>
        <p:spPr>
          <a:xfrm>
            <a:off x="1767585" y="132475"/>
            <a:ext cx="5901784" cy="6593050"/>
          </a:xfrm>
          <a:prstGeom prst="rect">
            <a:avLst/>
          </a:prstGeom>
        </p:spPr>
      </p:pic>
    </p:spTree>
    <p:extLst>
      <p:ext uri="{BB962C8B-B14F-4D97-AF65-F5344CB8AC3E}">
        <p14:creationId xmlns:p14="http://schemas.microsoft.com/office/powerpoint/2010/main" val="332731997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-IPC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933450" y="1290639"/>
            <a:ext cx="7280275" cy="5073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0" indent="0">
              <a:buSzPct val="80000"/>
              <a:buNone/>
            </a:pPr>
            <a:r>
              <a:rPr lang="zh-CN" altLang="en-US" b="1" dirty="0">
                <a:solidFill>
                  <a:srgbClr val="C00000"/>
                </a:solidFill>
                <a:latin typeface="宋体" panose="02010600030101010101" pitchFamily="2" charset="-122"/>
                <a:ea typeface="宋体" panose="02010600030101010101" pitchFamily="2" charset="-122"/>
              </a:rPr>
              <a:t>进程通信的应用场景</a:t>
            </a:r>
            <a:endParaRPr lang="en-US" altLang="zh-CN" b="1" dirty="0">
              <a:solidFill>
                <a:srgbClr val="C00000"/>
              </a:solidFill>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数据传输：一个进程需要将它的数据发送给另一个进程。</a:t>
            </a:r>
          </a:p>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共享数据：多个进程想要操作共享数据，一个进程对共享数据的修改，别的进程应该立刻看到。</a:t>
            </a:r>
          </a:p>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通知事件：一个进程需要向另一个或一组进程发送消息，通知它（它们）发生了某种事件（如进程终止时要通知父进程）。</a:t>
            </a:r>
          </a:p>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资源共享：多个进程之间共享同样的资源。为了作到这一点，需要</a:t>
            </a:r>
            <a:r>
              <a:rPr lang="zh-CN" altLang="en-US" sz="2000" b="1" dirty="0">
                <a:highlight>
                  <a:srgbClr val="FFFF00"/>
                </a:highlight>
                <a:latin typeface="宋体" panose="02010600030101010101" pitchFamily="2" charset="-122"/>
                <a:ea typeface="宋体" panose="02010600030101010101" pitchFamily="2" charset="-122"/>
              </a:rPr>
              <a:t>内核提供锁和同步机制（比如共享一个</a:t>
            </a:r>
            <a:r>
              <a:rPr lang="en-US" altLang="zh-CN" sz="2000" b="1" dirty="0">
                <a:highlight>
                  <a:srgbClr val="FFFF00"/>
                </a:highlight>
                <a:latin typeface="宋体" panose="02010600030101010101" pitchFamily="2" charset="-122"/>
                <a:ea typeface="宋体" panose="02010600030101010101" pitchFamily="2" charset="-122"/>
              </a:rPr>
              <a:t>IO</a:t>
            </a:r>
            <a:r>
              <a:rPr lang="zh-CN" altLang="en-US" sz="2000" b="1" dirty="0">
                <a:highlight>
                  <a:srgbClr val="FFFF00"/>
                </a:highlight>
                <a:latin typeface="宋体" panose="02010600030101010101" pitchFamily="2" charset="-122"/>
                <a:ea typeface="宋体" panose="02010600030101010101" pitchFamily="2" charset="-122"/>
              </a:rPr>
              <a:t>口）</a:t>
            </a:r>
            <a:r>
              <a:rPr lang="zh-CN" altLang="en-US" sz="2000" b="1" dirty="0">
                <a:latin typeface="宋体" panose="02010600030101010101" pitchFamily="2" charset="-122"/>
                <a:ea typeface="宋体" panose="02010600030101010101" pitchFamily="2" charset="-122"/>
              </a:rPr>
              <a:t>。</a:t>
            </a:r>
          </a:p>
          <a:p>
            <a:pPr>
              <a:buSzPct val="800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进程控制：有些进程希望完全控制另一个进程的执行（如</a:t>
            </a:r>
            <a:r>
              <a:rPr lang="en-US" altLang="zh-CN" sz="2000" b="1" dirty="0">
                <a:latin typeface="宋体" panose="02010600030101010101" pitchFamily="2" charset="-122"/>
                <a:ea typeface="宋体" panose="02010600030101010101" pitchFamily="2" charset="-122"/>
              </a:rPr>
              <a:t>Debug</a:t>
            </a:r>
            <a:r>
              <a:rPr lang="zh-CN" altLang="en-US" sz="2000" b="1" dirty="0">
                <a:latin typeface="宋体" panose="02010600030101010101" pitchFamily="2" charset="-122"/>
                <a:ea typeface="宋体" panose="02010600030101010101" pitchFamily="2" charset="-122"/>
              </a:rPr>
              <a:t>进程），此时控制进程希望能够拦截另一个进程的所有陷入和异常，并能够及时知道它的状态改变。</a:t>
            </a:r>
          </a:p>
        </p:txBody>
      </p:sp>
      <p:sp>
        <p:nvSpPr>
          <p:cNvPr id="51204" name="Rectangle 4"/>
          <p:cNvSpPr>
            <a:spLocks noChangeArrowheads="1"/>
          </p:cNvSpPr>
          <p:nvPr/>
        </p:nvSpPr>
        <p:spPr bwMode="auto">
          <a:xfrm>
            <a:off x="933450" y="1290638"/>
            <a:ext cx="7524750" cy="5005387"/>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3">
                                            <p:txEl>
                                              <p:pRg st="2" end="2"/>
                                            </p:txEl>
                                          </p:spTgt>
                                        </p:tgtEl>
                                        <p:attrNameLst>
                                          <p:attrName>style.visibility</p:attrName>
                                        </p:attrNameLst>
                                      </p:cBhvr>
                                      <p:to>
                                        <p:strVal val="visible"/>
                                      </p:to>
                                    </p:set>
                                    <p:anim calcmode="lin" valueType="num">
                                      <p:cBhvr additive="base">
                                        <p:cTn id="7" dur="5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03">
                                            <p:txEl>
                                              <p:pRg st="3" end="3"/>
                                            </p:txEl>
                                          </p:spTgt>
                                        </p:tgtEl>
                                        <p:attrNameLst>
                                          <p:attrName>style.visibility</p:attrName>
                                        </p:attrNameLst>
                                      </p:cBhvr>
                                      <p:to>
                                        <p:strVal val="visible"/>
                                      </p:to>
                                    </p:set>
                                    <p:anim calcmode="lin" valueType="num">
                                      <p:cBhvr additive="base">
                                        <p:cTn id="13" dur="500" fill="hold"/>
                                        <p:tgtEl>
                                          <p:spTgt spid="51203">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1203">
                                            <p:txEl>
                                              <p:pRg st="4" end="4"/>
                                            </p:txEl>
                                          </p:spTgt>
                                        </p:tgtEl>
                                        <p:attrNameLst>
                                          <p:attrName>style.visibility</p:attrName>
                                        </p:attrNameLst>
                                      </p:cBhvr>
                                      <p:to>
                                        <p:strVal val="visible"/>
                                      </p:to>
                                    </p:set>
                                    <p:anim calcmode="lin" valueType="num">
                                      <p:cBhvr additive="base">
                                        <p:cTn id="19" dur="500" fill="hold"/>
                                        <p:tgtEl>
                                          <p:spTgt spid="5120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12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1203">
                                            <p:txEl>
                                              <p:pRg st="5" end="5"/>
                                            </p:txEl>
                                          </p:spTgt>
                                        </p:tgtEl>
                                        <p:attrNameLst>
                                          <p:attrName>style.visibility</p:attrName>
                                        </p:attrNameLst>
                                      </p:cBhvr>
                                      <p:to>
                                        <p:strVal val="visible"/>
                                      </p:to>
                                    </p:set>
                                    <p:anim calcmode="lin" valueType="num">
                                      <p:cBhvr additive="base">
                                        <p:cTn id="25" dur="500" fill="hold"/>
                                        <p:tgtEl>
                                          <p:spTgt spid="5120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120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457200" y="792163"/>
            <a:ext cx="8229600" cy="576262"/>
          </a:xfrm>
        </p:spPr>
        <p:txBody>
          <a:bodyPr/>
          <a:lstStyle/>
          <a:p>
            <a:r>
              <a:rPr lang="zh-CN" altLang="en-US" sz="2800">
                <a:latin typeface="Times New Roman" panose="02020603050405020304" pitchFamily="18" charset="0"/>
                <a:ea typeface="宋体" panose="02010600030101010101" pitchFamily="2" charset="-122"/>
                <a:cs typeface="Times New Roman" panose="02020603050405020304" pitchFamily="18" charset="0"/>
              </a:rPr>
              <a:t>程序执行的细节</a:t>
            </a:r>
            <a:r>
              <a:rPr lang="en-US" altLang="zh-CN" sz="2800">
                <a:latin typeface="Times New Roman" panose="02020603050405020304" pitchFamily="18" charset="0"/>
                <a:ea typeface="宋体" panose="02010600030101010101" pitchFamily="2" charset="-122"/>
                <a:cs typeface="Times New Roman" panose="02020603050405020304" pitchFamily="18" charset="0"/>
              </a:rPr>
              <a:t>(1)</a:t>
            </a:r>
          </a:p>
        </p:txBody>
      </p:sp>
      <p:grpSp>
        <p:nvGrpSpPr>
          <p:cNvPr id="7171" name="Group 3"/>
          <p:cNvGrpSpPr/>
          <p:nvPr/>
        </p:nvGrpSpPr>
        <p:grpSpPr bwMode="auto">
          <a:xfrm>
            <a:off x="1062038" y="1524000"/>
            <a:ext cx="3200400" cy="3789363"/>
            <a:chOff x="669" y="960"/>
            <a:chExt cx="2016" cy="2387"/>
          </a:xfrm>
        </p:grpSpPr>
        <p:sp>
          <p:nvSpPr>
            <p:cNvPr id="7189" name="Rectangle 4"/>
            <p:cNvSpPr>
              <a:spLocks noChangeArrowheads="1"/>
            </p:cNvSpPr>
            <p:nvPr/>
          </p:nvSpPr>
          <p:spPr bwMode="auto">
            <a:xfrm>
              <a:off x="669" y="960"/>
              <a:ext cx="1683" cy="238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7190" name="Text Box 5"/>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代码段：</a:t>
              </a:r>
            </a:p>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p>
            <a:p>
              <a:pPr eaLnBrk="1" hangingPunct="1">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100:   0     //sum</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104:   1     // i</a:t>
              </a:r>
            </a:p>
          </p:txBody>
        </p:sp>
      </p:grpSp>
      <p:sp>
        <p:nvSpPr>
          <p:cNvPr id="256006" name="AutoShape 6"/>
          <p:cNvSpPr>
            <a:spLocks noChangeArrowheads="1"/>
          </p:cNvSpPr>
          <p:nvPr/>
        </p:nvSpPr>
        <p:spPr bwMode="auto">
          <a:xfrm>
            <a:off x="3276600" y="2652713"/>
            <a:ext cx="842963" cy="204787"/>
          </a:xfrm>
          <a:prstGeom prst="rightArrow">
            <a:avLst>
              <a:gd name="adj1" fmla="val 50000"/>
              <a:gd name="adj2" fmla="val 10290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6007" name="Group 7"/>
          <p:cNvGrpSpPr/>
          <p:nvPr/>
        </p:nvGrpSpPr>
        <p:grpSpPr bwMode="auto">
          <a:xfrm>
            <a:off x="228600" y="2562225"/>
            <a:ext cx="998538" cy="466725"/>
            <a:chOff x="139" y="1338"/>
            <a:chExt cx="629" cy="294"/>
          </a:xfrm>
        </p:grpSpPr>
        <p:sp>
          <p:nvSpPr>
            <p:cNvPr id="7187" name="Rectangle 8"/>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sp>
          <p:nvSpPr>
            <p:cNvPr id="7188" name="AutoShape 9"/>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6010" name="Group 10"/>
          <p:cNvGrpSpPr/>
          <p:nvPr/>
        </p:nvGrpSpPr>
        <p:grpSpPr bwMode="auto">
          <a:xfrm>
            <a:off x="4343400" y="2500313"/>
            <a:ext cx="3429000" cy="466725"/>
            <a:chOff x="2736" y="1296"/>
            <a:chExt cx="2160" cy="294"/>
          </a:xfrm>
        </p:grpSpPr>
        <p:sp>
          <p:nvSpPr>
            <p:cNvPr id="7185" name="Text Box 11"/>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mov bx, [104]</a:t>
              </a:r>
            </a:p>
          </p:txBody>
        </p:sp>
        <p:sp>
          <p:nvSpPr>
            <p:cNvPr id="7186" name="Text Box 12"/>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CC0000"/>
                  </a:solidFill>
                  <a:latin typeface="Arial" panose="020B0604020202020204" pitchFamily="34" charset="0"/>
                  <a:ea typeface="宋体" panose="02010600030101010101" pitchFamily="2" charset="-122"/>
                </a:rPr>
                <a:t>IR</a:t>
              </a:r>
            </a:p>
          </p:txBody>
        </p:sp>
      </p:grpSp>
      <p:grpSp>
        <p:nvGrpSpPr>
          <p:cNvPr id="256013" name="Group 13"/>
          <p:cNvGrpSpPr/>
          <p:nvPr/>
        </p:nvGrpSpPr>
        <p:grpSpPr bwMode="auto">
          <a:xfrm>
            <a:off x="6567488" y="4162425"/>
            <a:ext cx="1752600" cy="481013"/>
            <a:chOff x="4128" y="1863"/>
            <a:chExt cx="1104" cy="303"/>
          </a:xfrm>
        </p:grpSpPr>
        <p:sp>
          <p:nvSpPr>
            <p:cNvPr id="7183" name="Text Box 14"/>
            <p:cNvSpPr txBox="1">
              <a:spLocks noChangeArrowheads="1"/>
            </p:cNvSpPr>
            <p:nvPr/>
          </p:nvSpPr>
          <p:spPr bwMode="auto">
            <a:xfrm>
              <a:off x="4128" y="1872"/>
              <a:ext cx="480"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7184" name="Text Box 15"/>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p>
          </p:txBody>
        </p:sp>
      </p:grpSp>
      <p:grpSp>
        <p:nvGrpSpPr>
          <p:cNvPr id="256016" name="Group 16"/>
          <p:cNvGrpSpPr/>
          <p:nvPr/>
        </p:nvGrpSpPr>
        <p:grpSpPr bwMode="auto">
          <a:xfrm>
            <a:off x="5410200" y="3033713"/>
            <a:ext cx="1143000" cy="1385887"/>
            <a:chOff x="3408" y="1632"/>
            <a:chExt cx="720" cy="384"/>
          </a:xfrm>
        </p:grpSpPr>
        <p:sp>
          <p:nvSpPr>
            <p:cNvPr id="7181" name="Line 17"/>
            <p:cNvSpPr>
              <a:spLocks noChangeShapeType="1"/>
            </p:cNvSpPr>
            <p:nvPr/>
          </p:nvSpPr>
          <p:spPr bwMode="auto">
            <a:xfrm>
              <a:off x="3408" y="1632"/>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82" name="Line 18"/>
            <p:cNvSpPr>
              <a:spLocks noChangeShapeType="1"/>
            </p:cNvSpPr>
            <p:nvPr/>
          </p:nvSpPr>
          <p:spPr bwMode="auto">
            <a:xfrm>
              <a:off x="3408" y="2016"/>
              <a:ext cx="72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6019" name="Text Box 19"/>
          <p:cNvSpPr txBox="1">
            <a:spLocks noChangeArrowheads="1"/>
          </p:cNvSpPr>
          <p:nvPr/>
        </p:nvSpPr>
        <p:spPr bwMode="auto">
          <a:xfrm>
            <a:off x="6781800" y="41910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p>
        </p:txBody>
      </p:sp>
      <p:sp>
        <p:nvSpPr>
          <p:cNvPr id="7178" name="Text Box 20"/>
          <p:cNvSpPr txBox="1">
            <a:spLocks noChangeArrowheads="1"/>
          </p:cNvSpPr>
          <p:nvPr/>
        </p:nvSpPr>
        <p:spPr bwMode="auto">
          <a:xfrm>
            <a:off x="6553200" y="3519488"/>
            <a:ext cx="762000"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0</a:t>
            </a:r>
          </a:p>
        </p:txBody>
      </p:sp>
      <p:sp>
        <p:nvSpPr>
          <p:cNvPr id="7179" name="Text Box 21"/>
          <p:cNvSpPr txBox="1">
            <a:spLocks noChangeArrowheads="1"/>
          </p:cNvSpPr>
          <p:nvPr/>
        </p:nvSpPr>
        <p:spPr bwMode="auto">
          <a:xfrm>
            <a:off x="7391400" y="35052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p>
        </p:txBody>
      </p:sp>
      <p:sp>
        <p:nvSpPr>
          <p:cNvPr id="7180"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6007"/>
                                        </p:tgtEl>
                                        <p:attrNameLst>
                                          <p:attrName>style.visibility</p:attrName>
                                        </p:attrNameLst>
                                      </p:cBhvr>
                                      <p:to>
                                        <p:strVal val="visible"/>
                                      </p:to>
                                    </p:set>
                                    <p:animEffect transition="in" filter="wipe(left)">
                                      <p:cBhvr>
                                        <p:cTn id="7" dur="500"/>
                                        <p:tgtEl>
                                          <p:spTgt spid="25600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6006"/>
                                        </p:tgtEl>
                                        <p:attrNameLst>
                                          <p:attrName>style.visibility</p:attrName>
                                        </p:attrNameLst>
                                      </p:cBhvr>
                                      <p:to>
                                        <p:strVal val="visible"/>
                                      </p:to>
                                    </p:set>
                                    <p:animEffect transition="in" filter="wipe(left)">
                                      <p:cBhvr>
                                        <p:cTn id="12" dur="500"/>
                                        <p:tgtEl>
                                          <p:spTgt spid="256006"/>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56010"/>
                                        </p:tgtEl>
                                        <p:attrNameLst>
                                          <p:attrName>style.visibility</p:attrName>
                                        </p:attrNameLst>
                                      </p:cBhvr>
                                      <p:to>
                                        <p:strVal val="visible"/>
                                      </p:to>
                                    </p:set>
                                    <p:animEffect transition="in" filter="dissolve">
                                      <p:cBhvr>
                                        <p:cTn id="16" dur="500"/>
                                        <p:tgtEl>
                                          <p:spTgt spid="2560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256013"/>
                                        </p:tgtEl>
                                        <p:attrNameLst>
                                          <p:attrName>style.visibility</p:attrName>
                                        </p:attrNameLst>
                                      </p:cBhvr>
                                      <p:to>
                                        <p:strVal val="visible"/>
                                      </p:to>
                                    </p:set>
                                    <p:animEffect transition="in" filter="dissolve">
                                      <p:cBhvr>
                                        <p:cTn id="21" dur="500"/>
                                        <p:tgtEl>
                                          <p:spTgt spid="25601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56016"/>
                                        </p:tgtEl>
                                        <p:attrNameLst>
                                          <p:attrName>style.visibility</p:attrName>
                                        </p:attrNameLst>
                                      </p:cBhvr>
                                      <p:to>
                                        <p:strVal val="visible"/>
                                      </p:to>
                                    </p:set>
                                    <p:animEffect transition="in" filter="wipe(left)">
                                      <p:cBhvr>
                                        <p:cTn id="26" dur="500"/>
                                        <p:tgtEl>
                                          <p:spTgt spid="2560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6019"/>
                                        </p:tgtEl>
                                        <p:attrNameLst>
                                          <p:attrName>style.visibility</p:attrName>
                                        </p:attrNameLst>
                                      </p:cBhvr>
                                      <p:to>
                                        <p:strVal val="visible"/>
                                      </p:to>
                                    </p:set>
                                    <p:animEffect transition="in" filter="dissolve">
                                      <p:cBhvr>
                                        <p:cTn id="31" dur="500"/>
                                        <p:tgtEl>
                                          <p:spTgt spid="256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6" grpId="0" animBg="1"/>
      <p:bldP spid="2560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-IPC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750026" y="1577975"/>
            <a:ext cx="7766413" cy="442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zh-CN" altLang="en-US" sz="3200" b="1" dirty="0">
                <a:latin typeface="宋体" panose="02010600030101010101" pitchFamily="2" charset="-122"/>
                <a:ea typeface="宋体" panose="02010600030101010101" pitchFamily="2" charset="-122"/>
              </a:rPr>
              <a:t>进程间通信按照本地和远程还可以划分为：</a:t>
            </a:r>
          </a:p>
          <a:p>
            <a:pPr>
              <a:buSzPct val="80000"/>
              <a:buFont typeface="Wingdings" panose="05000000000000000000" pitchFamily="2" charset="2"/>
              <a:buChar char="l"/>
            </a:pPr>
            <a:r>
              <a:rPr lang="zh-CN" altLang="en-US" b="1" dirty="0">
                <a:solidFill>
                  <a:srgbClr val="00B050"/>
                </a:solidFill>
                <a:latin typeface="宋体" panose="02010600030101010101" pitchFamily="2" charset="-122"/>
                <a:ea typeface="宋体" panose="02010600030101010101" pitchFamily="2" charset="-122"/>
              </a:rPr>
              <a:t>（</a:t>
            </a:r>
            <a:r>
              <a:rPr lang="en-US" altLang="zh-CN" b="1" dirty="0">
                <a:solidFill>
                  <a:srgbClr val="00B050"/>
                </a:solidFill>
                <a:latin typeface="宋体" panose="02010600030101010101" pitchFamily="2" charset="-122"/>
                <a:ea typeface="宋体" panose="02010600030101010101" pitchFamily="2" charset="-122"/>
              </a:rPr>
              <a:t>1</a:t>
            </a:r>
            <a:r>
              <a:rPr lang="zh-CN" altLang="en-US" b="1" dirty="0">
                <a:solidFill>
                  <a:srgbClr val="00B050"/>
                </a:solidFill>
                <a:latin typeface="宋体" panose="02010600030101010101" pitchFamily="2" charset="-122"/>
                <a:ea typeface="宋体" panose="02010600030101010101" pitchFamily="2" charset="-122"/>
              </a:rPr>
              <a:t>）</a:t>
            </a:r>
            <a:r>
              <a:rPr lang="zh-CN" altLang="en-US" b="1" dirty="0">
                <a:solidFill>
                  <a:srgbClr val="00B050"/>
                </a:solidFill>
                <a:highlight>
                  <a:srgbClr val="FFFF00"/>
                </a:highlight>
                <a:latin typeface="宋体" panose="02010600030101010101" pitchFamily="2" charset="-122"/>
                <a:ea typeface="宋体" panose="02010600030101010101" pitchFamily="2" charset="-122"/>
              </a:rPr>
              <a:t>本地过程调用</a:t>
            </a:r>
            <a:r>
              <a:rPr lang="en-US" altLang="zh-CN" b="1" dirty="0" err="1">
                <a:solidFill>
                  <a:srgbClr val="00B050"/>
                </a:solidFill>
                <a:latin typeface="宋体" panose="02010600030101010101" pitchFamily="2" charset="-122"/>
                <a:ea typeface="宋体" panose="02010600030101010101" pitchFamily="2" charset="-122"/>
              </a:rPr>
              <a:t>LPC</a:t>
            </a:r>
            <a:r>
              <a:rPr lang="zh-CN" altLang="en-US" b="1" dirty="0">
                <a:solidFill>
                  <a:srgbClr val="00B050"/>
                </a:solidFill>
                <a:latin typeface="宋体" panose="02010600030101010101" pitchFamily="2" charset="-122"/>
                <a:ea typeface="宋体" panose="02010600030101010101" pitchFamily="2" charset="-122"/>
              </a:rPr>
              <a:t>，用在多任务操作系统中，使得</a:t>
            </a:r>
            <a:r>
              <a:rPr lang="zh-CN" altLang="en-US" b="1" dirty="0">
                <a:solidFill>
                  <a:srgbClr val="00B050"/>
                </a:solidFill>
                <a:highlight>
                  <a:srgbClr val="FFFF00"/>
                </a:highlight>
                <a:latin typeface="宋体" panose="02010600030101010101" pitchFamily="2" charset="-122"/>
                <a:ea typeface="宋体" panose="02010600030101010101" pitchFamily="2" charset="-122"/>
              </a:rPr>
              <a:t>同时运行的任务能互相会话</a:t>
            </a:r>
            <a:r>
              <a:rPr lang="zh-CN" altLang="en-US" b="1" dirty="0">
                <a:solidFill>
                  <a:srgbClr val="00B050"/>
                </a:solidFill>
                <a:latin typeface="宋体" panose="02010600030101010101" pitchFamily="2" charset="-122"/>
                <a:ea typeface="宋体" panose="02010600030101010101" pitchFamily="2" charset="-122"/>
              </a:rPr>
              <a:t>。</a:t>
            </a:r>
          </a:p>
          <a:p>
            <a:pPr>
              <a:buSzPct val="80000"/>
              <a:buFont typeface="Wingdings" panose="05000000000000000000" pitchFamily="2" charset="2"/>
              <a:buChar char="l"/>
            </a:pPr>
            <a:r>
              <a:rPr lang="zh-CN" altLang="en-US" b="1" dirty="0">
                <a:solidFill>
                  <a:srgbClr val="00B050"/>
                </a:solidFill>
                <a:latin typeface="宋体" panose="02010600030101010101" pitchFamily="2" charset="-122"/>
                <a:ea typeface="宋体" panose="02010600030101010101" pitchFamily="2" charset="-122"/>
              </a:rPr>
              <a:t>（</a:t>
            </a:r>
            <a:r>
              <a:rPr lang="en-US" altLang="zh-CN" b="1" dirty="0">
                <a:solidFill>
                  <a:srgbClr val="00B050"/>
                </a:solidFill>
                <a:latin typeface="宋体" panose="02010600030101010101" pitchFamily="2" charset="-122"/>
                <a:ea typeface="宋体" panose="02010600030101010101" pitchFamily="2" charset="-122"/>
              </a:rPr>
              <a:t>2</a:t>
            </a:r>
            <a:r>
              <a:rPr lang="zh-CN" altLang="en-US" b="1" dirty="0">
                <a:solidFill>
                  <a:srgbClr val="00B050"/>
                </a:solidFill>
                <a:latin typeface="宋体" panose="02010600030101010101" pitchFamily="2" charset="-122"/>
                <a:ea typeface="宋体" panose="02010600030101010101" pitchFamily="2" charset="-122"/>
              </a:rPr>
              <a:t>）远程过程调用</a:t>
            </a:r>
            <a:r>
              <a:rPr lang="en-US" altLang="zh-CN" b="1" dirty="0">
                <a:solidFill>
                  <a:srgbClr val="00B050"/>
                </a:solidFill>
                <a:latin typeface="宋体" panose="02010600030101010101" pitchFamily="2" charset="-122"/>
                <a:ea typeface="宋体" panose="02010600030101010101" pitchFamily="2" charset="-122"/>
              </a:rPr>
              <a:t>RPC</a:t>
            </a:r>
            <a:r>
              <a:rPr lang="zh-CN" altLang="en-US" b="1" dirty="0">
                <a:solidFill>
                  <a:srgbClr val="00B050"/>
                </a:solidFill>
                <a:latin typeface="宋体" panose="02010600030101010101" pitchFamily="2" charset="-122"/>
                <a:ea typeface="宋体" panose="02010600030101010101" pitchFamily="2" charset="-122"/>
              </a:rPr>
              <a:t>，类似于</a:t>
            </a:r>
            <a:r>
              <a:rPr lang="en-US" altLang="zh-CN" b="1" dirty="0" err="1">
                <a:solidFill>
                  <a:srgbClr val="00B050"/>
                </a:solidFill>
                <a:latin typeface="宋体" panose="02010600030101010101" pitchFamily="2" charset="-122"/>
                <a:ea typeface="宋体" panose="02010600030101010101" pitchFamily="2" charset="-122"/>
              </a:rPr>
              <a:t>LPC</a:t>
            </a:r>
            <a:r>
              <a:rPr lang="zh-CN" altLang="en-US" b="1" dirty="0">
                <a:solidFill>
                  <a:srgbClr val="00B050"/>
                </a:solidFill>
                <a:latin typeface="宋体" panose="02010600030101010101" pitchFamily="2" charset="-122"/>
                <a:ea typeface="宋体" panose="02010600030101010101" pitchFamily="2" charset="-122"/>
              </a:rPr>
              <a:t>，只是面向</a:t>
            </a:r>
            <a:r>
              <a:rPr lang="zh-CN" altLang="en-US" b="1" dirty="0">
                <a:solidFill>
                  <a:srgbClr val="00B050"/>
                </a:solidFill>
                <a:highlight>
                  <a:srgbClr val="FFFF00"/>
                </a:highlight>
                <a:latin typeface="宋体" panose="02010600030101010101" pitchFamily="2" charset="-122"/>
                <a:ea typeface="宋体" panose="02010600030101010101" pitchFamily="2" charset="-122"/>
              </a:rPr>
              <a:t>网上分布式的主机内的进程</a:t>
            </a:r>
            <a:r>
              <a:rPr lang="zh-CN" altLang="en-US" b="1" dirty="0">
                <a:solidFill>
                  <a:srgbClr val="00B050"/>
                </a:solidFill>
                <a:latin typeface="宋体" panose="02010600030101010101" pitchFamily="2" charset="-122"/>
                <a:ea typeface="宋体" panose="02010600030101010101" pitchFamily="2" charset="-122"/>
              </a:rPr>
              <a:t>。</a:t>
            </a:r>
            <a:endParaRPr lang="en-US" altLang="zh-CN" b="1" dirty="0">
              <a:solidFill>
                <a:srgbClr val="00B050"/>
              </a:solidFill>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endParaRPr lang="zh-CN" altLang="en-US" sz="2400" b="1" dirty="0">
              <a:latin typeface="宋体" panose="02010600030101010101" pitchFamily="2" charset="-122"/>
              <a:ea typeface="宋体" panose="02010600030101010101" pitchFamily="2" charset="-122"/>
            </a:endParaRPr>
          </a:p>
        </p:txBody>
      </p:sp>
      <p:sp>
        <p:nvSpPr>
          <p:cNvPr id="51204" name="Rectangle 4"/>
          <p:cNvSpPr>
            <a:spLocks noChangeArrowheads="1"/>
          </p:cNvSpPr>
          <p:nvPr/>
        </p:nvSpPr>
        <p:spPr bwMode="auto">
          <a:xfrm>
            <a:off x="573437" y="1425844"/>
            <a:ext cx="8152109" cy="4870181"/>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-RPC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750026" y="1290638"/>
            <a:ext cx="8002088"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RPC </a:t>
            </a:r>
            <a:r>
              <a:rPr lang="zh-CN" altLang="en-US" sz="2400" b="1" dirty="0">
                <a:latin typeface="宋体" panose="02010600030101010101" pitchFamily="2" charset="-122"/>
                <a:ea typeface="宋体" panose="02010600030101010101" pitchFamily="2" charset="-122"/>
              </a:rPr>
              <a:t>的全称是 </a:t>
            </a:r>
            <a:r>
              <a:rPr lang="en-US" altLang="zh-CN" sz="2400" b="1" dirty="0">
                <a:latin typeface="宋体" panose="02010600030101010101" pitchFamily="2" charset="-122"/>
                <a:ea typeface="宋体" panose="02010600030101010101" pitchFamily="2" charset="-122"/>
              </a:rPr>
              <a:t>Remote Procedure Call </a:t>
            </a:r>
            <a:r>
              <a:rPr lang="zh-CN" altLang="en-US" sz="2400" b="1" dirty="0">
                <a:latin typeface="宋体" panose="02010600030101010101" pitchFamily="2" charset="-122"/>
                <a:ea typeface="宋体" panose="02010600030101010101" pitchFamily="2" charset="-122"/>
              </a:rPr>
              <a:t>，远程过程调用，是一种进程间通信方式。</a:t>
            </a:r>
            <a:endParaRPr lang="en-US" altLang="zh-CN" sz="2400" b="1"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它允许进程调用另一个地址空间（通常是共享网络的另一台机器上）的过程或函数（以进程方式存在），而不用程序员显式编码这个远程调用的细节。</a:t>
            </a:r>
            <a:r>
              <a:rPr lang="zh-CN" altLang="en-US" sz="2400" dirty="0">
                <a:solidFill>
                  <a:srgbClr val="FF0000"/>
                </a:solidFill>
                <a:latin typeface="宋体" panose="02010600030101010101" pitchFamily="2" charset="-122"/>
                <a:ea typeface="宋体" panose="02010600030101010101" pitchFamily="2" charset="-122"/>
              </a:rPr>
              <a:t>即无论是调用本地接口</a:t>
            </a:r>
            <a:r>
              <a:rPr lang="en-US" altLang="zh-CN" sz="2400" dirty="0">
                <a:solidFill>
                  <a:srgbClr val="FF0000"/>
                </a:solidFill>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服务的还是远程的接口</a:t>
            </a:r>
            <a:r>
              <a:rPr lang="en-US" altLang="zh-CN" sz="2400" dirty="0">
                <a:solidFill>
                  <a:srgbClr val="FF0000"/>
                </a:solidFill>
                <a:latin typeface="宋体" panose="02010600030101010101" pitchFamily="2" charset="-122"/>
                <a:ea typeface="宋体" panose="02010600030101010101" pitchFamily="2" charset="-122"/>
              </a:rPr>
              <a:t>/</a:t>
            </a:r>
            <a:r>
              <a:rPr lang="zh-CN" altLang="en-US" sz="2400" dirty="0">
                <a:solidFill>
                  <a:srgbClr val="FF0000"/>
                </a:solidFill>
                <a:latin typeface="宋体" panose="02010600030101010101" pitchFamily="2" charset="-122"/>
                <a:ea typeface="宋体" panose="02010600030101010101" pitchFamily="2" charset="-122"/>
              </a:rPr>
              <a:t>服务，本质上编写的调用代码基本相同。</a:t>
            </a:r>
            <a:endParaRPr lang="en-US" altLang="zh-CN" sz="2400" dirty="0">
              <a:solidFill>
                <a:srgbClr val="FF0000"/>
              </a:solidFill>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zh-CN" altLang="en-US" sz="2400" dirty="0">
                <a:latin typeface="宋体" panose="02010600030101010101" pitchFamily="2" charset="-122"/>
                <a:ea typeface="宋体" panose="02010600030101010101" pitchFamily="2" charset="-122"/>
              </a:rPr>
              <a:t>比如两台服务器</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，一个应用部署在</a:t>
            </a:r>
            <a:r>
              <a:rPr lang="en-US" altLang="zh-CN" sz="2400" dirty="0">
                <a:latin typeface="宋体" panose="02010600030101010101" pitchFamily="2" charset="-122"/>
                <a:ea typeface="宋体" panose="02010600030101010101" pitchFamily="2" charset="-122"/>
              </a:rPr>
              <a:t>A</a:t>
            </a:r>
            <a:r>
              <a:rPr lang="zh-CN" altLang="en-US" sz="2400" dirty="0">
                <a:latin typeface="宋体" panose="02010600030101010101" pitchFamily="2" charset="-122"/>
                <a:ea typeface="宋体" panose="02010600030101010101" pitchFamily="2" charset="-122"/>
              </a:rPr>
              <a:t>服务器上，想要调用</a:t>
            </a:r>
            <a:r>
              <a:rPr lang="en-US" altLang="zh-CN" sz="2400" dirty="0">
                <a:latin typeface="宋体" panose="02010600030101010101" pitchFamily="2" charset="-122"/>
                <a:ea typeface="宋体" panose="02010600030101010101" pitchFamily="2" charset="-122"/>
              </a:rPr>
              <a:t>B</a:t>
            </a:r>
            <a:r>
              <a:rPr lang="zh-CN" altLang="en-US" sz="2400" dirty="0">
                <a:latin typeface="宋体" panose="02010600030101010101" pitchFamily="2" charset="-122"/>
                <a:ea typeface="宋体" panose="02010600030101010101" pitchFamily="2" charset="-122"/>
              </a:rPr>
              <a:t>服务器上应用提供的函数或者方法，由于不在一个内存空间，不能直接调用，这时候就可以应用</a:t>
            </a:r>
            <a:r>
              <a:rPr lang="en-US" altLang="zh-CN" sz="2400" dirty="0">
                <a:latin typeface="宋体" panose="02010600030101010101" pitchFamily="2" charset="-122"/>
                <a:ea typeface="宋体" panose="02010600030101010101" pitchFamily="2" charset="-122"/>
              </a:rPr>
              <a:t>RPC</a:t>
            </a:r>
            <a:r>
              <a:rPr lang="zh-CN" altLang="en-US" sz="2400" dirty="0">
                <a:latin typeface="宋体" panose="02010600030101010101" pitchFamily="2" charset="-122"/>
                <a:ea typeface="宋体" panose="02010600030101010101" pitchFamily="2" charset="-122"/>
              </a:rPr>
              <a:t>框架来解决</a:t>
            </a:r>
            <a:endParaRPr lang="zh-CN" altLang="en-US" sz="2000" b="1" dirty="0">
              <a:latin typeface="宋体" panose="02010600030101010101" pitchFamily="2" charset="-122"/>
              <a:ea typeface="宋体" panose="02010600030101010101" pitchFamily="2" charset="-122"/>
            </a:endParaRPr>
          </a:p>
        </p:txBody>
      </p:sp>
      <p:sp>
        <p:nvSpPr>
          <p:cNvPr id="51204" name="Rectangle 4"/>
          <p:cNvSpPr>
            <a:spLocks noChangeArrowheads="1"/>
          </p:cNvSpPr>
          <p:nvPr/>
        </p:nvSpPr>
        <p:spPr bwMode="auto">
          <a:xfrm>
            <a:off x="542441" y="1290638"/>
            <a:ext cx="8209673" cy="5005387"/>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03">
                                            <p:txEl>
                                              <p:pRg st="1" end="1"/>
                                            </p:txEl>
                                          </p:spTgt>
                                        </p:tgtEl>
                                        <p:attrNameLst>
                                          <p:attrName>style.visibility</p:attrName>
                                        </p:attrNameLst>
                                      </p:cBhvr>
                                      <p:to>
                                        <p:strVal val="visible"/>
                                      </p:to>
                                    </p:set>
                                    <p:anim calcmode="lin" valueType="num">
                                      <p:cBhvr additive="base">
                                        <p:cTn id="7" dur="500" fill="hold"/>
                                        <p:tgtEl>
                                          <p:spTgt spid="512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2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1203">
                                            <p:txEl>
                                              <p:pRg st="2" end="2"/>
                                            </p:txEl>
                                          </p:spTgt>
                                        </p:tgtEl>
                                        <p:attrNameLst>
                                          <p:attrName>style.visibility</p:attrName>
                                        </p:attrNameLst>
                                      </p:cBhvr>
                                      <p:to>
                                        <p:strVal val="visible"/>
                                      </p:to>
                                    </p:set>
                                    <p:anim calcmode="lin" valueType="num">
                                      <p:cBhvr additive="base">
                                        <p:cTn id="13" dur="5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120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-RPC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319482" y="1325090"/>
            <a:ext cx="8654036" cy="4663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en-US" altLang="zh-CN" sz="2000" dirty="0">
                <a:latin typeface="宋体" panose="02010600030101010101" pitchFamily="2" charset="-122"/>
                <a:ea typeface="宋体" panose="02010600030101010101" pitchFamily="2" charset="-122"/>
              </a:rPr>
              <a:t>RPC</a:t>
            </a:r>
            <a:r>
              <a:rPr lang="zh-CN" altLang="en-US" sz="2000" dirty="0">
                <a:latin typeface="宋体" panose="02010600030101010101" pitchFamily="2" charset="-122"/>
                <a:ea typeface="宋体" panose="02010600030101010101" pitchFamily="2" charset="-122"/>
              </a:rPr>
              <a:t>采用客户机</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服务器模式。</a:t>
            </a:r>
            <a:r>
              <a:rPr lang="zh-CN" altLang="en-US" sz="2000" dirty="0">
                <a:solidFill>
                  <a:srgbClr val="FF0000"/>
                </a:solidFill>
                <a:latin typeface="宋体" panose="02010600030101010101" pitchFamily="2" charset="-122"/>
                <a:ea typeface="宋体" panose="02010600030101010101" pitchFamily="2" charset="-122"/>
              </a:rPr>
              <a:t>请求程序就是一个客户机，而服务提供程序就是一个服务器。</a:t>
            </a:r>
            <a:r>
              <a:rPr lang="zh-CN" altLang="en-US" sz="2000" dirty="0">
                <a:latin typeface="宋体" panose="02010600030101010101" pitchFamily="2" charset="-122"/>
                <a:ea typeface="宋体" panose="02010600030101010101" pitchFamily="2" charset="-122"/>
              </a:rPr>
              <a:t>首先，调用进程发送一个有进程参数的调用信息到服务进程，然后等待应答信息。</a:t>
            </a:r>
            <a:endParaRPr lang="en-US" altLang="zh-CN" sz="20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zh-CN" altLang="en-US" sz="2000" dirty="0">
                <a:latin typeface="宋体" panose="02010600030101010101" pitchFamily="2" charset="-122"/>
                <a:ea typeface="宋体" panose="02010600030101010101" pitchFamily="2" charset="-122"/>
              </a:rPr>
              <a:t>在服务器端，进程保持睡眠状态直到调用信息的到达为止。当一个调用信息到达，服务器获得进程参数，计算结果，发送答复信息，然后等待下一个调用信息，最后，客户端调用过程接收答复信息，获得进程结果，然后调用执行继续进行。</a:t>
            </a: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3646" r="3646"/>
          <a:stretch>
            <a:fillRect/>
          </a:stretch>
        </p:blipFill>
        <p:spPr>
          <a:xfrm>
            <a:off x="388558" y="3927641"/>
            <a:ext cx="4257942" cy="2884295"/>
          </a:xfrm>
          <a:prstGeom prst="rect">
            <a:avLst/>
          </a:prstGeom>
        </p:spPr>
      </p:pic>
      <p:sp>
        <p:nvSpPr>
          <p:cNvPr id="2" name="矩形 1"/>
          <p:cNvSpPr/>
          <p:nvPr/>
        </p:nvSpPr>
        <p:spPr>
          <a:xfrm>
            <a:off x="319482" y="806766"/>
            <a:ext cx="6692858" cy="523220"/>
          </a:xfrm>
          <a:prstGeom prst="rect">
            <a:avLst/>
          </a:prstGeom>
        </p:spPr>
        <p:txBody>
          <a:bodyPr wrap="none">
            <a:spAutoFit/>
          </a:bodyPr>
          <a:lstStyle/>
          <a:p>
            <a:r>
              <a:rPr lang="en-US" altLang="zh-CN" b="1" dirty="0">
                <a:solidFill>
                  <a:srgbClr val="C00000"/>
                </a:solidFill>
                <a:latin typeface="宋体" panose="02010600030101010101" pitchFamily="2" charset="-122"/>
                <a:ea typeface="宋体" panose="02010600030101010101" pitchFamily="2" charset="-122"/>
              </a:rPr>
              <a:t>RPC</a:t>
            </a:r>
            <a:r>
              <a:rPr lang="zh-CN" altLang="en-US" b="1" dirty="0">
                <a:solidFill>
                  <a:srgbClr val="C00000"/>
                </a:solidFill>
                <a:latin typeface="宋体" panose="02010600030101010101" pitchFamily="2" charset="-122"/>
                <a:ea typeface="宋体" panose="02010600030101010101" pitchFamily="2" charset="-122"/>
              </a:rPr>
              <a:t>框架设计的</a:t>
            </a:r>
            <a:r>
              <a:rPr lang="en-US" altLang="zh-CN" b="1" dirty="0">
                <a:solidFill>
                  <a:srgbClr val="C00000"/>
                </a:solidFill>
                <a:latin typeface="宋体" panose="02010600030101010101" pitchFamily="2" charset="-122"/>
                <a:ea typeface="宋体" panose="02010600030101010101" pitchFamily="2" charset="-122"/>
              </a:rPr>
              <a:t>Client</a:t>
            </a:r>
            <a:r>
              <a:rPr lang="zh-CN" altLang="en-US" b="1" dirty="0">
                <a:solidFill>
                  <a:srgbClr val="C00000"/>
                </a:solidFill>
                <a:latin typeface="宋体" panose="02010600030101010101" pitchFamily="2" charset="-122"/>
                <a:ea typeface="宋体" panose="02010600030101010101" pitchFamily="2" charset="-122"/>
              </a:rPr>
              <a:t>和</a:t>
            </a:r>
            <a:r>
              <a:rPr lang="en-US" altLang="zh-CN" b="1" dirty="0">
                <a:solidFill>
                  <a:srgbClr val="C00000"/>
                </a:solidFill>
                <a:latin typeface="宋体" panose="02010600030101010101" pitchFamily="2" charset="-122"/>
                <a:ea typeface="宋体" panose="02010600030101010101" pitchFamily="2" charset="-122"/>
              </a:rPr>
              <a:t>Server</a:t>
            </a:r>
            <a:r>
              <a:rPr lang="zh-CN" altLang="en-US" b="1" dirty="0">
                <a:solidFill>
                  <a:srgbClr val="C00000"/>
                </a:solidFill>
                <a:latin typeface="宋体" panose="02010600030101010101" pitchFamily="2" charset="-122"/>
                <a:ea typeface="宋体" panose="02010600030101010101" pitchFamily="2" charset="-122"/>
              </a:rPr>
              <a:t>模式</a:t>
            </a:r>
            <a:r>
              <a:rPr lang="en-US" altLang="zh-CN" b="1" dirty="0">
                <a:solidFill>
                  <a:srgbClr val="C00000"/>
                </a:solidFill>
                <a:latin typeface="宋体" panose="02010600030101010101" pitchFamily="2" charset="-122"/>
                <a:ea typeface="宋体" panose="02010600030101010101" pitchFamily="2" charset="-122"/>
              </a:rPr>
              <a:t>(C/S)</a:t>
            </a:r>
            <a:endParaRPr lang="zh-CN" altLang="en-US" dirty="0">
              <a:solidFill>
                <a:srgbClr val="C00000"/>
              </a:solidFill>
            </a:endParaRPr>
          </a:p>
        </p:txBody>
      </p:sp>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r="1823" b="1897"/>
          <a:stretch>
            <a:fillRect/>
          </a:stretch>
        </p:blipFill>
        <p:spPr>
          <a:xfrm>
            <a:off x="4719800" y="3797085"/>
            <a:ext cx="4351721" cy="3060915"/>
          </a:xfrm>
          <a:prstGeom prst="rect">
            <a:avLst/>
          </a:prstGeom>
        </p:spPr>
      </p:pic>
      <p:sp>
        <p:nvSpPr>
          <p:cNvPr id="5" name="矩形 4"/>
          <p:cNvSpPr/>
          <p:nvPr/>
        </p:nvSpPr>
        <p:spPr bwMode="auto">
          <a:xfrm>
            <a:off x="221479" y="5641383"/>
            <a:ext cx="4613252" cy="865452"/>
          </a:xfrm>
          <a:prstGeom prst="rect">
            <a:avLst/>
          </a:prstGeom>
          <a:noFill/>
          <a:ln w="9525" cap="flat" cmpd="sng" algn="ctr">
            <a:solidFill>
              <a:srgbClr val="C00000"/>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-RPC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201479" y="854075"/>
            <a:ext cx="8942522"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en-US" altLang="zh-CN" sz="2000" b="1" dirty="0">
                <a:latin typeface="宋体" panose="02010600030101010101" pitchFamily="2" charset="-122"/>
                <a:ea typeface="宋体" panose="02010600030101010101" pitchFamily="2" charset="-122"/>
              </a:rPr>
              <a:t>RPC</a:t>
            </a:r>
            <a:r>
              <a:rPr lang="zh-CN" altLang="en-US" sz="2000" b="1" dirty="0">
                <a:latin typeface="宋体" panose="02010600030101010101" pitchFamily="2" charset="-122"/>
                <a:ea typeface="宋体" panose="02010600030101010101" pitchFamily="2" charset="-122"/>
              </a:rPr>
              <a:t>框架设计要做到的最基本的三件事：</a:t>
            </a:r>
            <a:endParaRPr lang="en-US" altLang="zh-CN" sz="2000" b="1"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2000" dirty="0">
                <a:latin typeface="宋体" panose="02010600030101010101" pitchFamily="2" charset="-122"/>
                <a:ea typeface="宋体" panose="02010600030101010101" pitchFamily="2" charset="-122"/>
              </a:rPr>
              <a:t>1</a:t>
            </a:r>
            <a:r>
              <a:rPr lang="zh-CN" altLang="en-US" sz="2000"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服务端如何确定客户端要调用的函数</a:t>
            </a:r>
            <a:r>
              <a:rPr lang="zh-CN" altLang="en-US" sz="2000" dirty="0">
                <a:latin typeface="宋体" panose="02010600030101010101" pitchFamily="2" charset="-122"/>
                <a:ea typeface="宋体" panose="02010600030101010101" pitchFamily="2" charset="-122"/>
              </a:rPr>
              <a:t>；在远程调用中，需要在客户端和服务端分别维护一个</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函数 </a:t>
            </a:r>
            <a:r>
              <a:rPr lang="en-US" altLang="zh-CN" sz="2000" b="1" dirty="0">
                <a:latin typeface="宋体" panose="02010600030101010101" pitchFamily="2" charset="-122"/>
                <a:ea typeface="宋体" panose="02010600030101010101" pitchFamily="2" charset="-122"/>
              </a:rPr>
              <a:t>&lt;–&gt; Call ID}</a:t>
            </a:r>
            <a:r>
              <a:rPr lang="zh-CN" altLang="en-US" sz="2000" dirty="0">
                <a:latin typeface="宋体" panose="02010600030101010101" pitchFamily="2" charset="-122"/>
                <a:ea typeface="宋体" panose="02010600030101010101" pitchFamily="2" charset="-122"/>
              </a:rPr>
              <a:t>的对应表，  </a:t>
            </a:r>
            <a:r>
              <a:rPr lang="en-US" altLang="zh-CN" sz="2000" dirty="0">
                <a:latin typeface="宋体" panose="02010600030101010101" pitchFamily="2" charset="-122"/>
                <a:ea typeface="宋体" panose="02010600030101010101" pitchFamily="2" charset="-122"/>
              </a:rPr>
              <a:t>ID</a:t>
            </a:r>
            <a:r>
              <a:rPr lang="zh-CN" altLang="en-US" sz="2000" dirty="0">
                <a:latin typeface="宋体" panose="02010600030101010101" pitchFamily="2" charset="-122"/>
                <a:ea typeface="宋体" panose="02010600030101010101" pitchFamily="2" charset="-122"/>
              </a:rPr>
              <a:t>在所有进程中都是唯一确定的。客户端在做远程过程调用时，附上这个</a:t>
            </a:r>
            <a:r>
              <a:rPr lang="en-US" altLang="zh-CN" sz="2000" dirty="0">
                <a:latin typeface="宋体" panose="02010600030101010101" pitchFamily="2" charset="-122"/>
                <a:ea typeface="宋体" panose="02010600030101010101" pitchFamily="2" charset="-122"/>
              </a:rPr>
              <a:t>ID</a:t>
            </a:r>
            <a:r>
              <a:rPr lang="zh-CN" altLang="en-US" sz="2000" dirty="0">
                <a:latin typeface="宋体" panose="02010600030101010101" pitchFamily="2" charset="-122"/>
                <a:ea typeface="宋体" panose="02010600030101010101" pitchFamily="2" charset="-122"/>
              </a:rPr>
              <a:t>，服务端通过查表，来确定客户端需要调用的函数，然后执行相应函数的代码。</a:t>
            </a:r>
            <a:endParaRPr lang="en-US" altLang="zh-CN" sz="20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2000" dirty="0">
                <a:latin typeface="宋体" panose="02010600030101010101" pitchFamily="2" charset="-122"/>
                <a:ea typeface="宋体" panose="02010600030101010101" pitchFamily="2" charset="-122"/>
              </a:rPr>
              <a:t>2</a:t>
            </a:r>
            <a:r>
              <a:rPr lang="zh-CN" altLang="en-US" sz="2000"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如何进行序列化和反序列化</a:t>
            </a:r>
            <a:r>
              <a:rPr lang="zh-CN" altLang="en-US" sz="2000" dirty="0">
                <a:latin typeface="宋体" panose="02010600030101010101" pitchFamily="2" charset="-122"/>
                <a:ea typeface="宋体" panose="02010600030101010101" pitchFamily="2" charset="-122"/>
              </a:rPr>
              <a:t>；客户端和服务端交互时将参数或结果转化为字节流在网络中传输，那么数据转化为字节流的或者将字节流转换成能读取的固定格式时就需要进行序列化和反序列化，序列化和反序列化的速度也会影响远程调用的效率（采用特定的格式</a:t>
            </a:r>
            <a:r>
              <a:rPr lang="en-US" altLang="zh-CN" sz="2000" dirty="0">
                <a:latin typeface="宋体" panose="02010600030101010101" pitchFamily="2" charset="-122"/>
                <a:ea typeface="宋体" panose="02010600030101010101" pitchFamily="2" charset="-122"/>
              </a:rPr>
              <a:t>XML</a:t>
            </a:r>
            <a:r>
              <a:rPr lang="zh-CN" altLang="en-US"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JSON</a:t>
            </a:r>
            <a:r>
              <a:rPr lang="en-US" altLang="zh-CN" sz="2000" dirty="0">
                <a:latin typeface="宋体" panose="02010600030101010101" pitchFamily="2" charset="-122"/>
                <a:ea typeface="宋体" panose="02010600030101010101" pitchFamily="2" charset="-122"/>
              </a:rPr>
              <a:t>)</a:t>
            </a:r>
            <a:r>
              <a:rPr lang="zh-CN" altLang="en-US" sz="2000" dirty="0">
                <a:latin typeface="宋体" panose="02010600030101010101" pitchFamily="2" charset="-122"/>
                <a:ea typeface="宋体" panose="02010600030101010101" pitchFamily="2" charset="-122"/>
              </a:rPr>
              <a:t>。</a:t>
            </a:r>
            <a:endParaRPr lang="en-US" altLang="zh-CN" sz="20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2000" dirty="0">
                <a:latin typeface="宋体" panose="02010600030101010101" pitchFamily="2" charset="-122"/>
                <a:ea typeface="宋体" panose="02010600030101010101" pitchFamily="2" charset="-122"/>
              </a:rPr>
              <a:t>3</a:t>
            </a:r>
            <a:r>
              <a:rPr lang="zh-CN" altLang="en-US" sz="2000"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如何进行网络传输（选择何种网络协议）</a:t>
            </a:r>
            <a:r>
              <a:rPr lang="zh-CN" altLang="en-US" sz="2000" dirty="0">
                <a:latin typeface="宋体" panose="02010600030101010101" pitchFamily="2" charset="-122"/>
                <a:ea typeface="宋体" panose="02010600030101010101" pitchFamily="2" charset="-122"/>
              </a:rPr>
              <a:t>；多数</a:t>
            </a:r>
            <a:r>
              <a:rPr lang="en-US" altLang="zh-CN" sz="2000" dirty="0">
                <a:latin typeface="宋体" panose="02010600030101010101" pitchFamily="2" charset="-122"/>
                <a:ea typeface="宋体" panose="02010600030101010101" pitchFamily="2" charset="-122"/>
              </a:rPr>
              <a:t>RPC</a:t>
            </a:r>
            <a:r>
              <a:rPr lang="zh-CN" altLang="en-US" sz="2000" dirty="0">
                <a:latin typeface="宋体" panose="02010600030101010101" pitchFamily="2" charset="-122"/>
                <a:ea typeface="宋体" panose="02010600030101010101" pitchFamily="2" charset="-122"/>
              </a:rPr>
              <a:t>框架选择</a:t>
            </a:r>
            <a:r>
              <a:rPr lang="en-US" altLang="zh-CN" sz="2000" dirty="0">
                <a:latin typeface="宋体" panose="02010600030101010101" pitchFamily="2" charset="-122"/>
                <a:ea typeface="宋体" panose="02010600030101010101" pitchFamily="2" charset="-122"/>
              </a:rPr>
              <a:t>TCP</a:t>
            </a:r>
            <a:r>
              <a:rPr lang="zh-CN" altLang="en-US" sz="2000" dirty="0">
                <a:latin typeface="宋体" panose="02010600030101010101" pitchFamily="2" charset="-122"/>
                <a:ea typeface="宋体" panose="02010600030101010101" pitchFamily="2" charset="-122"/>
              </a:rPr>
              <a:t>作为传输协议，也有部分选择</a:t>
            </a:r>
            <a:r>
              <a:rPr lang="en-US" altLang="zh-CN" sz="2000" dirty="0">
                <a:latin typeface="宋体" panose="02010600030101010101" pitchFamily="2" charset="-122"/>
                <a:ea typeface="宋体" panose="02010600030101010101" pitchFamily="2" charset="-122"/>
              </a:rPr>
              <a:t>HTTP</a:t>
            </a:r>
            <a:r>
              <a:rPr lang="zh-CN" altLang="en-US" sz="2000" dirty="0">
                <a:latin typeface="宋体" panose="02010600030101010101" pitchFamily="2" charset="-122"/>
                <a:ea typeface="宋体" panose="02010600030101010101" pitchFamily="2" charset="-122"/>
              </a:rPr>
              <a:t>。如</a:t>
            </a:r>
            <a:r>
              <a:rPr lang="en-US" altLang="zh-CN" sz="2000" dirty="0" err="1">
                <a:latin typeface="宋体" panose="02010600030101010101" pitchFamily="2" charset="-122"/>
                <a:ea typeface="宋体" panose="02010600030101010101" pitchFamily="2" charset="-122"/>
              </a:rPr>
              <a:t>gRPC</a:t>
            </a:r>
            <a:r>
              <a:rPr lang="zh-CN" altLang="en-US" sz="2000" dirty="0">
                <a:latin typeface="宋体" panose="02010600030101010101" pitchFamily="2" charset="-122"/>
                <a:ea typeface="宋体" panose="02010600030101010101" pitchFamily="2" charset="-122"/>
              </a:rPr>
              <a:t>使用</a:t>
            </a:r>
            <a:r>
              <a:rPr lang="en-US" altLang="zh-CN" sz="2000" dirty="0" err="1">
                <a:latin typeface="宋体" panose="02010600030101010101" pitchFamily="2" charset="-122"/>
                <a:ea typeface="宋体" panose="02010600030101010101" pitchFamily="2" charset="-122"/>
              </a:rPr>
              <a:t>HTTP2</a:t>
            </a:r>
            <a:r>
              <a:rPr lang="zh-CN" altLang="en-US" sz="2000" dirty="0">
                <a:latin typeface="宋体" panose="02010600030101010101" pitchFamily="2" charset="-122"/>
                <a:ea typeface="宋体" panose="02010600030101010101" pitchFamily="2" charset="-122"/>
              </a:rPr>
              <a:t>。不同的协议各有利弊。</a:t>
            </a:r>
            <a:r>
              <a:rPr lang="en-US" altLang="zh-CN" sz="2000" dirty="0">
                <a:latin typeface="宋体" panose="02010600030101010101" pitchFamily="2" charset="-122"/>
                <a:ea typeface="宋体" panose="02010600030101010101" pitchFamily="2" charset="-122"/>
              </a:rPr>
              <a:t>TCP</a:t>
            </a:r>
            <a:r>
              <a:rPr lang="zh-CN" altLang="en-US" sz="2000" dirty="0">
                <a:latin typeface="宋体" panose="02010600030101010101" pitchFamily="2" charset="-122"/>
                <a:ea typeface="宋体" panose="02010600030101010101" pitchFamily="2" charset="-122"/>
              </a:rPr>
              <a:t>更加高效，而</a:t>
            </a:r>
            <a:r>
              <a:rPr lang="en-US" altLang="zh-CN" sz="2000" dirty="0">
                <a:latin typeface="宋体" panose="02010600030101010101" pitchFamily="2" charset="-122"/>
                <a:ea typeface="宋体" panose="02010600030101010101" pitchFamily="2" charset="-122"/>
              </a:rPr>
              <a:t>HTTP</a:t>
            </a:r>
            <a:r>
              <a:rPr lang="zh-CN" altLang="en-US" sz="2000" dirty="0">
                <a:latin typeface="宋体" panose="02010600030101010101" pitchFamily="2" charset="-122"/>
                <a:ea typeface="宋体" panose="02010600030101010101" pitchFamily="2" charset="-122"/>
              </a:rPr>
              <a:t>在实际应用中更加的灵活</a:t>
            </a:r>
            <a:r>
              <a:rPr lang="en-US" altLang="zh-CN" sz="2000" dirty="0">
                <a:latin typeface="宋体" panose="02010600030101010101" pitchFamily="2" charset="-122"/>
                <a:ea typeface="宋体" panose="02010600030101010101" pitchFamily="2" charset="-122"/>
              </a:rPr>
              <a:t>(</a:t>
            </a:r>
            <a:r>
              <a:rPr lang="en-US" altLang="zh-CN" sz="2000" dirty="0" err="1">
                <a:latin typeface="宋体" panose="02010600030101010101" pitchFamily="2" charset="-122"/>
                <a:ea typeface="宋体" panose="02010600030101010101" pitchFamily="2" charset="-122"/>
              </a:rPr>
              <a:t>XML,JSON</a:t>
            </a:r>
            <a:r>
              <a:rPr lang="en-US" altLang="zh-CN" sz="2000" dirty="0">
                <a:latin typeface="宋体" panose="02010600030101010101" pitchFamily="2" charset="-122"/>
                <a:ea typeface="宋体" panose="02010600030101010101" pitchFamily="2" charset="-122"/>
              </a:rPr>
              <a:t>)</a:t>
            </a:r>
            <a:endParaRPr lang="zh-CN" altLang="en-US" sz="1800" b="1" dirty="0">
              <a:latin typeface="宋体" panose="02010600030101010101" pitchFamily="2" charset="-122"/>
              <a:ea typeface="宋体" panose="02010600030101010101" pitchFamily="2" charset="-122"/>
            </a:endParaRP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3646" r="3646"/>
          <a:stretch>
            <a:fillRect/>
          </a:stretch>
        </p:blipFill>
        <p:spPr>
          <a:xfrm>
            <a:off x="3460069" y="4883594"/>
            <a:ext cx="2914718" cy="1974406"/>
          </a:xfrm>
          <a:prstGeom prst="rect">
            <a:avLst/>
          </a:prstGeom>
        </p:spPr>
      </p:pic>
      <p:sp>
        <p:nvSpPr>
          <p:cNvPr id="3" name="矩形 2"/>
          <p:cNvSpPr/>
          <p:nvPr/>
        </p:nvSpPr>
        <p:spPr>
          <a:xfrm>
            <a:off x="4974446" y="692478"/>
            <a:ext cx="4493538" cy="523220"/>
          </a:xfrm>
          <a:prstGeom prst="rect">
            <a:avLst/>
          </a:prstGeom>
          <a:solidFill>
            <a:schemeClr val="bg1">
              <a:lumMod val="95000"/>
            </a:schemeClr>
          </a:solidFill>
        </p:spPr>
        <p:txBody>
          <a:bodyPr wrap="none">
            <a:spAutoFit/>
          </a:bodyPr>
          <a:lstStyle/>
          <a:p>
            <a:r>
              <a:rPr lang="en-US" altLang="zh-CN" dirty="0">
                <a:solidFill>
                  <a:srgbClr val="FF0000"/>
                </a:solidFill>
                <a:latin typeface="宋体" panose="02010600030101010101" pitchFamily="2" charset="-122"/>
                <a:ea typeface="宋体" panose="02010600030101010101" pitchFamily="2" charset="-122"/>
              </a:rPr>
              <a:t>ID</a:t>
            </a:r>
            <a:r>
              <a:rPr lang="zh-CN" altLang="en-US" dirty="0">
                <a:solidFill>
                  <a:srgbClr val="FF0000"/>
                </a:solidFill>
                <a:latin typeface="宋体" panose="02010600030101010101" pitchFamily="2" charset="-122"/>
                <a:ea typeface="宋体" panose="02010600030101010101" pitchFamily="2" charset="-122"/>
              </a:rPr>
              <a:t>存在哪？功能部署到哪？</a:t>
            </a:r>
            <a:endParaRPr lang="zh-CN" altLang="en-US"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1203">
                                            <p:txEl>
                                              <p:pRg st="2" end="2"/>
                                            </p:txEl>
                                          </p:spTgt>
                                        </p:tgtEl>
                                        <p:attrNameLst>
                                          <p:attrName>style.visibility</p:attrName>
                                        </p:attrNameLst>
                                      </p:cBhvr>
                                      <p:to>
                                        <p:strVal val="visible"/>
                                      </p:to>
                                    </p:set>
                                    <p:anim calcmode="lin" valueType="num">
                                      <p:cBhvr additive="base">
                                        <p:cTn id="18" dur="500" fill="hold"/>
                                        <p:tgtEl>
                                          <p:spTgt spid="5120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12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1203">
                                            <p:txEl>
                                              <p:pRg st="3" end="3"/>
                                            </p:txEl>
                                          </p:spTgt>
                                        </p:tgtEl>
                                        <p:attrNameLst>
                                          <p:attrName>style.visibility</p:attrName>
                                        </p:attrNameLst>
                                      </p:cBhvr>
                                      <p:to>
                                        <p:strVal val="visible"/>
                                      </p:to>
                                    </p:set>
                                    <p:anim calcmode="lin" valueType="num">
                                      <p:cBhvr additive="base">
                                        <p:cTn id="24" dur="500" fill="hold"/>
                                        <p:tgtEl>
                                          <p:spTgt spid="5120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120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-RPC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410075" y="951457"/>
            <a:ext cx="8733925" cy="5319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en-US" altLang="zh-CN" sz="2400" b="1" dirty="0">
                <a:latin typeface="宋体" panose="02010600030101010101" pitchFamily="2" charset="-122"/>
                <a:ea typeface="宋体" panose="02010600030101010101" pitchFamily="2" charset="-122"/>
              </a:rPr>
              <a:t>RPC</a:t>
            </a:r>
            <a:r>
              <a:rPr lang="zh-CN" altLang="en-US" sz="2400" b="1" dirty="0">
                <a:latin typeface="宋体" panose="02010600030101010101" pitchFamily="2" charset="-122"/>
                <a:ea typeface="宋体" panose="02010600030101010101" pitchFamily="2" charset="-122"/>
              </a:rPr>
              <a:t>实现的</a:t>
            </a:r>
            <a:r>
              <a:rPr lang="en-US" altLang="zh-CN" sz="2400" b="1" dirty="0">
                <a:latin typeface="宋体" panose="02010600030101010101" pitchFamily="2" charset="-122"/>
                <a:ea typeface="宋体" panose="02010600030101010101" pitchFamily="2" charset="-122"/>
              </a:rPr>
              <a:t>9</a:t>
            </a:r>
            <a:r>
              <a:rPr lang="zh-CN" altLang="en-US" sz="2400" b="1" dirty="0">
                <a:latin typeface="宋体" panose="02010600030101010101" pitchFamily="2" charset="-122"/>
                <a:ea typeface="宋体" panose="02010600030101010101" pitchFamily="2" charset="-122"/>
              </a:rPr>
              <a:t>个步骤：</a:t>
            </a:r>
            <a:endParaRPr lang="en-US" altLang="zh-CN" sz="2400" b="1"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1800" dirty="0">
                <a:latin typeface="宋体" panose="02010600030101010101" pitchFamily="2" charset="-122"/>
                <a:ea typeface="宋体" panose="02010600030101010101" pitchFamily="2" charset="-122"/>
              </a:rPr>
              <a:t>1.</a:t>
            </a:r>
            <a:r>
              <a:rPr lang="zh-CN" altLang="en-US" sz="1800" dirty="0">
                <a:latin typeface="宋体" panose="02010600030101010101" pitchFamily="2" charset="-122"/>
                <a:ea typeface="宋体" panose="02010600030101010101" pitchFamily="2" charset="-122"/>
              </a:rPr>
              <a:t>服务消费方（</a:t>
            </a:r>
            <a:r>
              <a:rPr lang="en-US" altLang="zh-CN" sz="1800" dirty="0">
                <a:latin typeface="宋体" panose="02010600030101010101" pitchFamily="2" charset="-122"/>
                <a:ea typeface="宋体" panose="02010600030101010101" pitchFamily="2" charset="-122"/>
              </a:rPr>
              <a:t>client</a:t>
            </a:r>
            <a:r>
              <a:rPr lang="zh-CN" altLang="en-US" sz="1800" dirty="0">
                <a:latin typeface="宋体" panose="02010600030101010101" pitchFamily="2" charset="-122"/>
                <a:ea typeface="宋体" panose="02010600030101010101" pitchFamily="2" charset="-122"/>
              </a:rPr>
              <a:t>）以本地调用方式调用服务；</a:t>
            </a:r>
            <a:endParaRPr lang="en-US" altLang="zh-CN" sz="18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1800" dirty="0" err="1">
                <a:latin typeface="宋体" panose="02010600030101010101" pitchFamily="2" charset="-122"/>
                <a:ea typeface="宋体" panose="02010600030101010101" pitchFamily="2" charset="-122"/>
              </a:rPr>
              <a:t>2.client</a:t>
            </a:r>
            <a:r>
              <a:rPr lang="en-US" altLang="zh-CN" sz="1800" dirty="0">
                <a:latin typeface="宋体" panose="02010600030101010101" pitchFamily="2" charset="-122"/>
                <a:ea typeface="宋体" panose="02010600030101010101" pitchFamily="2" charset="-122"/>
              </a:rPr>
              <a:t> stub</a:t>
            </a:r>
            <a:r>
              <a:rPr lang="zh-CN" altLang="en-US" sz="1800" dirty="0">
                <a:latin typeface="宋体" panose="02010600030101010101" pitchFamily="2" charset="-122"/>
                <a:ea typeface="宋体" panose="02010600030101010101" pitchFamily="2" charset="-122"/>
              </a:rPr>
              <a:t>接收到调用后将方法、参数等</a:t>
            </a:r>
            <a:r>
              <a:rPr lang="zh-CN" altLang="en-US" sz="1800" dirty="0">
                <a:solidFill>
                  <a:srgbClr val="C00000"/>
                </a:solidFill>
                <a:latin typeface="宋体" panose="02010600030101010101" pitchFamily="2" charset="-122"/>
                <a:ea typeface="宋体" panose="02010600030101010101" pitchFamily="2" charset="-122"/>
              </a:rPr>
              <a:t>组装成网络传输消息体</a:t>
            </a:r>
            <a:r>
              <a:rPr lang="zh-CN" altLang="en-US" sz="1800" dirty="0">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1800" dirty="0" err="1">
                <a:latin typeface="宋体" panose="02010600030101010101" pitchFamily="2" charset="-122"/>
                <a:ea typeface="宋体" panose="02010600030101010101" pitchFamily="2" charset="-122"/>
              </a:rPr>
              <a:t>3.client</a:t>
            </a:r>
            <a:r>
              <a:rPr lang="en-US" altLang="zh-CN" sz="1800" dirty="0">
                <a:latin typeface="宋体" panose="02010600030101010101" pitchFamily="2" charset="-122"/>
                <a:ea typeface="宋体" panose="02010600030101010101" pitchFamily="2" charset="-122"/>
              </a:rPr>
              <a:t> stub</a:t>
            </a:r>
            <a:r>
              <a:rPr lang="zh-CN" altLang="en-US" sz="1800" dirty="0">
                <a:latin typeface="宋体" panose="02010600030101010101" pitchFamily="2" charset="-122"/>
                <a:ea typeface="宋体" panose="02010600030101010101" pitchFamily="2" charset="-122"/>
              </a:rPr>
              <a:t>找到服务地址，并将消息发送到服务端；</a:t>
            </a:r>
            <a:endParaRPr lang="en-US" altLang="zh-CN" sz="18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1800" dirty="0" err="1">
                <a:latin typeface="宋体" panose="02010600030101010101" pitchFamily="2" charset="-122"/>
                <a:ea typeface="宋体" panose="02010600030101010101" pitchFamily="2" charset="-122"/>
              </a:rPr>
              <a:t>4.server</a:t>
            </a:r>
            <a:r>
              <a:rPr lang="en-US" altLang="zh-CN" sz="1800" dirty="0">
                <a:latin typeface="宋体" panose="02010600030101010101" pitchFamily="2" charset="-122"/>
                <a:ea typeface="宋体" panose="02010600030101010101" pitchFamily="2" charset="-122"/>
              </a:rPr>
              <a:t> stub</a:t>
            </a:r>
            <a:r>
              <a:rPr lang="zh-CN" altLang="en-US" sz="1800" dirty="0">
                <a:latin typeface="宋体" panose="02010600030101010101" pitchFamily="2" charset="-122"/>
                <a:ea typeface="宋体" panose="02010600030101010101" pitchFamily="2" charset="-122"/>
              </a:rPr>
              <a:t>收到消息后进行解码；</a:t>
            </a:r>
            <a:endParaRPr lang="en-US" altLang="zh-CN" sz="18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1800" dirty="0" err="1">
                <a:latin typeface="宋体" panose="02010600030101010101" pitchFamily="2" charset="-122"/>
                <a:ea typeface="宋体" panose="02010600030101010101" pitchFamily="2" charset="-122"/>
              </a:rPr>
              <a:t>5.server</a:t>
            </a:r>
            <a:r>
              <a:rPr lang="en-US" altLang="zh-CN" sz="1800" dirty="0">
                <a:latin typeface="宋体" panose="02010600030101010101" pitchFamily="2" charset="-122"/>
                <a:ea typeface="宋体" panose="02010600030101010101" pitchFamily="2" charset="-122"/>
              </a:rPr>
              <a:t> stub</a:t>
            </a:r>
            <a:r>
              <a:rPr lang="zh-CN" altLang="en-US" sz="1800" dirty="0">
                <a:latin typeface="宋体" panose="02010600030101010101" pitchFamily="2" charset="-122"/>
                <a:ea typeface="宋体" panose="02010600030101010101" pitchFamily="2" charset="-122"/>
              </a:rPr>
              <a:t>根据解码结果调用本地的服务；</a:t>
            </a:r>
            <a:endParaRPr lang="en-US" altLang="zh-CN" sz="18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1800" dirty="0">
                <a:latin typeface="宋体" panose="02010600030101010101" pitchFamily="2" charset="-122"/>
                <a:ea typeface="宋体" panose="02010600030101010101" pitchFamily="2" charset="-122"/>
              </a:rPr>
              <a:t>6.</a:t>
            </a:r>
            <a:r>
              <a:rPr lang="zh-CN" altLang="en-US" sz="1800" dirty="0">
                <a:latin typeface="宋体" panose="02010600030101010101" pitchFamily="2" charset="-122"/>
                <a:ea typeface="宋体" panose="02010600030101010101" pitchFamily="2" charset="-122"/>
              </a:rPr>
              <a:t>本地服务执行并将结果返回给</a:t>
            </a:r>
            <a:r>
              <a:rPr lang="en-US" altLang="zh-CN" sz="1800" dirty="0">
                <a:latin typeface="宋体" panose="02010600030101010101" pitchFamily="2" charset="-122"/>
                <a:ea typeface="宋体" panose="02010600030101010101" pitchFamily="2" charset="-122"/>
              </a:rPr>
              <a:t>server stub</a:t>
            </a:r>
            <a:r>
              <a:rPr lang="zh-CN" altLang="en-US" sz="1800" dirty="0">
                <a:latin typeface="宋体" panose="02010600030101010101" pitchFamily="2" charset="-122"/>
                <a:ea typeface="宋体" panose="02010600030101010101" pitchFamily="2" charset="-122"/>
              </a:rPr>
              <a:t>；</a:t>
            </a:r>
            <a:endParaRPr lang="en-US" altLang="zh-CN" sz="18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1800" dirty="0" err="1">
                <a:latin typeface="宋体" panose="02010600030101010101" pitchFamily="2" charset="-122"/>
                <a:ea typeface="宋体" panose="02010600030101010101" pitchFamily="2" charset="-122"/>
              </a:rPr>
              <a:t>7.server</a:t>
            </a:r>
            <a:r>
              <a:rPr lang="en-US" altLang="zh-CN" sz="1800" dirty="0">
                <a:latin typeface="宋体" panose="02010600030101010101" pitchFamily="2" charset="-122"/>
                <a:ea typeface="宋体" panose="02010600030101010101" pitchFamily="2" charset="-122"/>
              </a:rPr>
              <a:t> stub</a:t>
            </a:r>
            <a:r>
              <a:rPr lang="zh-CN" altLang="en-US" sz="1800" dirty="0">
                <a:latin typeface="宋体" panose="02010600030101010101" pitchFamily="2" charset="-122"/>
                <a:ea typeface="宋体" panose="02010600030101010101" pitchFamily="2" charset="-122"/>
              </a:rPr>
              <a:t>将返回结果</a:t>
            </a:r>
            <a:r>
              <a:rPr lang="zh-CN" altLang="en-US" sz="1800" dirty="0">
                <a:solidFill>
                  <a:srgbClr val="C00000"/>
                </a:solidFill>
                <a:latin typeface="宋体" panose="02010600030101010101" pitchFamily="2" charset="-122"/>
                <a:ea typeface="宋体" panose="02010600030101010101" pitchFamily="2" charset="-122"/>
              </a:rPr>
              <a:t>打包成消息</a:t>
            </a:r>
            <a:r>
              <a:rPr lang="zh-CN" altLang="en-US" sz="1800" dirty="0">
                <a:latin typeface="宋体" panose="02010600030101010101" pitchFamily="2" charset="-122"/>
                <a:ea typeface="宋体" panose="02010600030101010101" pitchFamily="2" charset="-122"/>
              </a:rPr>
              <a:t>并发送至消费方；</a:t>
            </a:r>
            <a:endParaRPr lang="en-US" altLang="zh-CN" sz="18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1800" dirty="0" err="1">
                <a:latin typeface="宋体" panose="02010600030101010101" pitchFamily="2" charset="-122"/>
                <a:ea typeface="宋体" panose="02010600030101010101" pitchFamily="2" charset="-122"/>
              </a:rPr>
              <a:t>8.client</a:t>
            </a:r>
            <a:r>
              <a:rPr lang="en-US" altLang="zh-CN" sz="1800" dirty="0">
                <a:latin typeface="宋体" panose="02010600030101010101" pitchFamily="2" charset="-122"/>
                <a:ea typeface="宋体" panose="02010600030101010101" pitchFamily="2" charset="-122"/>
              </a:rPr>
              <a:t> stub</a:t>
            </a:r>
            <a:r>
              <a:rPr lang="zh-CN" altLang="en-US" sz="1800" dirty="0">
                <a:latin typeface="宋体" panose="02010600030101010101" pitchFamily="2" charset="-122"/>
                <a:ea typeface="宋体" panose="02010600030101010101" pitchFamily="2" charset="-122"/>
              </a:rPr>
              <a:t>接收到消息，并进行解码；</a:t>
            </a:r>
            <a:endParaRPr lang="en-US" altLang="zh-CN" sz="18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1800" dirty="0">
                <a:latin typeface="宋体" panose="02010600030101010101" pitchFamily="2" charset="-122"/>
                <a:ea typeface="宋体" panose="02010600030101010101" pitchFamily="2" charset="-122"/>
              </a:rPr>
              <a:t>9.</a:t>
            </a:r>
            <a:r>
              <a:rPr lang="zh-CN" altLang="en-US" sz="1800" dirty="0">
                <a:latin typeface="宋体" panose="02010600030101010101" pitchFamily="2" charset="-122"/>
                <a:ea typeface="宋体" panose="02010600030101010101" pitchFamily="2" charset="-122"/>
              </a:rPr>
              <a:t>服务消费方得到最终结果。</a:t>
            </a:r>
            <a:endParaRPr lang="en-US" altLang="zh-CN" sz="1800" dirty="0">
              <a:latin typeface="宋体" panose="02010600030101010101" pitchFamily="2" charset="-122"/>
              <a:ea typeface="宋体" panose="02010600030101010101" pitchFamily="2" charset="-122"/>
            </a:endParaRP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7339" r="9106" b="4696"/>
          <a:stretch>
            <a:fillRect/>
          </a:stretch>
        </p:blipFill>
        <p:spPr>
          <a:xfrm>
            <a:off x="4792663" y="3956770"/>
            <a:ext cx="4351337" cy="2991173"/>
          </a:xfrm>
          <a:prstGeom prst="rect">
            <a:avLst/>
          </a:prstGeom>
        </p:spPr>
      </p:pic>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-RPC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657037" y="1600604"/>
            <a:ext cx="8002088" cy="471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en-US" altLang="zh-CN" sz="2000" dirty="0">
                <a:latin typeface="宋体" panose="02010600030101010101" pitchFamily="2" charset="-122"/>
                <a:ea typeface="宋体" panose="02010600030101010101" pitchFamily="2" charset="-122"/>
              </a:rPr>
              <a:t>RPC OVER HTTP</a:t>
            </a:r>
            <a:r>
              <a:rPr lang="zh-CN" altLang="en-US" sz="2000" dirty="0">
                <a:latin typeface="宋体" panose="02010600030101010101" pitchFamily="2" charset="-122"/>
                <a:ea typeface="宋体" panose="02010600030101010101" pitchFamily="2" charset="-122"/>
              </a:rPr>
              <a:t>：</a:t>
            </a:r>
            <a:r>
              <a:rPr lang="en-US" altLang="zh-CN" sz="2000" dirty="0">
                <a:solidFill>
                  <a:srgbClr val="FF0000"/>
                </a:solidFill>
                <a:latin typeface="宋体" panose="02010600030101010101" pitchFamily="2" charset="-122"/>
                <a:ea typeface="宋体" panose="02010600030101010101" pitchFamily="2" charset="-122"/>
              </a:rPr>
              <a:t>Microsoft RPC-over-HTTP </a:t>
            </a:r>
            <a:r>
              <a:rPr lang="zh-CN" altLang="en-US" sz="2000" dirty="0">
                <a:latin typeface="宋体" panose="02010600030101010101" pitchFamily="2" charset="-122"/>
                <a:ea typeface="宋体" panose="02010600030101010101" pitchFamily="2" charset="-122"/>
              </a:rPr>
              <a:t>部署</a:t>
            </a:r>
            <a:r>
              <a:rPr lang="zh-CN" altLang="en-US" sz="2000" dirty="0">
                <a:solidFill>
                  <a:srgbClr val="FF0000"/>
                </a:solidFill>
                <a:latin typeface="宋体" panose="02010600030101010101" pitchFamily="2" charset="-122"/>
                <a:ea typeface="宋体" panose="02010600030101010101" pitchFamily="2" charset="-122"/>
              </a:rPr>
              <a:t>允许</a:t>
            </a:r>
            <a:r>
              <a:rPr lang="en-US" altLang="zh-CN" sz="2000" dirty="0">
                <a:solidFill>
                  <a:srgbClr val="FF0000"/>
                </a:solidFill>
                <a:latin typeface="宋体" panose="02010600030101010101" pitchFamily="2" charset="-122"/>
                <a:ea typeface="宋体" panose="02010600030101010101" pitchFamily="2" charset="-122"/>
              </a:rPr>
              <a:t>RPC </a:t>
            </a:r>
            <a:r>
              <a:rPr lang="zh-CN" altLang="en-US" sz="2000" dirty="0">
                <a:solidFill>
                  <a:srgbClr val="FF0000"/>
                </a:solidFill>
                <a:latin typeface="宋体" panose="02010600030101010101" pitchFamily="2" charset="-122"/>
                <a:ea typeface="宋体" panose="02010600030101010101" pitchFamily="2" charset="-122"/>
              </a:rPr>
              <a:t>客户端安全和有效地通过</a:t>
            </a:r>
            <a:r>
              <a:rPr lang="en-US" altLang="zh-CN" sz="2000" dirty="0">
                <a:solidFill>
                  <a:srgbClr val="FF0000"/>
                </a:solidFill>
                <a:latin typeface="宋体" panose="02010600030101010101" pitchFamily="2" charset="-122"/>
                <a:ea typeface="宋体" panose="02010600030101010101" pitchFamily="2" charset="-122"/>
              </a:rPr>
              <a:t>Internet </a:t>
            </a:r>
            <a:r>
              <a:rPr lang="zh-CN" altLang="en-US" sz="2000" dirty="0">
                <a:solidFill>
                  <a:srgbClr val="FF0000"/>
                </a:solidFill>
                <a:latin typeface="宋体" panose="02010600030101010101" pitchFamily="2" charset="-122"/>
                <a:ea typeface="宋体" panose="02010600030101010101" pitchFamily="2" charset="-122"/>
              </a:rPr>
              <a:t>连接到</a:t>
            </a:r>
            <a:r>
              <a:rPr lang="en-US" altLang="zh-CN" sz="2000" dirty="0">
                <a:solidFill>
                  <a:srgbClr val="FF0000"/>
                </a:solidFill>
                <a:latin typeface="宋体" panose="02010600030101010101" pitchFamily="2" charset="-122"/>
                <a:ea typeface="宋体" panose="02010600030101010101" pitchFamily="2" charset="-122"/>
              </a:rPr>
              <a:t>RPC </a:t>
            </a:r>
            <a:r>
              <a:rPr lang="zh-CN" altLang="en-US" sz="2000" dirty="0">
                <a:solidFill>
                  <a:srgbClr val="FF0000"/>
                </a:solidFill>
                <a:latin typeface="宋体" panose="02010600030101010101" pitchFamily="2" charset="-122"/>
                <a:ea typeface="宋体" panose="02010600030101010101" pitchFamily="2" charset="-122"/>
              </a:rPr>
              <a:t>服务器程序并执行远程过程调用。</a:t>
            </a:r>
            <a:r>
              <a:rPr lang="zh-CN" altLang="en-US" sz="2000" dirty="0">
                <a:latin typeface="宋体" panose="02010600030101010101" pitchFamily="2" charset="-122"/>
                <a:ea typeface="宋体" panose="02010600030101010101" pitchFamily="2" charset="-122"/>
              </a:rPr>
              <a:t>　　</a:t>
            </a:r>
            <a:endParaRPr lang="en-US" altLang="zh-CN" sz="2000"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2000" b="1" dirty="0">
                <a:latin typeface="宋体" panose="02010600030101010101" pitchFamily="2" charset="-122"/>
                <a:ea typeface="宋体" panose="02010600030101010101" pitchFamily="2" charset="-122"/>
              </a:rPr>
              <a:t>Microsoft RPC-over-HTTP</a:t>
            </a:r>
            <a:r>
              <a:rPr lang="zh-CN" altLang="en-US" sz="2000" b="1" dirty="0">
                <a:latin typeface="宋体" panose="02010600030101010101" pitchFamily="2" charset="-122"/>
                <a:ea typeface="宋体" panose="02010600030101010101" pitchFamily="2" charset="-122"/>
              </a:rPr>
              <a:t>运行在微软</a:t>
            </a:r>
            <a:r>
              <a:rPr lang="en-US" altLang="zh-CN" sz="2000" b="1" dirty="0">
                <a:latin typeface="宋体" panose="02010600030101010101" pitchFamily="2" charset="-122"/>
                <a:ea typeface="宋体" panose="02010600030101010101" pitchFamily="2" charset="-122"/>
              </a:rPr>
              <a:t>IIS</a:t>
            </a:r>
            <a:r>
              <a:rPr lang="zh-CN" altLang="en-US" sz="2000" b="1" dirty="0">
                <a:latin typeface="宋体" panose="02010600030101010101" pitchFamily="2" charset="-122"/>
                <a:ea typeface="宋体" panose="02010600030101010101" pitchFamily="2" charset="-122"/>
              </a:rPr>
              <a:t>上。</a:t>
            </a:r>
            <a:r>
              <a:rPr lang="zh-CN" altLang="en-US" sz="2000" dirty="0">
                <a:latin typeface="宋体" panose="02010600030101010101" pitchFamily="2" charset="-122"/>
                <a:ea typeface="宋体" panose="02010600030101010101" pitchFamily="2" charset="-122"/>
              </a:rPr>
              <a:t>它接受来自</a:t>
            </a:r>
            <a:r>
              <a:rPr lang="en-US" altLang="zh-CN" sz="2000" dirty="0">
                <a:latin typeface="宋体" panose="02010600030101010101" pitchFamily="2" charset="-122"/>
                <a:ea typeface="宋体" panose="02010600030101010101" pitchFamily="2" charset="-122"/>
              </a:rPr>
              <a:t>Internet </a:t>
            </a:r>
            <a:r>
              <a:rPr lang="zh-CN" altLang="en-US" sz="2000" dirty="0">
                <a:latin typeface="宋体" panose="02010600030101010101" pitchFamily="2" charset="-122"/>
                <a:ea typeface="宋体" panose="02010600030101010101" pitchFamily="2" charset="-122"/>
              </a:rPr>
              <a:t>的</a:t>
            </a:r>
            <a:r>
              <a:rPr lang="en-US" altLang="zh-CN" sz="2000" dirty="0">
                <a:latin typeface="宋体" panose="02010600030101010101" pitchFamily="2" charset="-122"/>
                <a:ea typeface="宋体" panose="02010600030101010101" pitchFamily="2" charset="-122"/>
              </a:rPr>
              <a:t>RPC </a:t>
            </a:r>
            <a:r>
              <a:rPr lang="zh-CN" altLang="en-US" sz="2000" dirty="0">
                <a:latin typeface="宋体" panose="02010600030101010101" pitchFamily="2" charset="-122"/>
                <a:ea typeface="宋体" panose="02010600030101010101" pitchFamily="2" charset="-122"/>
              </a:rPr>
              <a:t>请求，在这些请求上执行认证，检验和访问检查，</a:t>
            </a:r>
            <a:r>
              <a:rPr lang="zh-CN" altLang="en-US" sz="2000" b="1" dirty="0">
                <a:latin typeface="宋体" panose="02010600030101010101" pitchFamily="2" charset="-122"/>
                <a:ea typeface="宋体" panose="02010600030101010101" pitchFamily="2" charset="-122"/>
              </a:rPr>
              <a:t>如果请求通过所有的测试，</a:t>
            </a:r>
            <a:r>
              <a:rPr lang="en-US" altLang="zh-CN" sz="2000" b="1" dirty="0">
                <a:latin typeface="宋体" panose="02010600030101010101" pitchFamily="2" charset="-122"/>
                <a:ea typeface="宋体" panose="02010600030101010101" pitchFamily="2" charset="-122"/>
              </a:rPr>
              <a:t>RPC </a:t>
            </a:r>
            <a:r>
              <a:rPr lang="zh-CN" altLang="en-US" sz="2000" b="1" dirty="0">
                <a:latin typeface="宋体" panose="02010600030101010101" pitchFamily="2" charset="-122"/>
                <a:ea typeface="宋体" panose="02010600030101010101" pitchFamily="2" charset="-122"/>
              </a:rPr>
              <a:t>代理将请求转发给执行真正处理的</a:t>
            </a:r>
            <a:r>
              <a:rPr lang="en-US" altLang="zh-CN" sz="2000" b="1" dirty="0">
                <a:latin typeface="宋体" panose="02010600030101010101" pitchFamily="2" charset="-122"/>
                <a:ea typeface="宋体" panose="02010600030101010101" pitchFamily="2" charset="-122"/>
              </a:rPr>
              <a:t>RPC </a:t>
            </a:r>
            <a:r>
              <a:rPr lang="zh-CN" altLang="en-US" sz="2000" b="1" dirty="0">
                <a:latin typeface="宋体" panose="02010600030101010101" pitchFamily="2" charset="-122"/>
                <a:ea typeface="宋体" panose="02010600030101010101" pitchFamily="2" charset="-122"/>
              </a:rPr>
              <a:t>服务器</a:t>
            </a:r>
            <a:r>
              <a:rPr lang="zh-CN" altLang="en-US" sz="2000" dirty="0">
                <a:latin typeface="宋体" panose="02010600030101010101" pitchFamily="2" charset="-122"/>
                <a:ea typeface="宋体" panose="02010600030101010101" pitchFamily="2" charset="-122"/>
              </a:rPr>
              <a:t>。通过</a:t>
            </a:r>
            <a:r>
              <a:rPr lang="en-US" altLang="zh-CN" sz="2000" dirty="0">
                <a:latin typeface="宋体" panose="02010600030101010101" pitchFamily="2" charset="-122"/>
                <a:ea typeface="宋体" panose="02010600030101010101" pitchFamily="2" charset="-122"/>
              </a:rPr>
              <a:t>RPC over HTTP</a:t>
            </a:r>
            <a:r>
              <a:rPr lang="zh-CN" altLang="en-US" sz="2000" dirty="0">
                <a:latin typeface="宋体" panose="02010600030101010101" pitchFamily="2" charset="-122"/>
                <a:ea typeface="宋体" panose="02010600030101010101" pitchFamily="2" charset="-122"/>
              </a:rPr>
              <a:t>，</a:t>
            </a:r>
            <a:r>
              <a:rPr lang="en-US" altLang="zh-CN" sz="2000" dirty="0">
                <a:latin typeface="宋体" panose="02010600030101010101" pitchFamily="2" charset="-122"/>
                <a:ea typeface="宋体" panose="02010600030101010101" pitchFamily="2" charset="-122"/>
              </a:rPr>
              <a:t>RPC </a:t>
            </a:r>
            <a:r>
              <a:rPr lang="zh-CN" altLang="en-US" sz="2000" dirty="0">
                <a:latin typeface="宋体" panose="02010600030101010101" pitchFamily="2" charset="-122"/>
                <a:ea typeface="宋体" panose="02010600030101010101" pitchFamily="2" charset="-122"/>
              </a:rPr>
              <a:t>客户端不和服务器直接通信，它们使用</a:t>
            </a:r>
            <a:r>
              <a:rPr lang="en-US" altLang="zh-CN" sz="2000" dirty="0">
                <a:latin typeface="宋体" panose="02010600030101010101" pitchFamily="2" charset="-122"/>
                <a:ea typeface="宋体" panose="02010600030101010101" pitchFamily="2" charset="-122"/>
              </a:rPr>
              <a:t>RPC </a:t>
            </a:r>
            <a:r>
              <a:rPr lang="zh-CN" altLang="en-US" sz="2000" dirty="0">
                <a:latin typeface="宋体" panose="02010600030101010101" pitchFamily="2" charset="-122"/>
                <a:ea typeface="宋体" panose="02010600030101010101" pitchFamily="2" charset="-122"/>
              </a:rPr>
              <a:t>代理作为中间件。</a:t>
            </a:r>
          </a:p>
        </p:txBody>
      </p:sp>
      <p:sp>
        <p:nvSpPr>
          <p:cNvPr id="6" name="矩形 5"/>
          <p:cNvSpPr/>
          <p:nvPr/>
        </p:nvSpPr>
        <p:spPr>
          <a:xfrm>
            <a:off x="793965" y="965729"/>
            <a:ext cx="3256020" cy="523220"/>
          </a:xfrm>
          <a:prstGeom prst="rect">
            <a:avLst/>
          </a:prstGeom>
        </p:spPr>
        <p:txBody>
          <a:bodyPr wrap="none">
            <a:spAutoFit/>
          </a:bodyPr>
          <a:lstStyle/>
          <a:p>
            <a:r>
              <a:rPr lang="zh-CN" altLang="en-US" b="1" dirty="0">
                <a:solidFill>
                  <a:srgbClr val="C00000"/>
                </a:solidFill>
                <a:latin typeface="宋体" panose="02010600030101010101" pitchFamily="2" charset="-122"/>
                <a:ea typeface="宋体" panose="02010600030101010101" pitchFamily="2" charset="-122"/>
              </a:rPr>
              <a:t>基于</a:t>
            </a:r>
            <a:r>
              <a:rPr lang="en-US" altLang="zh-CN" b="1" dirty="0">
                <a:solidFill>
                  <a:srgbClr val="C00000"/>
                </a:solidFill>
                <a:latin typeface="宋体" panose="02010600030101010101" pitchFamily="2" charset="-122"/>
                <a:ea typeface="宋体" panose="02010600030101010101" pitchFamily="2" charset="-122"/>
              </a:rPr>
              <a:t>HTTP</a:t>
            </a:r>
            <a:r>
              <a:rPr lang="zh-CN" altLang="en-US" b="1" dirty="0">
                <a:solidFill>
                  <a:srgbClr val="C00000"/>
                </a:solidFill>
                <a:latin typeface="宋体" panose="02010600030101010101" pitchFamily="2" charset="-122"/>
                <a:ea typeface="宋体" panose="02010600030101010101" pitchFamily="2" charset="-122"/>
              </a:rPr>
              <a:t>的</a:t>
            </a:r>
            <a:r>
              <a:rPr lang="en-US" altLang="zh-CN" b="1" dirty="0">
                <a:solidFill>
                  <a:srgbClr val="C00000"/>
                </a:solidFill>
                <a:latin typeface="宋体" panose="02010600030101010101" pitchFamily="2" charset="-122"/>
                <a:ea typeface="宋体" panose="02010600030101010101" pitchFamily="2" charset="-122"/>
              </a:rPr>
              <a:t>RPC</a:t>
            </a:r>
            <a:r>
              <a:rPr lang="zh-CN" altLang="en-US" b="1" dirty="0">
                <a:solidFill>
                  <a:srgbClr val="C00000"/>
                </a:solidFill>
                <a:latin typeface="宋体" panose="02010600030101010101" pitchFamily="2" charset="-122"/>
                <a:ea typeface="宋体" panose="02010600030101010101" pitchFamily="2" charset="-122"/>
              </a:rPr>
              <a:t>框架</a:t>
            </a:r>
            <a:endParaRPr lang="zh-CN" altLang="en-US" dirty="0">
              <a:solidFill>
                <a:srgbClr val="C00000"/>
              </a:solidFill>
            </a:endParaRPr>
          </a:p>
        </p:txBody>
      </p:sp>
      <p:sp>
        <p:nvSpPr>
          <p:cNvPr id="2" name="矩形 1"/>
          <p:cNvSpPr/>
          <p:nvPr/>
        </p:nvSpPr>
        <p:spPr>
          <a:xfrm>
            <a:off x="928955" y="4601569"/>
            <a:ext cx="6985021" cy="1384995"/>
          </a:xfrm>
          <a:prstGeom prst="rect">
            <a:avLst/>
          </a:prstGeom>
        </p:spPr>
        <p:txBody>
          <a:bodyPr wrap="square">
            <a:spAutoFit/>
          </a:bodyPr>
          <a:lstStyle/>
          <a:p>
            <a:pPr>
              <a:buSzPct val="80000"/>
            </a:pPr>
            <a:r>
              <a:rPr lang="en-US" altLang="zh-CN" b="1" dirty="0">
                <a:solidFill>
                  <a:srgbClr val="C00000"/>
                </a:solidFill>
                <a:latin typeface="宋体" panose="02010600030101010101" pitchFamily="2" charset="-122"/>
                <a:ea typeface="宋体" panose="02010600030101010101" pitchFamily="2" charset="-122"/>
              </a:rPr>
              <a:t>XML RPC</a:t>
            </a:r>
            <a:r>
              <a:rPr lang="zh-CN" altLang="en-US" b="1" dirty="0">
                <a:solidFill>
                  <a:srgbClr val="C00000"/>
                </a:solidFill>
                <a:latin typeface="宋体" panose="02010600030101010101" pitchFamily="2" charset="-122"/>
                <a:ea typeface="宋体" panose="02010600030101010101" pitchFamily="2" charset="-122"/>
              </a:rPr>
              <a:t>是什么？ </a:t>
            </a:r>
            <a:endParaRPr lang="en-US" altLang="zh-CN" b="1" dirty="0">
              <a:solidFill>
                <a:srgbClr val="C00000"/>
              </a:solidFill>
              <a:latin typeface="宋体" panose="02010600030101010101" pitchFamily="2" charset="-122"/>
              <a:ea typeface="宋体" panose="02010600030101010101" pitchFamily="2" charset="-122"/>
            </a:endParaRPr>
          </a:p>
          <a:p>
            <a:pPr>
              <a:buSzPct val="80000"/>
            </a:pPr>
            <a:r>
              <a:rPr lang="zh-CN" altLang="en-US" b="1" dirty="0">
                <a:solidFill>
                  <a:srgbClr val="C00000"/>
                </a:solidFill>
                <a:latin typeface="宋体" panose="02010600030101010101" pitchFamily="2" charset="-122"/>
                <a:ea typeface="宋体" panose="02010600030101010101" pitchFamily="2" charset="-122"/>
              </a:rPr>
              <a:t>使用</a:t>
            </a:r>
            <a:r>
              <a:rPr lang="en-US" altLang="zh-CN" b="1" dirty="0">
                <a:solidFill>
                  <a:srgbClr val="C00000"/>
                </a:solidFill>
                <a:latin typeface="宋体" panose="02010600030101010101" pitchFamily="2" charset="-122"/>
                <a:ea typeface="宋体" panose="02010600030101010101" pitchFamily="2" charset="-122"/>
              </a:rPr>
              <a:t>http</a:t>
            </a:r>
            <a:r>
              <a:rPr lang="zh-CN" altLang="en-US" b="1" dirty="0">
                <a:solidFill>
                  <a:srgbClr val="C00000"/>
                </a:solidFill>
                <a:latin typeface="宋体" panose="02010600030101010101" pitchFamily="2" charset="-122"/>
                <a:ea typeface="宋体" panose="02010600030101010101" pitchFamily="2" charset="-122"/>
              </a:rPr>
              <a:t>协议</a:t>
            </a:r>
            <a:r>
              <a:rPr lang="en-US" altLang="zh-CN" b="1" dirty="0">
                <a:solidFill>
                  <a:srgbClr val="C00000"/>
                </a:solidFill>
                <a:latin typeface="宋体" panose="02010600030101010101" pitchFamily="2" charset="-122"/>
                <a:ea typeface="宋体" panose="02010600030101010101" pitchFamily="2" charset="-122"/>
              </a:rPr>
              <a:t>,</a:t>
            </a:r>
            <a:r>
              <a:rPr lang="zh-CN" altLang="en-US" b="1" dirty="0">
                <a:solidFill>
                  <a:srgbClr val="C00000"/>
                </a:solidFill>
                <a:latin typeface="宋体" panose="02010600030101010101" pitchFamily="2" charset="-122"/>
                <a:ea typeface="宋体" panose="02010600030101010101" pitchFamily="2" charset="-122"/>
              </a:rPr>
              <a:t>使用</a:t>
            </a:r>
            <a:r>
              <a:rPr lang="en-US" altLang="zh-CN" b="1" dirty="0">
                <a:solidFill>
                  <a:srgbClr val="C00000"/>
                </a:solidFill>
                <a:latin typeface="宋体" panose="02010600030101010101" pitchFamily="2" charset="-122"/>
                <a:ea typeface="宋体" panose="02010600030101010101" pitchFamily="2" charset="-122"/>
              </a:rPr>
              <a:t>xml</a:t>
            </a:r>
            <a:r>
              <a:rPr lang="zh-CN" altLang="en-US" b="1" dirty="0">
                <a:solidFill>
                  <a:srgbClr val="C00000"/>
                </a:solidFill>
                <a:latin typeface="宋体" panose="02010600030101010101" pitchFamily="2" charset="-122"/>
                <a:ea typeface="宋体" panose="02010600030101010101" pitchFamily="2" charset="-122"/>
              </a:rPr>
              <a:t>文本的方式传输命令和数据的</a:t>
            </a:r>
            <a:r>
              <a:rPr lang="en-US" altLang="zh-CN" b="1" dirty="0" err="1">
                <a:solidFill>
                  <a:srgbClr val="C00000"/>
                </a:solidFill>
                <a:latin typeface="宋体" panose="02010600030101010101" pitchFamily="2" charset="-122"/>
                <a:ea typeface="宋体" panose="02010600030101010101" pitchFamily="2" charset="-122"/>
              </a:rPr>
              <a:t>rpc</a:t>
            </a:r>
            <a:r>
              <a:rPr lang="zh-CN" altLang="en-US" b="1" dirty="0">
                <a:solidFill>
                  <a:srgbClr val="C00000"/>
                </a:solidFill>
                <a:latin typeface="宋体" panose="02010600030101010101" pitchFamily="2" charset="-122"/>
                <a:ea typeface="宋体" panose="02010600030101010101" pitchFamily="2" charset="-122"/>
              </a:rPr>
              <a:t>方式 </a:t>
            </a:r>
            <a:endParaRPr lang="en-US" altLang="zh-CN" b="1" dirty="0">
              <a:solidFill>
                <a:srgbClr val="C0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-RPC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410074" y="1628775"/>
            <a:ext cx="8532447" cy="447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en-US" altLang="zh-CN" sz="2000" b="1" dirty="0" err="1">
                <a:latin typeface="宋体" panose="02010600030101010101" pitchFamily="2" charset="-122"/>
                <a:ea typeface="宋体" panose="02010600030101010101" pitchFamily="2" charset="-122"/>
              </a:rPr>
              <a:t>Dubbo</a:t>
            </a:r>
            <a:r>
              <a:rPr lang="zh-CN" altLang="en-US" sz="2000" b="1" dirty="0">
                <a:latin typeface="宋体" panose="02010600030101010101" pitchFamily="2" charset="-122"/>
                <a:ea typeface="宋体" panose="02010600030101010101" pitchFamily="2" charset="-122"/>
              </a:rPr>
              <a:t>是阿里巴巴开源的一个极为出名的</a:t>
            </a:r>
            <a:r>
              <a:rPr lang="en-US" altLang="zh-CN" sz="2000" b="1" dirty="0">
                <a:latin typeface="宋体" panose="02010600030101010101" pitchFamily="2" charset="-122"/>
                <a:ea typeface="宋体" panose="02010600030101010101" pitchFamily="2" charset="-122"/>
              </a:rPr>
              <a:t>RPC</a:t>
            </a:r>
            <a:r>
              <a:rPr lang="zh-CN" altLang="en-US" sz="2000" b="1" dirty="0">
                <a:latin typeface="宋体" panose="02010600030101010101" pitchFamily="2" charset="-122"/>
                <a:ea typeface="宋体" panose="02010600030101010101" pitchFamily="2" charset="-122"/>
              </a:rPr>
              <a:t>框架。远程接口是基于</a:t>
            </a:r>
            <a:r>
              <a:rPr lang="en-US" altLang="zh-CN" sz="2000" b="1" dirty="0">
                <a:latin typeface="宋体" panose="02010600030101010101" pitchFamily="2" charset="-122"/>
                <a:ea typeface="宋体" panose="02010600030101010101" pitchFamily="2" charset="-122"/>
              </a:rPr>
              <a:t>Java Interface</a:t>
            </a:r>
            <a:r>
              <a:rPr lang="zh-CN" altLang="en-US" sz="2000" b="1" dirty="0">
                <a:latin typeface="宋体" panose="02010600030101010101" pitchFamily="2" charset="-122"/>
                <a:ea typeface="宋体" panose="02010600030101010101" pitchFamily="2" charset="-122"/>
              </a:rPr>
              <a:t>，并且依托于</a:t>
            </a:r>
            <a:r>
              <a:rPr lang="en-US" altLang="zh-CN" sz="2000" b="1" dirty="0">
                <a:latin typeface="宋体" panose="02010600030101010101" pitchFamily="2" charset="-122"/>
                <a:ea typeface="宋体" panose="02010600030101010101" pitchFamily="2" charset="-122"/>
              </a:rPr>
              <a:t>spring</a:t>
            </a:r>
            <a:r>
              <a:rPr lang="zh-CN" altLang="en-US" sz="2000" b="1" dirty="0">
                <a:latin typeface="宋体" panose="02010600030101010101" pitchFamily="2" charset="-122"/>
                <a:ea typeface="宋体" panose="02010600030101010101" pitchFamily="2" charset="-122"/>
              </a:rPr>
              <a:t>框架方便开发。可以方便的打包成单一文件，独立进程运行，和现在的微服务概念一致。</a:t>
            </a:r>
            <a:endParaRPr lang="en-US" altLang="zh-CN" sz="2000" b="1"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2000" b="1" dirty="0" err="1">
                <a:latin typeface="宋体" panose="02010600030101010101" pitchFamily="2" charset="-122"/>
                <a:ea typeface="宋体" panose="02010600030101010101" pitchFamily="2" charset="-122"/>
              </a:rPr>
              <a:t>gRPC</a:t>
            </a:r>
            <a:r>
              <a:rPr lang="zh-CN" altLang="en-US" sz="2000" b="1" dirty="0">
                <a:latin typeface="宋体" panose="02010600030101010101" pitchFamily="2" charset="-122"/>
                <a:ea typeface="宋体" panose="02010600030101010101" pitchFamily="2" charset="-122"/>
              </a:rPr>
              <a:t>是</a:t>
            </a:r>
            <a:r>
              <a:rPr lang="en-US" altLang="zh-CN" sz="2000" b="1" dirty="0">
                <a:latin typeface="宋体" panose="02010600030101010101" pitchFamily="2" charset="-122"/>
                <a:ea typeface="宋体" panose="02010600030101010101" pitchFamily="2" charset="-122"/>
              </a:rPr>
              <a:t>Google</a:t>
            </a:r>
            <a:r>
              <a:rPr lang="zh-CN" altLang="en-US" sz="2000" b="1" dirty="0">
                <a:latin typeface="宋体" panose="02010600030101010101" pitchFamily="2" charset="-122"/>
                <a:ea typeface="宋体" panose="02010600030101010101" pitchFamily="2" charset="-122"/>
              </a:rPr>
              <a:t>最近公布的开源软件，基于最新的</a:t>
            </a:r>
            <a:r>
              <a:rPr lang="en-US" altLang="zh-CN" sz="2000" b="1" dirty="0" err="1">
                <a:latin typeface="宋体" panose="02010600030101010101" pitchFamily="2" charset="-122"/>
                <a:ea typeface="宋体" panose="02010600030101010101" pitchFamily="2" charset="-122"/>
              </a:rPr>
              <a:t>HTTP2.0</a:t>
            </a:r>
            <a:r>
              <a:rPr lang="zh-CN" altLang="en-US" sz="2000" b="1" dirty="0">
                <a:latin typeface="宋体" panose="02010600030101010101" pitchFamily="2" charset="-122"/>
                <a:ea typeface="宋体" panose="02010600030101010101" pitchFamily="2" charset="-122"/>
              </a:rPr>
              <a:t>协议，并支持常见的众多编程语言。框架是基于</a:t>
            </a:r>
            <a:r>
              <a:rPr lang="en-US" altLang="zh-CN" sz="2000" b="1" dirty="0">
                <a:latin typeface="宋体" panose="02010600030101010101" pitchFamily="2" charset="-122"/>
                <a:ea typeface="宋体" panose="02010600030101010101" pitchFamily="2" charset="-122"/>
              </a:rPr>
              <a:t>HTTP</a:t>
            </a:r>
            <a:r>
              <a:rPr lang="zh-CN" altLang="en-US" sz="2000" b="1" dirty="0">
                <a:latin typeface="宋体" panose="02010600030101010101" pitchFamily="2" charset="-122"/>
                <a:ea typeface="宋体" panose="02010600030101010101" pitchFamily="2" charset="-122"/>
              </a:rPr>
              <a:t>协议实现的，底层使用到了</a:t>
            </a:r>
            <a:r>
              <a:rPr lang="en-US" altLang="zh-CN" sz="2000" b="1" dirty="0" err="1">
                <a:latin typeface="宋体" panose="02010600030101010101" pitchFamily="2" charset="-122"/>
                <a:ea typeface="宋体" panose="02010600030101010101" pitchFamily="2" charset="-122"/>
              </a:rPr>
              <a:t>Netty</a:t>
            </a:r>
            <a:r>
              <a:rPr lang="zh-CN" altLang="en-US" sz="2000" b="1" dirty="0">
                <a:latin typeface="宋体" panose="02010600030101010101" pitchFamily="2" charset="-122"/>
                <a:ea typeface="宋体" panose="02010600030101010101" pitchFamily="2" charset="-122"/>
              </a:rPr>
              <a:t>框架的支持。</a:t>
            </a: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2" name="矩形 1"/>
          <p:cNvSpPr/>
          <p:nvPr/>
        </p:nvSpPr>
        <p:spPr>
          <a:xfrm>
            <a:off x="626039" y="1005339"/>
            <a:ext cx="6327005" cy="523220"/>
          </a:xfrm>
          <a:prstGeom prst="rect">
            <a:avLst/>
          </a:prstGeom>
        </p:spPr>
        <p:txBody>
          <a:bodyPr wrap="square">
            <a:spAutoFit/>
          </a:bodyPr>
          <a:lstStyle/>
          <a:p>
            <a:pPr>
              <a:buSzPct val="80000"/>
            </a:pPr>
            <a:r>
              <a:rPr lang="zh-CN" altLang="en-US" b="1" dirty="0">
                <a:solidFill>
                  <a:srgbClr val="C00000"/>
                </a:solidFill>
                <a:latin typeface="宋体" panose="02010600030101010101" pitchFamily="2" charset="-122"/>
                <a:ea typeface="宋体" panose="02010600030101010101" pitchFamily="2" charset="-122"/>
              </a:rPr>
              <a:t>目前流行的开源</a:t>
            </a:r>
            <a:r>
              <a:rPr lang="en-US" altLang="zh-CN" b="1" dirty="0">
                <a:solidFill>
                  <a:srgbClr val="C00000"/>
                </a:solidFill>
                <a:latin typeface="宋体" panose="02010600030101010101" pitchFamily="2" charset="-122"/>
                <a:ea typeface="宋体" panose="02010600030101010101" pitchFamily="2" charset="-122"/>
              </a:rPr>
              <a:t>RPC</a:t>
            </a:r>
            <a:r>
              <a:rPr lang="zh-CN" altLang="en-US" b="1" dirty="0">
                <a:solidFill>
                  <a:srgbClr val="C00000"/>
                </a:solidFill>
                <a:latin typeface="宋体" panose="02010600030101010101" pitchFamily="2" charset="-122"/>
                <a:ea typeface="宋体" panose="02010600030101010101" pitchFamily="2" charset="-122"/>
              </a:rPr>
              <a:t>框架：</a:t>
            </a:r>
          </a:p>
        </p:txBody>
      </p:sp>
      <p:sp>
        <p:nvSpPr>
          <p:cNvPr id="3" name="矩形 2"/>
          <p:cNvSpPr/>
          <p:nvPr/>
        </p:nvSpPr>
        <p:spPr>
          <a:xfrm>
            <a:off x="410074" y="3892811"/>
            <a:ext cx="8316482" cy="1015663"/>
          </a:xfrm>
          <a:prstGeom prst="rect">
            <a:avLst/>
          </a:prstGeom>
        </p:spPr>
        <p:txBody>
          <a:bodyPr wrap="square">
            <a:spAutoFit/>
          </a:bodyPr>
          <a:lstStyle/>
          <a:p>
            <a:pPr>
              <a:buSzPct val="80000"/>
              <a:buFont typeface="Wingdings" panose="05000000000000000000" pitchFamily="2" charset="2"/>
              <a:buChar char="l"/>
            </a:pPr>
            <a:r>
              <a:rPr lang="zh-CN" altLang="en-US" sz="2000" b="1" dirty="0">
                <a:solidFill>
                  <a:srgbClr val="C00000"/>
                </a:solidFill>
                <a:latin typeface="宋体" panose="02010600030101010101" pitchFamily="2" charset="-122"/>
                <a:ea typeface="宋体" panose="02010600030101010101" pitchFamily="2" charset="-122"/>
              </a:rPr>
              <a:t>随着远程调用服务越来越多，服务间的关联越来越复杂，服务的配置和管理越来越复杂。因此需要服务注册和服务发现管理中心，让服务动态的部署和位置管理变得透明。</a:t>
            </a:r>
            <a:r>
              <a:rPr lang="zh-CN" altLang="en-US" sz="2000" b="1" dirty="0">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微服务管理框架诞生</a:t>
            </a:r>
          </a:p>
        </p:txBody>
      </p:sp>
      <p:sp>
        <p:nvSpPr>
          <p:cNvPr id="4" name="矩形 3"/>
          <p:cNvSpPr/>
          <p:nvPr/>
        </p:nvSpPr>
        <p:spPr>
          <a:xfrm>
            <a:off x="2002840" y="4989448"/>
            <a:ext cx="5346914" cy="1631216"/>
          </a:xfrm>
          <a:prstGeom prst="rect">
            <a:avLst/>
          </a:prstGeom>
          <a:solidFill>
            <a:schemeClr val="bg1">
              <a:lumMod val="85000"/>
            </a:schemeClr>
          </a:solidFill>
        </p:spPr>
        <p:txBody>
          <a:bodyPr wrap="square">
            <a:spAutoFit/>
          </a:bodyPr>
          <a:lstStyle/>
          <a:p>
            <a:r>
              <a:rPr lang="en-US" altLang="zh-CN" sz="2000" dirty="0" err="1">
                <a:solidFill>
                  <a:srgbClr val="CC0000"/>
                </a:solidFill>
                <a:latin typeface="宋体" panose="02010600030101010101" pitchFamily="2" charset="-122"/>
                <a:ea typeface="宋体" panose="02010600030101010101" pitchFamily="2" charset="-122"/>
              </a:rPr>
              <a:t>ZooKeeper</a:t>
            </a:r>
            <a:r>
              <a:rPr lang="zh-CN" altLang="en-US" sz="2000" dirty="0">
                <a:solidFill>
                  <a:srgbClr val="333333"/>
                </a:solidFill>
                <a:latin typeface="宋体" panose="02010600030101010101" pitchFamily="2" charset="-122"/>
                <a:ea typeface="宋体" panose="02010600030101010101" pitchFamily="2" charset="-122"/>
              </a:rPr>
              <a:t>是一个分布式的，开放源码的分布式应用程序协调服务，是</a:t>
            </a:r>
            <a:r>
              <a:rPr lang="en-US" altLang="zh-CN" sz="2000" dirty="0">
                <a:solidFill>
                  <a:srgbClr val="333333"/>
                </a:solidFill>
                <a:latin typeface="宋体" panose="02010600030101010101" pitchFamily="2" charset="-122"/>
                <a:ea typeface="宋体" panose="02010600030101010101" pitchFamily="2" charset="-122"/>
              </a:rPr>
              <a:t>Google</a:t>
            </a:r>
            <a:r>
              <a:rPr lang="zh-CN" altLang="en-US" sz="2000" dirty="0">
                <a:solidFill>
                  <a:srgbClr val="333333"/>
                </a:solidFill>
                <a:latin typeface="宋体" panose="02010600030101010101" pitchFamily="2" charset="-122"/>
                <a:ea typeface="宋体" panose="02010600030101010101" pitchFamily="2" charset="-122"/>
              </a:rPr>
              <a:t>的</a:t>
            </a:r>
            <a:r>
              <a:rPr lang="en-US" altLang="zh-CN" sz="2000" dirty="0">
                <a:solidFill>
                  <a:srgbClr val="333333"/>
                </a:solidFill>
                <a:latin typeface="宋体" panose="02010600030101010101" pitchFamily="2" charset="-122"/>
                <a:ea typeface="宋体" panose="02010600030101010101" pitchFamily="2" charset="-122"/>
              </a:rPr>
              <a:t>Chubby</a:t>
            </a:r>
            <a:r>
              <a:rPr lang="zh-CN" altLang="en-US" sz="2000" dirty="0">
                <a:solidFill>
                  <a:srgbClr val="333333"/>
                </a:solidFill>
                <a:latin typeface="宋体" panose="02010600030101010101" pitchFamily="2" charset="-122"/>
                <a:ea typeface="宋体" panose="02010600030101010101" pitchFamily="2" charset="-122"/>
              </a:rPr>
              <a:t>一个开源的实现，是</a:t>
            </a:r>
            <a:r>
              <a:rPr lang="en-US" altLang="zh-CN" sz="2000" dirty="0">
                <a:solidFill>
                  <a:srgbClr val="333333"/>
                </a:solidFill>
                <a:latin typeface="宋体" panose="02010600030101010101" pitchFamily="2" charset="-122"/>
                <a:ea typeface="宋体" panose="02010600030101010101" pitchFamily="2" charset="-122"/>
              </a:rPr>
              <a:t>Hadoop</a:t>
            </a:r>
            <a:r>
              <a:rPr lang="zh-CN" altLang="en-US" sz="2000" dirty="0">
                <a:solidFill>
                  <a:srgbClr val="333333"/>
                </a:solidFill>
                <a:latin typeface="宋体" panose="02010600030101010101" pitchFamily="2" charset="-122"/>
                <a:ea typeface="宋体" panose="02010600030101010101" pitchFamily="2" charset="-122"/>
              </a:rPr>
              <a:t>和</a:t>
            </a:r>
            <a:r>
              <a:rPr lang="en-US" altLang="zh-CN" sz="2000" dirty="0" err="1">
                <a:solidFill>
                  <a:srgbClr val="333333"/>
                </a:solidFill>
                <a:latin typeface="宋体" panose="02010600030101010101" pitchFamily="2" charset="-122"/>
                <a:ea typeface="宋体" panose="02010600030101010101" pitchFamily="2" charset="-122"/>
              </a:rPr>
              <a:t>Hbase</a:t>
            </a:r>
            <a:r>
              <a:rPr lang="zh-CN" altLang="en-US" sz="2000" dirty="0">
                <a:solidFill>
                  <a:srgbClr val="333333"/>
                </a:solidFill>
                <a:latin typeface="宋体" panose="02010600030101010101" pitchFamily="2" charset="-122"/>
                <a:ea typeface="宋体" panose="02010600030101010101" pitchFamily="2" charset="-122"/>
              </a:rPr>
              <a:t>的重要组件，</a:t>
            </a:r>
            <a:r>
              <a:rPr lang="zh-CN" altLang="en-US" sz="2000" b="1" dirty="0">
                <a:solidFill>
                  <a:srgbClr val="333333"/>
                </a:solidFill>
                <a:latin typeface="宋体" panose="02010600030101010101" pitchFamily="2" charset="-122"/>
                <a:ea typeface="宋体" panose="02010600030101010101" pitchFamily="2" charset="-122"/>
              </a:rPr>
              <a:t>对基于</a:t>
            </a:r>
            <a:r>
              <a:rPr lang="en-US" altLang="zh-CN" sz="2000" b="1" dirty="0">
                <a:solidFill>
                  <a:srgbClr val="333333"/>
                </a:solidFill>
                <a:latin typeface="宋体" panose="02010600030101010101" pitchFamily="2" charset="-122"/>
                <a:ea typeface="宋体" panose="02010600030101010101" pitchFamily="2" charset="-122"/>
              </a:rPr>
              <a:t>RPC</a:t>
            </a:r>
            <a:r>
              <a:rPr lang="zh-CN" altLang="en-US" sz="2000" b="1" dirty="0">
                <a:solidFill>
                  <a:srgbClr val="333333"/>
                </a:solidFill>
                <a:latin typeface="宋体" panose="02010600030101010101" pitchFamily="2" charset="-122"/>
                <a:ea typeface="宋体" panose="02010600030101010101" pitchFamily="2" charset="-122"/>
              </a:rPr>
              <a:t>微服务提供管理，功能包括：配置维护、域名服务、分布式同步、组服务等。</a:t>
            </a:r>
            <a:endParaRPr lang="zh-CN" altLang="en-US" sz="2000" b="1" dirty="0">
              <a:latin typeface="宋体" panose="02010600030101010101" pitchFamily="2" charset="-122"/>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-RPC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1203" name="Rectangle 3"/>
          <p:cNvSpPr>
            <a:spLocks noChangeArrowheads="1"/>
          </p:cNvSpPr>
          <p:nvPr/>
        </p:nvSpPr>
        <p:spPr bwMode="auto">
          <a:xfrm>
            <a:off x="410074" y="1628775"/>
            <a:ext cx="8532447" cy="4475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86055" indent="-186055">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62865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SzPct val="80000"/>
              <a:buFont typeface="Wingdings" panose="05000000000000000000" pitchFamily="2" charset="2"/>
              <a:buChar char="l"/>
            </a:pPr>
            <a:r>
              <a:rPr lang="en-US" altLang="zh-CN" sz="2000" b="1" dirty="0" err="1">
                <a:latin typeface="宋体" panose="02010600030101010101" pitchFamily="2" charset="-122"/>
                <a:ea typeface="宋体" panose="02010600030101010101" pitchFamily="2" charset="-122"/>
              </a:rPr>
              <a:t>Dubbo</a:t>
            </a:r>
            <a:r>
              <a:rPr lang="zh-CN" altLang="en-US" sz="2000" b="1" dirty="0">
                <a:latin typeface="宋体" panose="02010600030101010101" pitchFamily="2" charset="-122"/>
                <a:ea typeface="宋体" panose="02010600030101010101" pitchFamily="2" charset="-122"/>
              </a:rPr>
              <a:t>是阿里巴巴开源的一个极为出名的</a:t>
            </a:r>
            <a:r>
              <a:rPr lang="en-US" altLang="zh-CN" sz="2000" b="1" dirty="0">
                <a:latin typeface="宋体" panose="02010600030101010101" pitchFamily="2" charset="-122"/>
                <a:ea typeface="宋体" panose="02010600030101010101" pitchFamily="2" charset="-122"/>
              </a:rPr>
              <a:t>RPC</a:t>
            </a:r>
            <a:r>
              <a:rPr lang="zh-CN" altLang="en-US" sz="2000" b="1" dirty="0">
                <a:latin typeface="宋体" panose="02010600030101010101" pitchFamily="2" charset="-122"/>
                <a:ea typeface="宋体" panose="02010600030101010101" pitchFamily="2" charset="-122"/>
              </a:rPr>
              <a:t>框架。远程接口是基于</a:t>
            </a:r>
            <a:r>
              <a:rPr lang="en-US" altLang="zh-CN" sz="2000" b="1" dirty="0">
                <a:latin typeface="宋体" panose="02010600030101010101" pitchFamily="2" charset="-122"/>
                <a:ea typeface="宋体" panose="02010600030101010101" pitchFamily="2" charset="-122"/>
              </a:rPr>
              <a:t>Java Interface</a:t>
            </a:r>
            <a:r>
              <a:rPr lang="zh-CN" altLang="en-US" sz="2000" b="1" dirty="0">
                <a:latin typeface="宋体" panose="02010600030101010101" pitchFamily="2" charset="-122"/>
                <a:ea typeface="宋体" panose="02010600030101010101" pitchFamily="2" charset="-122"/>
              </a:rPr>
              <a:t>，并且依托于</a:t>
            </a:r>
            <a:r>
              <a:rPr lang="en-US" altLang="zh-CN" sz="2000" b="1" dirty="0">
                <a:latin typeface="宋体" panose="02010600030101010101" pitchFamily="2" charset="-122"/>
                <a:ea typeface="宋体" panose="02010600030101010101" pitchFamily="2" charset="-122"/>
              </a:rPr>
              <a:t>spring</a:t>
            </a:r>
            <a:r>
              <a:rPr lang="zh-CN" altLang="en-US" sz="2000" b="1" dirty="0">
                <a:latin typeface="宋体" panose="02010600030101010101" pitchFamily="2" charset="-122"/>
                <a:ea typeface="宋体" panose="02010600030101010101" pitchFamily="2" charset="-122"/>
              </a:rPr>
              <a:t>框架方便开发。可以方便的打包成单一文件，独立进程运行，和现在的微服务概念一致。</a:t>
            </a:r>
            <a:endParaRPr lang="en-US" altLang="zh-CN" sz="2000" b="1" dirty="0">
              <a:latin typeface="宋体" panose="02010600030101010101" pitchFamily="2" charset="-122"/>
              <a:ea typeface="宋体" panose="02010600030101010101" pitchFamily="2" charset="-122"/>
            </a:endParaRPr>
          </a:p>
          <a:p>
            <a:pPr>
              <a:buSzPct val="80000"/>
              <a:buFont typeface="Wingdings" panose="05000000000000000000" pitchFamily="2" charset="2"/>
              <a:buChar char="l"/>
            </a:pPr>
            <a:r>
              <a:rPr lang="en-US" altLang="zh-CN" sz="2000" b="1" dirty="0" err="1">
                <a:latin typeface="宋体" panose="02010600030101010101" pitchFamily="2" charset="-122"/>
                <a:ea typeface="宋体" panose="02010600030101010101" pitchFamily="2" charset="-122"/>
              </a:rPr>
              <a:t>gRPC</a:t>
            </a:r>
            <a:r>
              <a:rPr lang="zh-CN" altLang="en-US" sz="2000" b="1" dirty="0">
                <a:latin typeface="宋体" panose="02010600030101010101" pitchFamily="2" charset="-122"/>
                <a:ea typeface="宋体" panose="02010600030101010101" pitchFamily="2" charset="-122"/>
              </a:rPr>
              <a:t>是</a:t>
            </a:r>
            <a:r>
              <a:rPr lang="en-US" altLang="zh-CN" sz="2000" b="1" dirty="0">
                <a:latin typeface="宋体" panose="02010600030101010101" pitchFamily="2" charset="-122"/>
                <a:ea typeface="宋体" panose="02010600030101010101" pitchFamily="2" charset="-122"/>
              </a:rPr>
              <a:t>Google</a:t>
            </a:r>
            <a:r>
              <a:rPr lang="zh-CN" altLang="en-US" sz="2000" b="1" dirty="0">
                <a:latin typeface="宋体" panose="02010600030101010101" pitchFamily="2" charset="-122"/>
                <a:ea typeface="宋体" panose="02010600030101010101" pitchFamily="2" charset="-122"/>
              </a:rPr>
              <a:t>最近公布的开源软件，基于最新的</a:t>
            </a:r>
            <a:r>
              <a:rPr lang="en-US" altLang="zh-CN" sz="2000" b="1" dirty="0" err="1">
                <a:latin typeface="宋体" panose="02010600030101010101" pitchFamily="2" charset="-122"/>
                <a:ea typeface="宋体" panose="02010600030101010101" pitchFamily="2" charset="-122"/>
              </a:rPr>
              <a:t>HTTP2.0</a:t>
            </a:r>
            <a:r>
              <a:rPr lang="zh-CN" altLang="en-US" sz="2000" b="1" dirty="0">
                <a:latin typeface="宋体" panose="02010600030101010101" pitchFamily="2" charset="-122"/>
                <a:ea typeface="宋体" panose="02010600030101010101" pitchFamily="2" charset="-122"/>
              </a:rPr>
              <a:t>协议，并支持常见的众多编程语言。框架是基于</a:t>
            </a:r>
            <a:r>
              <a:rPr lang="en-US" altLang="zh-CN" sz="2000" b="1" dirty="0">
                <a:latin typeface="宋体" panose="02010600030101010101" pitchFamily="2" charset="-122"/>
                <a:ea typeface="宋体" panose="02010600030101010101" pitchFamily="2" charset="-122"/>
              </a:rPr>
              <a:t>HTTP</a:t>
            </a:r>
            <a:r>
              <a:rPr lang="zh-CN" altLang="en-US" sz="2000" b="1" dirty="0">
                <a:latin typeface="宋体" panose="02010600030101010101" pitchFamily="2" charset="-122"/>
                <a:ea typeface="宋体" panose="02010600030101010101" pitchFamily="2" charset="-122"/>
              </a:rPr>
              <a:t>协议实现的，底层使用到了</a:t>
            </a:r>
            <a:r>
              <a:rPr lang="en-US" altLang="zh-CN" sz="2000" b="1" dirty="0" err="1">
                <a:latin typeface="宋体" panose="02010600030101010101" pitchFamily="2" charset="-122"/>
                <a:ea typeface="宋体" panose="02010600030101010101" pitchFamily="2" charset="-122"/>
              </a:rPr>
              <a:t>Netty</a:t>
            </a:r>
            <a:r>
              <a:rPr lang="zh-CN" altLang="en-US" sz="2000" b="1" dirty="0">
                <a:latin typeface="宋体" panose="02010600030101010101" pitchFamily="2" charset="-122"/>
                <a:ea typeface="宋体" panose="02010600030101010101" pitchFamily="2" charset="-122"/>
              </a:rPr>
              <a:t>框架的支持。</a:t>
            </a:r>
          </a:p>
        </p:txBody>
      </p:sp>
      <p:sp>
        <p:nvSpPr>
          <p:cNvPr id="51205"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2" name="矩形 1"/>
          <p:cNvSpPr/>
          <p:nvPr/>
        </p:nvSpPr>
        <p:spPr>
          <a:xfrm>
            <a:off x="626039" y="1005339"/>
            <a:ext cx="6327005" cy="523220"/>
          </a:xfrm>
          <a:prstGeom prst="rect">
            <a:avLst/>
          </a:prstGeom>
        </p:spPr>
        <p:txBody>
          <a:bodyPr wrap="square">
            <a:spAutoFit/>
          </a:bodyPr>
          <a:lstStyle/>
          <a:p>
            <a:pPr>
              <a:buSzPct val="80000"/>
            </a:pPr>
            <a:r>
              <a:rPr lang="zh-CN" altLang="en-US" b="1" dirty="0">
                <a:solidFill>
                  <a:srgbClr val="C00000"/>
                </a:solidFill>
                <a:latin typeface="宋体" panose="02010600030101010101" pitchFamily="2" charset="-122"/>
                <a:ea typeface="宋体" panose="02010600030101010101" pitchFamily="2" charset="-122"/>
              </a:rPr>
              <a:t>目前流行的开源</a:t>
            </a:r>
            <a:r>
              <a:rPr lang="en-US" altLang="zh-CN" b="1" dirty="0">
                <a:solidFill>
                  <a:srgbClr val="C00000"/>
                </a:solidFill>
                <a:latin typeface="宋体" panose="02010600030101010101" pitchFamily="2" charset="-122"/>
                <a:ea typeface="宋体" panose="02010600030101010101" pitchFamily="2" charset="-122"/>
              </a:rPr>
              <a:t>RPC</a:t>
            </a:r>
            <a:r>
              <a:rPr lang="zh-CN" altLang="en-US" b="1" dirty="0">
                <a:solidFill>
                  <a:srgbClr val="C00000"/>
                </a:solidFill>
                <a:latin typeface="宋体" panose="02010600030101010101" pitchFamily="2" charset="-122"/>
                <a:ea typeface="宋体" panose="02010600030101010101" pitchFamily="2" charset="-122"/>
              </a:rPr>
              <a:t>框架：</a:t>
            </a:r>
          </a:p>
        </p:txBody>
      </p:sp>
      <p:sp>
        <p:nvSpPr>
          <p:cNvPr id="3" name="矩形 2"/>
          <p:cNvSpPr/>
          <p:nvPr/>
        </p:nvSpPr>
        <p:spPr>
          <a:xfrm>
            <a:off x="410074" y="3892811"/>
            <a:ext cx="8316482" cy="1015663"/>
          </a:xfrm>
          <a:prstGeom prst="rect">
            <a:avLst/>
          </a:prstGeom>
        </p:spPr>
        <p:txBody>
          <a:bodyPr wrap="square">
            <a:spAutoFit/>
          </a:bodyPr>
          <a:lstStyle/>
          <a:p>
            <a:pPr>
              <a:buSzPct val="80000"/>
              <a:buFont typeface="Wingdings" panose="05000000000000000000" pitchFamily="2" charset="2"/>
              <a:buChar char="l"/>
            </a:pPr>
            <a:r>
              <a:rPr lang="zh-CN" altLang="en-US" sz="2000" b="1" dirty="0">
                <a:solidFill>
                  <a:srgbClr val="C00000"/>
                </a:solidFill>
                <a:latin typeface="宋体" panose="02010600030101010101" pitchFamily="2" charset="-122"/>
                <a:ea typeface="宋体" panose="02010600030101010101" pitchFamily="2" charset="-122"/>
              </a:rPr>
              <a:t>随着远程调用服务越来越多，服务间的关联越来越复杂，服务的配置和管理越来越复杂。因此需要服务注册和服务发现管理中心，让服务动态的部署和位置管理变得透明。</a:t>
            </a:r>
            <a:r>
              <a:rPr lang="zh-CN" altLang="en-US" sz="2000" b="1" dirty="0">
                <a:solidFill>
                  <a:srgbClr val="C00000"/>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微服务管理框架诞生</a:t>
            </a:r>
          </a:p>
        </p:txBody>
      </p:sp>
      <p:sp>
        <p:nvSpPr>
          <p:cNvPr id="4" name="矩形 3"/>
          <p:cNvSpPr/>
          <p:nvPr/>
        </p:nvSpPr>
        <p:spPr>
          <a:xfrm>
            <a:off x="2002840" y="4989448"/>
            <a:ext cx="5346914" cy="1631216"/>
          </a:xfrm>
          <a:prstGeom prst="rect">
            <a:avLst/>
          </a:prstGeom>
          <a:solidFill>
            <a:schemeClr val="bg1">
              <a:lumMod val="85000"/>
            </a:schemeClr>
          </a:solidFill>
        </p:spPr>
        <p:txBody>
          <a:bodyPr wrap="square">
            <a:spAutoFit/>
          </a:bodyPr>
          <a:lstStyle/>
          <a:p>
            <a:r>
              <a:rPr lang="en-US" altLang="zh-CN" sz="2000" dirty="0" err="1">
                <a:solidFill>
                  <a:srgbClr val="CC0000"/>
                </a:solidFill>
                <a:latin typeface="宋体" panose="02010600030101010101" pitchFamily="2" charset="-122"/>
                <a:ea typeface="宋体" panose="02010600030101010101" pitchFamily="2" charset="-122"/>
              </a:rPr>
              <a:t>ZooKeeper</a:t>
            </a:r>
            <a:r>
              <a:rPr lang="zh-CN" altLang="en-US" sz="2000" dirty="0">
                <a:solidFill>
                  <a:srgbClr val="333333"/>
                </a:solidFill>
                <a:latin typeface="宋体" panose="02010600030101010101" pitchFamily="2" charset="-122"/>
                <a:ea typeface="宋体" panose="02010600030101010101" pitchFamily="2" charset="-122"/>
              </a:rPr>
              <a:t>是一个分布式的，开放源码的分布式应用程序协调服务，是</a:t>
            </a:r>
            <a:r>
              <a:rPr lang="en-US" altLang="zh-CN" sz="2000" dirty="0">
                <a:solidFill>
                  <a:srgbClr val="333333"/>
                </a:solidFill>
                <a:latin typeface="宋体" panose="02010600030101010101" pitchFamily="2" charset="-122"/>
                <a:ea typeface="宋体" panose="02010600030101010101" pitchFamily="2" charset="-122"/>
              </a:rPr>
              <a:t>Google</a:t>
            </a:r>
            <a:r>
              <a:rPr lang="zh-CN" altLang="en-US" sz="2000" dirty="0">
                <a:solidFill>
                  <a:srgbClr val="333333"/>
                </a:solidFill>
                <a:latin typeface="宋体" panose="02010600030101010101" pitchFamily="2" charset="-122"/>
                <a:ea typeface="宋体" panose="02010600030101010101" pitchFamily="2" charset="-122"/>
              </a:rPr>
              <a:t>的</a:t>
            </a:r>
            <a:r>
              <a:rPr lang="en-US" altLang="zh-CN" sz="2000" dirty="0">
                <a:solidFill>
                  <a:srgbClr val="333333"/>
                </a:solidFill>
                <a:latin typeface="宋体" panose="02010600030101010101" pitchFamily="2" charset="-122"/>
                <a:ea typeface="宋体" panose="02010600030101010101" pitchFamily="2" charset="-122"/>
              </a:rPr>
              <a:t>Chubby</a:t>
            </a:r>
            <a:r>
              <a:rPr lang="zh-CN" altLang="en-US" sz="2000" dirty="0">
                <a:solidFill>
                  <a:srgbClr val="333333"/>
                </a:solidFill>
                <a:latin typeface="宋体" panose="02010600030101010101" pitchFamily="2" charset="-122"/>
                <a:ea typeface="宋体" panose="02010600030101010101" pitchFamily="2" charset="-122"/>
              </a:rPr>
              <a:t>一个开源的实现，是</a:t>
            </a:r>
            <a:r>
              <a:rPr lang="en-US" altLang="zh-CN" sz="2000" dirty="0">
                <a:solidFill>
                  <a:srgbClr val="333333"/>
                </a:solidFill>
                <a:latin typeface="宋体" panose="02010600030101010101" pitchFamily="2" charset="-122"/>
                <a:ea typeface="宋体" panose="02010600030101010101" pitchFamily="2" charset="-122"/>
              </a:rPr>
              <a:t>Hadoop</a:t>
            </a:r>
            <a:r>
              <a:rPr lang="zh-CN" altLang="en-US" sz="2000" dirty="0">
                <a:solidFill>
                  <a:srgbClr val="333333"/>
                </a:solidFill>
                <a:latin typeface="宋体" panose="02010600030101010101" pitchFamily="2" charset="-122"/>
                <a:ea typeface="宋体" panose="02010600030101010101" pitchFamily="2" charset="-122"/>
              </a:rPr>
              <a:t>和</a:t>
            </a:r>
            <a:r>
              <a:rPr lang="en-US" altLang="zh-CN" sz="2000" dirty="0" err="1">
                <a:solidFill>
                  <a:srgbClr val="333333"/>
                </a:solidFill>
                <a:latin typeface="宋体" panose="02010600030101010101" pitchFamily="2" charset="-122"/>
                <a:ea typeface="宋体" panose="02010600030101010101" pitchFamily="2" charset="-122"/>
              </a:rPr>
              <a:t>Hbase</a:t>
            </a:r>
            <a:r>
              <a:rPr lang="zh-CN" altLang="en-US" sz="2000" dirty="0">
                <a:solidFill>
                  <a:srgbClr val="333333"/>
                </a:solidFill>
                <a:latin typeface="宋体" panose="02010600030101010101" pitchFamily="2" charset="-122"/>
                <a:ea typeface="宋体" panose="02010600030101010101" pitchFamily="2" charset="-122"/>
              </a:rPr>
              <a:t>的重要组件，</a:t>
            </a:r>
            <a:r>
              <a:rPr lang="zh-CN" altLang="en-US" sz="2000" b="1" dirty="0">
                <a:solidFill>
                  <a:srgbClr val="333333"/>
                </a:solidFill>
                <a:latin typeface="宋体" panose="02010600030101010101" pitchFamily="2" charset="-122"/>
                <a:ea typeface="宋体" panose="02010600030101010101" pitchFamily="2" charset="-122"/>
              </a:rPr>
              <a:t>对基于</a:t>
            </a:r>
            <a:r>
              <a:rPr lang="en-US" altLang="zh-CN" sz="2000" b="1" dirty="0">
                <a:solidFill>
                  <a:srgbClr val="333333"/>
                </a:solidFill>
                <a:latin typeface="宋体" panose="02010600030101010101" pitchFamily="2" charset="-122"/>
                <a:ea typeface="宋体" panose="02010600030101010101" pitchFamily="2" charset="-122"/>
              </a:rPr>
              <a:t>RPC</a:t>
            </a:r>
            <a:r>
              <a:rPr lang="zh-CN" altLang="en-US" sz="2000" b="1" dirty="0">
                <a:solidFill>
                  <a:srgbClr val="333333"/>
                </a:solidFill>
                <a:latin typeface="宋体" panose="02010600030101010101" pitchFamily="2" charset="-122"/>
                <a:ea typeface="宋体" panose="02010600030101010101" pitchFamily="2" charset="-122"/>
              </a:rPr>
              <a:t>微服务提供管理，功能包括：配置维护、域名服务、分布式同步、组服务等。</a:t>
            </a:r>
            <a:endParaRPr lang="zh-CN" altLang="en-US" sz="2000" b="1" dirty="0">
              <a:latin typeface="宋体" panose="02010600030101010101" pitchFamily="2" charset="-122"/>
              <a:ea typeface="宋体" panose="02010600030101010101" pitchFamily="2" charset="-122"/>
            </a:endParaRPr>
          </a:p>
        </p:txBody>
      </p:sp>
      <p:pic>
        <p:nvPicPr>
          <p:cNvPr id="2050" name="Picture 2" descr="https://gimg2.baidu.com/image_search/src=http%3A%2F%2Fimages.12345.okgoes.com%2Fblog%2Fimages%2F2021%2F2%2F26%2F114314%2F20210225194910927.png&amp;refer=http%3A%2F%2Fimages.12345.okgoes.com&amp;app=2002&amp;size=f9999,10000&amp;q=a80&amp;n=0&amp;g=0n&amp;fmt=auto?sec=1652231508&amp;t=9576da5f5af43e3e87cbd89dec7f539f"/>
          <p:cNvPicPr>
            <a:picLocks noChangeAspect="1" noChangeArrowheads="1"/>
          </p:cNvPicPr>
          <p:nvPr/>
        </p:nvPicPr>
        <p:blipFill rotWithShape="1">
          <a:blip r:embed="rId3">
            <a:extLst>
              <a:ext uri="{28A0092B-C50C-407E-A947-70E740481C1C}">
                <a14:useLocalDpi xmlns:a14="http://schemas.microsoft.com/office/drawing/2010/main" val="0"/>
              </a:ext>
            </a:extLst>
          </a:blip>
          <a:srcRect l="2314" r="2917"/>
          <a:stretch>
            <a:fillRect/>
          </a:stretch>
        </p:blipFill>
        <p:spPr bwMode="auto">
          <a:xfrm>
            <a:off x="32399" y="277813"/>
            <a:ext cx="9071831" cy="389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656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anim calcmode="lin" valueType="num">
                                      <p:cBhvr additive="base">
                                        <p:cTn id="19" dur="500" fill="hold"/>
                                        <p:tgtEl>
                                          <p:spTgt spid="2050"/>
                                        </p:tgtEl>
                                        <p:attrNameLst>
                                          <p:attrName>ppt_x</p:attrName>
                                        </p:attrNameLst>
                                      </p:cBhvr>
                                      <p:tavLst>
                                        <p:tav tm="0">
                                          <p:val>
                                            <p:strVal val="#ppt_x"/>
                                          </p:val>
                                        </p:tav>
                                        <p:tav tm="100000">
                                          <p:val>
                                            <p:strVal val="#ppt_x"/>
                                          </p:val>
                                        </p:tav>
                                      </p:tavLst>
                                    </p:anim>
                                    <p:anim calcmode="lin" valueType="num">
                                      <p:cBhvr additive="base">
                                        <p:cTn id="20"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2227"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3.6.1</a:t>
            </a:r>
            <a:r>
              <a:rPr lang="zh-CN" altLang="en-US" sz="2400" b="1" dirty="0">
                <a:solidFill>
                  <a:srgbClr val="A50021"/>
                </a:solidFill>
                <a:latin typeface="黑体" panose="02010609060101010101" pitchFamily="2" charset="-122"/>
                <a:ea typeface="黑体" panose="02010609060101010101" pitchFamily="2" charset="-122"/>
              </a:rPr>
              <a:t> 共享内存</a:t>
            </a:r>
            <a:endParaRPr lang="zh-CN" altLang="en-US" sz="1800" dirty="0">
              <a:ea typeface="黑体" panose="02010609060101010101" pitchFamily="2" charset="-122"/>
            </a:endParaRPr>
          </a:p>
        </p:txBody>
      </p:sp>
      <p:sp>
        <p:nvSpPr>
          <p:cNvPr id="52228" name="Rectangle 4"/>
          <p:cNvSpPr>
            <a:spLocks noChangeArrowheads="1"/>
          </p:cNvSpPr>
          <p:nvPr/>
        </p:nvSpPr>
        <p:spPr bwMode="auto">
          <a:xfrm>
            <a:off x="933450" y="1447800"/>
            <a:ext cx="7524750" cy="4797425"/>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2229"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pic>
        <p:nvPicPr>
          <p:cNvPr id="52230" name="Picture 4"/>
          <p:cNvPicPr>
            <a:picLocks noChangeAspect="1" noChangeArrowheads="1"/>
          </p:cNvPicPr>
          <p:nvPr/>
        </p:nvPicPr>
        <p:blipFill>
          <a:blip r:embed="rId3">
            <a:extLst>
              <a:ext uri="{28A0092B-C50C-407E-A947-70E740481C1C}">
                <a14:useLocalDpi xmlns:a14="http://schemas.microsoft.com/office/drawing/2010/main" val="0"/>
              </a:ext>
            </a:extLst>
          </a:blip>
          <a:srcRect l="51358" b="6439"/>
          <a:stretch>
            <a:fillRect/>
          </a:stretch>
        </p:blipFill>
        <p:spPr bwMode="auto">
          <a:xfrm>
            <a:off x="949325" y="1574800"/>
            <a:ext cx="36957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Rectangle 3"/>
          <p:cNvSpPr>
            <a:spLocks noChangeArrowheads="1"/>
          </p:cNvSpPr>
          <p:nvPr/>
        </p:nvSpPr>
        <p:spPr bwMode="auto">
          <a:xfrm>
            <a:off x="4967288" y="1640681"/>
            <a:ext cx="3540124" cy="4604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271780" indent="-27178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000" b="1" dirty="0">
                <a:solidFill>
                  <a:srgbClr val="FF0000"/>
                </a:solidFill>
                <a:latin typeface="Times New Roman" panose="02020603050405020304" pitchFamily="18" charset="0"/>
                <a:ea typeface="宋体" panose="02010600030101010101" pitchFamily="2" charset="-122"/>
              </a:rPr>
              <a:t>具有各自独立地址空间的进程</a:t>
            </a:r>
            <a:r>
              <a:rPr lang="zh-CN" altLang="en-US" sz="2000" b="1" dirty="0">
                <a:latin typeface="Times New Roman" panose="02020603050405020304" pitchFamily="18" charset="0"/>
                <a:ea typeface="宋体" panose="02010600030101010101" pitchFamily="2" charset="-122"/>
              </a:rPr>
              <a:t>进行通信时可以：</a:t>
            </a:r>
            <a:endParaRPr lang="en-US" altLang="zh-CN" sz="2000" b="1" dirty="0">
              <a:latin typeface="Times New Roman" panose="02020603050405020304" pitchFamily="18" charset="0"/>
              <a:ea typeface="宋体" panose="02010600030101010101" pitchFamily="2" charset="-122"/>
            </a:endParaRPr>
          </a:p>
          <a:p>
            <a:pPr>
              <a:buFont typeface="Monotype Sorts" charset="2"/>
              <a:buNone/>
            </a:pPr>
            <a:r>
              <a:rPr lang="en-US" altLang="zh-CN" sz="2000" b="1" dirty="0">
                <a:latin typeface="Times New Roman" panose="02020603050405020304" pitchFamily="18" charset="0"/>
                <a:ea typeface="宋体" panose="02010600030101010101" pitchFamily="2" charset="-122"/>
              </a:rPr>
              <a:t>1. </a:t>
            </a:r>
            <a:r>
              <a:rPr lang="en-US" altLang="zh-CN" sz="2000" b="1" dirty="0" err="1">
                <a:latin typeface="Times New Roman" panose="02020603050405020304" pitchFamily="18" charset="0"/>
                <a:ea typeface="宋体" panose="02010600030101010101" pitchFamily="2" charset="-122"/>
              </a:rPr>
              <a:t>ftok</a:t>
            </a:r>
            <a:r>
              <a:rPr lang="zh-CN" altLang="en-US" sz="2000" b="1" dirty="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创建共享内存区唯一号</a:t>
            </a:r>
          </a:p>
          <a:p>
            <a:pPr>
              <a:buFont typeface="Monotype Sorts" charset="2"/>
              <a:buNone/>
            </a:pPr>
            <a:r>
              <a:rPr lang="en-US" altLang="zh-CN" sz="2000" b="1" dirty="0">
                <a:latin typeface="Times New Roman" panose="02020603050405020304" pitchFamily="18" charset="0"/>
                <a:ea typeface="宋体" panose="02010600030101010101" pitchFamily="2" charset="-122"/>
              </a:rPr>
              <a:t>2. </a:t>
            </a:r>
            <a:r>
              <a:rPr lang="en-US" altLang="zh-CN" sz="2000" b="1" dirty="0" err="1">
                <a:latin typeface="Times New Roman" panose="02020603050405020304" pitchFamily="18" charset="0"/>
                <a:ea typeface="宋体" panose="02010600030101010101" pitchFamily="2" charset="-122"/>
              </a:rPr>
              <a:t>shmget</a:t>
            </a:r>
            <a:r>
              <a:rPr lang="zh-CN" altLang="en-US" sz="2000" b="1" dirty="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获得共享内存区域</a:t>
            </a:r>
          </a:p>
          <a:p>
            <a:pPr>
              <a:buFont typeface="Monotype Sorts" charset="2"/>
              <a:buNone/>
            </a:pPr>
            <a:r>
              <a:rPr lang="en-US" altLang="zh-CN" sz="2000" b="1" dirty="0">
                <a:latin typeface="Times New Roman" panose="02020603050405020304" pitchFamily="18" charset="0"/>
                <a:ea typeface="宋体" panose="02010600030101010101" pitchFamily="2" charset="-122"/>
              </a:rPr>
              <a:t>3. </a:t>
            </a:r>
            <a:r>
              <a:rPr lang="en-US" altLang="zh-CN" sz="2000" b="1" dirty="0" err="1">
                <a:latin typeface="Times New Roman" panose="02020603050405020304" pitchFamily="18" charset="0"/>
                <a:ea typeface="宋体" panose="02010600030101010101" pitchFamily="2" charset="-122"/>
              </a:rPr>
              <a:t>shmat</a:t>
            </a:r>
            <a:r>
              <a:rPr lang="zh-CN" altLang="en-US" sz="2000" b="1" dirty="0">
                <a:latin typeface="Times New Roman" panose="02020603050405020304" pitchFamily="18" charset="0"/>
                <a:ea typeface="宋体" panose="02010600030101010101" pitchFamily="2" charset="-122"/>
              </a:rPr>
              <a:t>（） </a:t>
            </a: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将共享内存区域映射到进程的空间内</a:t>
            </a:r>
          </a:p>
          <a:p>
            <a:pPr>
              <a:buFont typeface="Monotype Sorts" charset="2"/>
              <a:buNone/>
            </a:pPr>
            <a:r>
              <a:rPr lang="en-US" altLang="zh-CN" sz="2000" b="1" dirty="0">
                <a:latin typeface="Times New Roman" panose="02020603050405020304" pitchFamily="18" charset="0"/>
                <a:ea typeface="宋体" panose="02010600030101010101" pitchFamily="2" charset="-122"/>
              </a:rPr>
              <a:t>4. </a:t>
            </a:r>
            <a:r>
              <a:rPr lang="zh-CN" altLang="en-US" sz="2000" b="1" dirty="0">
                <a:latin typeface="Times New Roman" panose="02020603050405020304" pitchFamily="18" charset="0"/>
                <a:ea typeface="宋体" panose="02010600030101010101" pitchFamily="2" charset="-122"/>
              </a:rPr>
              <a:t>不同进程创建相同名字的共享内存区域，可以同时访问同一段内存区域，从而实现进程间通信。</a:t>
            </a:r>
          </a:p>
        </p:txBody>
      </p:sp>
      <p:sp>
        <p:nvSpPr>
          <p:cNvPr id="2" name="矩形 1"/>
          <p:cNvSpPr/>
          <p:nvPr/>
        </p:nvSpPr>
        <p:spPr>
          <a:xfrm>
            <a:off x="4041775" y="5829726"/>
            <a:ext cx="4572000" cy="830997"/>
          </a:xfrm>
          <a:prstGeom prst="rect">
            <a:avLst/>
          </a:prstGeom>
          <a:solidFill>
            <a:schemeClr val="bg1">
              <a:lumMod val="85000"/>
            </a:schemeClr>
          </a:solidFill>
        </p:spPr>
        <p:txBody>
          <a:bodyPr>
            <a:spAutoFit/>
          </a:bodyPr>
          <a:lstStyle/>
          <a:p>
            <a:r>
              <a:rPr lang="zh-CN" altLang="en-US" sz="2400" b="1" dirty="0">
                <a:solidFill>
                  <a:srgbClr val="0070C0"/>
                </a:solidFill>
                <a:latin typeface="Times New Roman" panose="02020603050405020304" pitchFamily="18" charset="0"/>
                <a:ea typeface="宋体" panose="02010600030101010101" pitchFamily="2" charset="-122"/>
              </a:rPr>
              <a:t>具有统一地址空间的任务能否共享内存？</a:t>
            </a:r>
            <a:endParaRPr lang="zh-CN" altLang="en-US" sz="2400"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7D881B4B-1761-DFC0-B481-4065EB8DCECF}"/>
              </a:ext>
            </a:extLst>
          </p:cNvPr>
          <p:cNvPicPr>
            <a:picLocks noChangeAspect="1"/>
          </p:cNvPicPr>
          <p:nvPr/>
        </p:nvPicPr>
        <p:blipFill>
          <a:blip r:embed="rId2"/>
          <a:stretch>
            <a:fillRect/>
          </a:stretch>
        </p:blipFill>
        <p:spPr>
          <a:xfrm>
            <a:off x="463339" y="1213697"/>
            <a:ext cx="8056468" cy="1780641"/>
          </a:xfrm>
          <a:prstGeom prst="rect">
            <a:avLst/>
          </a:prstGeom>
        </p:spPr>
      </p:pic>
    </p:spTree>
    <p:extLst>
      <p:ext uri="{BB962C8B-B14F-4D97-AF65-F5344CB8AC3E}">
        <p14:creationId xmlns:p14="http://schemas.microsoft.com/office/powerpoint/2010/main" val="342025378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57200" y="806450"/>
            <a:ext cx="8229600" cy="576263"/>
          </a:xfrm>
        </p:spPr>
        <p:txBody>
          <a:bodyPr/>
          <a:lstStyle/>
          <a:p>
            <a:r>
              <a:rPr lang="zh-CN" altLang="en-US" sz="2800">
                <a:latin typeface="Times New Roman" panose="02020603050405020304" pitchFamily="18" charset="0"/>
                <a:ea typeface="宋体" panose="02010600030101010101" pitchFamily="2" charset="-122"/>
                <a:cs typeface="Times New Roman" panose="02020603050405020304" pitchFamily="18" charset="0"/>
              </a:rPr>
              <a:t>程序执行的细节</a:t>
            </a:r>
            <a:r>
              <a:rPr lang="en-US" altLang="zh-CN" sz="2800">
                <a:latin typeface="Times New Roman" panose="02020603050405020304" pitchFamily="18" charset="0"/>
                <a:ea typeface="宋体" panose="02010600030101010101" pitchFamily="2" charset="-122"/>
                <a:cs typeface="Times New Roman" panose="02020603050405020304" pitchFamily="18" charset="0"/>
              </a:rPr>
              <a:t>(2)</a:t>
            </a:r>
          </a:p>
        </p:txBody>
      </p:sp>
      <p:grpSp>
        <p:nvGrpSpPr>
          <p:cNvPr id="8195" name="Group 3"/>
          <p:cNvGrpSpPr/>
          <p:nvPr/>
        </p:nvGrpSpPr>
        <p:grpSpPr bwMode="auto">
          <a:xfrm>
            <a:off x="1062038" y="1524000"/>
            <a:ext cx="3200400" cy="3789363"/>
            <a:chOff x="669" y="960"/>
            <a:chExt cx="2016" cy="2387"/>
          </a:xfrm>
        </p:grpSpPr>
        <p:sp>
          <p:nvSpPr>
            <p:cNvPr id="8215" name="Rectangle 4"/>
            <p:cNvSpPr>
              <a:spLocks noChangeArrowheads="1"/>
            </p:cNvSpPr>
            <p:nvPr/>
          </p:nvSpPr>
          <p:spPr bwMode="auto">
            <a:xfrm>
              <a:off x="669" y="960"/>
              <a:ext cx="1683" cy="2387"/>
            </a:xfrm>
            <a:prstGeom prst="rect">
              <a:avLst/>
            </a:prstGeom>
            <a:solidFill>
              <a:schemeClr val="bg1"/>
            </a:solidFill>
            <a:ln w="9525">
              <a:solidFill>
                <a:srgbClr val="00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8216" name="Text Box 5"/>
            <p:cNvSpPr txBox="1">
              <a:spLocks noChangeArrowheads="1"/>
            </p:cNvSpPr>
            <p:nvPr/>
          </p:nvSpPr>
          <p:spPr bwMode="auto">
            <a:xfrm>
              <a:off x="669" y="1008"/>
              <a:ext cx="2016" cy="2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zh-CN" altLang="en-US" sz="2400" b="1">
                  <a:latin typeface="Arial" panose="020B0604020202020204" pitchFamily="34" charset="0"/>
                  <a:ea typeface="宋体" panose="02010600030101010101" pitchFamily="2" charset="-122"/>
                </a:rPr>
                <a:t>代码段：</a:t>
              </a:r>
            </a:p>
            <a:p>
              <a:pPr eaLnBrk="1" hangingPunct="1">
                <a:spcBef>
                  <a:spcPct val="50000"/>
                </a:spcBef>
                <a:buClrTx/>
                <a:buSzTx/>
                <a:buFontTx/>
                <a:buNone/>
              </a:pPr>
              <a:r>
                <a:rPr kumimoji="0" lang="zh-CN" altLang="en-US" sz="2000" b="1">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mov ax, [100]</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mov bx, [104]</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add ax, bx</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a:t>
              </a:r>
            </a:p>
            <a:p>
              <a:pPr eaLnBrk="1" hangingPunct="1">
                <a:spcBef>
                  <a:spcPct val="50000"/>
                </a:spcBef>
                <a:buClrTx/>
                <a:buSzTx/>
                <a:buFontTx/>
                <a:buNone/>
              </a:pPr>
              <a:endParaRPr kumimoji="0" lang="en-US" altLang="zh-CN" sz="2000" b="1">
                <a:latin typeface="Tahoma" panose="020B0604030504040204" pitchFamily="34" charset="0"/>
                <a:ea typeface="宋体" panose="02010600030101010101" pitchFamily="2" charset="-122"/>
              </a:endParaRPr>
            </a:p>
            <a:p>
              <a:pPr eaLnBrk="1" hangingPunct="1">
                <a:spcBef>
                  <a:spcPct val="50000"/>
                </a:spcBef>
                <a:buClrTx/>
                <a:buSzTx/>
                <a:buFontTx/>
                <a:buNone/>
              </a:pPr>
              <a:r>
                <a:rPr kumimoji="0" lang="en-US" altLang="zh-CN" sz="2000">
                  <a:latin typeface="Tahoma" panose="020B0604030504040204" pitchFamily="34" charset="0"/>
                  <a:ea typeface="宋体" panose="02010600030101010101" pitchFamily="2" charset="-122"/>
                </a:rPr>
                <a:t> </a:t>
              </a:r>
              <a:r>
                <a:rPr kumimoji="0" lang="en-US" altLang="zh-CN" sz="2000" b="1">
                  <a:latin typeface="Tahoma" panose="020B0604030504040204" pitchFamily="34" charset="0"/>
                  <a:ea typeface="宋体" panose="02010600030101010101" pitchFamily="2" charset="-122"/>
                </a:rPr>
                <a:t>100:   0     //sum</a:t>
              </a:r>
            </a:p>
            <a:p>
              <a:pPr eaLnBrk="1" hangingPunct="1">
                <a:spcBef>
                  <a:spcPct val="50000"/>
                </a:spcBef>
                <a:buClrTx/>
                <a:buSzTx/>
                <a:buFontTx/>
                <a:buNone/>
              </a:pPr>
              <a:r>
                <a:rPr kumimoji="0" lang="en-US" altLang="zh-CN" sz="2000" b="1">
                  <a:latin typeface="Tahoma" panose="020B0604030504040204" pitchFamily="34" charset="0"/>
                  <a:ea typeface="宋体" panose="02010600030101010101" pitchFamily="2" charset="-122"/>
                </a:rPr>
                <a:t> 104:   1     // i</a:t>
              </a:r>
            </a:p>
          </p:txBody>
        </p:sp>
      </p:grpSp>
      <p:sp>
        <p:nvSpPr>
          <p:cNvPr id="257030" name="AutoShape 6"/>
          <p:cNvSpPr>
            <a:spLocks noChangeArrowheads="1"/>
          </p:cNvSpPr>
          <p:nvPr/>
        </p:nvSpPr>
        <p:spPr bwMode="auto">
          <a:xfrm>
            <a:off x="3276600" y="3148013"/>
            <a:ext cx="842963" cy="204787"/>
          </a:xfrm>
          <a:prstGeom prst="rightArrow">
            <a:avLst>
              <a:gd name="adj1" fmla="val 50000"/>
              <a:gd name="adj2" fmla="val 102907"/>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nvGrpSpPr>
          <p:cNvPr id="257031" name="Group 7"/>
          <p:cNvGrpSpPr/>
          <p:nvPr/>
        </p:nvGrpSpPr>
        <p:grpSpPr bwMode="auto">
          <a:xfrm>
            <a:off x="228600" y="3006725"/>
            <a:ext cx="998538" cy="466725"/>
            <a:chOff x="139" y="1338"/>
            <a:chExt cx="629" cy="294"/>
          </a:xfrm>
        </p:grpSpPr>
        <p:sp>
          <p:nvSpPr>
            <p:cNvPr id="8213" name="Rectangle 8"/>
            <p:cNvSpPr>
              <a:spLocks noChangeArrowheads="1"/>
            </p:cNvSpPr>
            <p:nvPr/>
          </p:nvSpPr>
          <p:spPr bwMode="auto">
            <a:xfrm>
              <a:off x="139" y="1338"/>
              <a:ext cx="389" cy="294"/>
            </a:xfrm>
            <a:prstGeom prst="rect">
              <a:avLst/>
            </a:prstGeom>
            <a:noFill/>
            <a:ln w="9525">
              <a:solidFill>
                <a:srgbClr val="FF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PC</a:t>
              </a:r>
            </a:p>
          </p:txBody>
        </p:sp>
        <p:sp>
          <p:nvSpPr>
            <p:cNvPr id="8214" name="AutoShape 9"/>
            <p:cNvSpPr>
              <a:spLocks noChangeArrowheads="1"/>
            </p:cNvSpPr>
            <p:nvPr/>
          </p:nvSpPr>
          <p:spPr bwMode="auto">
            <a:xfrm>
              <a:off x="528" y="1479"/>
              <a:ext cx="240" cy="48"/>
            </a:xfrm>
            <a:prstGeom prst="rightArrow">
              <a:avLst>
                <a:gd name="adj1" fmla="val 50000"/>
                <a:gd name="adj2" fmla="val 125000"/>
              </a:avLst>
            </a:prstGeom>
            <a:solidFill>
              <a:srgbClr val="FF0000"/>
            </a:solidFill>
            <a:ln w="9525">
              <a:solidFill>
                <a:srgbClr val="FF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grpSp>
      <p:grpSp>
        <p:nvGrpSpPr>
          <p:cNvPr id="257034" name="Group 10"/>
          <p:cNvGrpSpPr/>
          <p:nvPr/>
        </p:nvGrpSpPr>
        <p:grpSpPr bwMode="auto">
          <a:xfrm>
            <a:off x="4343400" y="3038475"/>
            <a:ext cx="3429000" cy="466725"/>
            <a:chOff x="2736" y="1296"/>
            <a:chExt cx="2160" cy="294"/>
          </a:xfrm>
        </p:grpSpPr>
        <p:sp>
          <p:nvSpPr>
            <p:cNvPr id="8211" name="Text Box 11"/>
            <p:cNvSpPr txBox="1">
              <a:spLocks noChangeArrowheads="1"/>
            </p:cNvSpPr>
            <p:nvPr/>
          </p:nvSpPr>
          <p:spPr bwMode="auto">
            <a:xfrm>
              <a:off x="2736" y="1296"/>
              <a:ext cx="1488"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add ax, bx</a:t>
              </a:r>
            </a:p>
          </p:txBody>
        </p:sp>
        <p:sp>
          <p:nvSpPr>
            <p:cNvPr id="8212" name="Text Box 12"/>
            <p:cNvSpPr txBox="1">
              <a:spLocks noChangeArrowheads="1"/>
            </p:cNvSpPr>
            <p:nvPr/>
          </p:nvSpPr>
          <p:spPr bwMode="auto">
            <a:xfrm>
              <a:off x="4320" y="1296"/>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CC0000"/>
                  </a:solidFill>
                  <a:latin typeface="Arial" panose="020B0604020202020204" pitchFamily="34" charset="0"/>
                  <a:ea typeface="宋体" panose="02010600030101010101" pitchFamily="2" charset="-122"/>
                </a:rPr>
                <a:t>IR</a:t>
              </a:r>
            </a:p>
          </p:txBody>
        </p:sp>
      </p:grpSp>
      <p:grpSp>
        <p:nvGrpSpPr>
          <p:cNvPr id="8199" name="Group 13"/>
          <p:cNvGrpSpPr/>
          <p:nvPr/>
        </p:nvGrpSpPr>
        <p:grpSpPr bwMode="auto">
          <a:xfrm>
            <a:off x="6567488" y="4695825"/>
            <a:ext cx="1752600" cy="481013"/>
            <a:chOff x="4128" y="1863"/>
            <a:chExt cx="1104" cy="303"/>
          </a:xfrm>
        </p:grpSpPr>
        <p:sp>
          <p:nvSpPr>
            <p:cNvPr id="8209" name="Text Box 14"/>
            <p:cNvSpPr txBox="1">
              <a:spLocks noChangeArrowheads="1"/>
            </p:cNvSpPr>
            <p:nvPr/>
          </p:nvSpPr>
          <p:spPr bwMode="auto">
            <a:xfrm>
              <a:off x="4128" y="1872"/>
              <a:ext cx="480" cy="294"/>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endParaRPr kumimoji="0" lang="zh-CN" altLang="en-US" sz="2400" b="1">
                <a:latin typeface="Arial" panose="020B0604020202020204" pitchFamily="34" charset="0"/>
                <a:ea typeface="宋体" panose="02010600030101010101" pitchFamily="2" charset="-122"/>
              </a:endParaRPr>
            </a:p>
          </p:txBody>
        </p:sp>
        <p:sp>
          <p:nvSpPr>
            <p:cNvPr id="8210" name="Text Box 15"/>
            <p:cNvSpPr txBox="1">
              <a:spLocks noChangeArrowheads="1"/>
            </p:cNvSpPr>
            <p:nvPr/>
          </p:nvSpPr>
          <p:spPr bwMode="auto">
            <a:xfrm>
              <a:off x="4656" y="1863"/>
              <a:ext cx="576"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bx</a:t>
              </a:r>
            </a:p>
          </p:txBody>
        </p:sp>
      </p:grpSp>
      <p:grpSp>
        <p:nvGrpSpPr>
          <p:cNvPr id="257040" name="Group 16"/>
          <p:cNvGrpSpPr/>
          <p:nvPr/>
        </p:nvGrpSpPr>
        <p:grpSpPr bwMode="auto">
          <a:xfrm>
            <a:off x="5410200" y="3581400"/>
            <a:ext cx="1143000" cy="685800"/>
            <a:chOff x="3408" y="1632"/>
            <a:chExt cx="720" cy="384"/>
          </a:xfrm>
        </p:grpSpPr>
        <p:sp>
          <p:nvSpPr>
            <p:cNvPr id="8207" name="Line 17"/>
            <p:cNvSpPr>
              <a:spLocks noChangeShapeType="1"/>
            </p:cNvSpPr>
            <p:nvPr/>
          </p:nvSpPr>
          <p:spPr bwMode="auto">
            <a:xfrm>
              <a:off x="3408" y="1632"/>
              <a:ext cx="0" cy="38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8" name="Line 18"/>
            <p:cNvSpPr>
              <a:spLocks noChangeShapeType="1"/>
            </p:cNvSpPr>
            <p:nvPr/>
          </p:nvSpPr>
          <p:spPr bwMode="auto">
            <a:xfrm>
              <a:off x="3408" y="2016"/>
              <a:ext cx="720" cy="0"/>
            </a:xfrm>
            <a:prstGeom prst="line">
              <a:avLst/>
            </a:prstGeom>
            <a:noFill/>
            <a:ln w="2857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201" name="Text Box 19"/>
          <p:cNvSpPr txBox="1">
            <a:spLocks noChangeArrowheads="1"/>
          </p:cNvSpPr>
          <p:nvPr/>
        </p:nvSpPr>
        <p:spPr bwMode="auto">
          <a:xfrm>
            <a:off x="6781800" y="4724400"/>
            <a:ext cx="38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p>
        </p:txBody>
      </p:sp>
      <p:sp>
        <p:nvSpPr>
          <p:cNvPr id="8202" name="Text Box 20"/>
          <p:cNvSpPr txBox="1">
            <a:spLocks noChangeArrowheads="1"/>
          </p:cNvSpPr>
          <p:nvPr/>
        </p:nvSpPr>
        <p:spPr bwMode="auto">
          <a:xfrm>
            <a:off x="6553200" y="4052888"/>
            <a:ext cx="762000"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0</a:t>
            </a:r>
          </a:p>
        </p:txBody>
      </p:sp>
      <p:sp>
        <p:nvSpPr>
          <p:cNvPr id="8203" name="Text Box 21"/>
          <p:cNvSpPr txBox="1">
            <a:spLocks noChangeArrowheads="1"/>
          </p:cNvSpPr>
          <p:nvPr/>
        </p:nvSpPr>
        <p:spPr bwMode="auto">
          <a:xfrm>
            <a:off x="7391400" y="403860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spcBef>
                <a:spcPct val="50000"/>
              </a:spcBef>
              <a:buClrTx/>
              <a:buSzTx/>
              <a:buFontTx/>
              <a:buNone/>
            </a:pPr>
            <a:r>
              <a:rPr kumimoji="0" lang="en-US" altLang="zh-CN" sz="2400" b="1">
                <a:solidFill>
                  <a:srgbClr val="FF0000"/>
                </a:solidFill>
                <a:latin typeface="Arial" panose="020B0604020202020204" pitchFamily="34" charset="0"/>
                <a:ea typeface="宋体" panose="02010600030101010101" pitchFamily="2" charset="-122"/>
              </a:rPr>
              <a:t>ax</a:t>
            </a:r>
          </a:p>
        </p:txBody>
      </p:sp>
      <p:sp>
        <p:nvSpPr>
          <p:cNvPr id="257046" name="Rectangle 22"/>
          <p:cNvSpPr>
            <a:spLocks noGrp="1" noChangeArrowheads="1"/>
          </p:cNvSpPr>
          <p:nvPr>
            <p:ph type="body" idx="1"/>
          </p:nvPr>
        </p:nvSpPr>
        <p:spPr>
          <a:xfrm>
            <a:off x="841375" y="5535613"/>
            <a:ext cx="7921625" cy="865187"/>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30000"/>
              </a:lnSpc>
            </a:pPr>
            <a:r>
              <a:rPr lang="zh-CN" altLang="en-US" sz="20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程序执行的关键在于</a:t>
            </a:r>
            <a:r>
              <a:rPr lang="en-US" altLang="zh-CN" sz="20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PC</a:t>
            </a:r>
            <a:r>
              <a:rPr lang="zh-CN" altLang="en-US" sz="20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的变化</a:t>
            </a:r>
            <a:r>
              <a:rPr lang="en-US" altLang="zh-CN" sz="2000" b="1">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57047" name="Text Box 23"/>
          <p:cNvSpPr txBox="1">
            <a:spLocks noChangeArrowheads="1"/>
          </p:cNvSpPr>
          <p:nvPr/>
        </p:nvSpPr>
        <p:spPr bwMode="auto">
          <a:xfrm>
            <a:off x="6553200" y="4054475"/>
            <a:ext cx="762000" cy="466725"/>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50000"/>
              </a:spcBef>
              <a:buClrTx/>
              <a:buSzTx/>
              <a:buFontTx/>
              <a:buNone/>
            </a:pPr>
            <a:r>
              <a:rPr kumimoji="0" lang="en-US" altLang="zh-CN" sz="2400" b="1">
                <a:latin typeface="Arial" panose="020B0604020202020204" pitchFamily="34" charset="0"/>
                <a:ea typeface="宋体" panose="02010600030101010101" pitchFamily="2" charset="-122"/>
              </a:rPr>
              <a:t>1</a:t>
            </a:r>
          </a:p>
        </p:txBody>
      </p:sp>
      <p:sp>
        <p:nvSpPr>
          <p:cNvPr id="8206"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7031"/>
                                        </p:tgtEl>
                                        <p:attrNameLst>
                                          <p:attrName>style.visibility</p:attrName>
                                        </p:attrNameLst>
                                      </p:cBhvr>
                                      <p:to>
                                        <p:strVal val="visible"/>
                                      </p:to>
                                    </p:set>
                                    <p:animEffect transition="in" filter="wipe(left)">
                                      <p:cBhvr>
                                        <p:cTn id="7" dur="500"/>
                                        <p:tgtEl>
                                          <p:spTgt spid="2570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7030"/>
                                        </p:tgtEl>
                                        <p:attrNameLst>
                                          <p:attrName>style.visibility</p:attrName>
                                        </p:attrNameLst>
                                      </p:cBhvr>
                                      <p:to>
                                        <p:strVal val="visible"/>
                                      </p:to>
                                    </p:set>
                                    <p:animEffect transition="in" filter="wipe(left)">
                                      <p:cBhvr>
                                        <p:cTn id="12" dur="500"/>
                                        <p:tgtEl>
                                          <p:spTgt spid="257030"/>
                                        </p:tgtEl>
                                      </p:cBhvr>
                                    </p:animEffect>
                                  </p:childTnLst>
                                </p:cTn>
                              </p:par>
                            </p:childTnLst>
                          </p:cTn>
                        </p:par>
                        <p:par>
                          <p:cTn id="13" fill="hold">
                            <p:stCondLst>
                              <p:cond delay="500"/>
                            </p:stCondLst>
                            <p:childTnLst>
                              <p:par>
                                <p:cTn id="14" presetID="9" presetClass="entr" presetSubtype="0" fill="hold" nodeType="afterEffect">
                                  <p:stCondLst>
                                    <p:cond delay="0"/>
                                  </p:stCondLst>
                                  <p:childTnLst>
                                    <p:set>
                                      <p:cBhvr>
                                        <p:cTn id="15" dur="1" fill="hold">
                                          <p:stCondLst>
                                            <p:cond delay="0"/>
                                          </p:stCondLst>
                                        </p:cTn>
                                        <p:tgtEl>
                                          <p:spTgt spid="257034"/>
                                        </p:tgtEl>
                                        <p:attrNameLst>
                                          <p:attrName>style.visibility</p:attrName>
                                        </p:attrNameLst>
                                      </p:cBhvr>
                                      <p:to>
                                        <p:strVal val="visible"/>
                                      </p:to>
                                    </p:set>
                                    <p:animEffect transition="in" filter="dissolve">
                                      <p:cBhvr>
                                        <p:cTn id="16" dur="500"/>
                                        <p:tgtEl>
                                          <p:spTgt spid="257034"/>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57040"/>
                                        </p:tgtEl>
                                        <p:attrNameLst>
                                          <p:attrName>style.visibility</p:attrName>
                                        </p:attrNameLst>
                                      </p:cBhvr>
                                      <p:to>
                                        <p:strVal val="visible"/>
                                      </p:to>
                                    </p:set>
                                    <p:animEffect transition="in" filter="wipe(left)">
                                      <p:cBhvr>
                                        <p:cTn id="21" dur="500"/>
                                        <p:tgtEl>
                                          <p:spTgt spid="257040"/>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57047"/>
                                        </p:tgtEl>
                                        <p:attrNameLst>
                                          <p:attrName>style.visibility</p:attrName>
                                        </p:attrNameLst>
                                      </p:cBhvr>
                                      <p:to>
                                        <p:strVal val="visible"/>
                                      </p:to>
                                    </p:set>
                                    <p:animEffect transition="in" filter="dissolve">
                                      <p:cBhvr>
                                        <p:cTn id="26" dur="500"/>
                                        <p:tgtEl>
                                          <p:spTgt spid="257047"/>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257046">
                                            <p:txEl>
                                              <p:pRg st="0" end="0"/>
                                            </p:txEl>
                                          </p:spTgt>
                                        </p:tgtEl>
                                        <p:attrNameLst>
                                          <p:attrName>style.visibility</p:attrName>
                                        </p:attrNameLst>
                                      </p:cBhvr>
                                      <p:to>
                                        <p:strVal val="visible"/>
                                      </p:to>
                                    </p:set>
                                    <p:animEffect transition="in" filter="dissolve">
                                      <p:cBhvr>
                                        <p:cTn id="31" dur="500"/>
                                        <p:tgtEl>
                                          <p:spTgt spid="2570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30" grpId="0" animBg="1"/>
      <p:bldP spid="257046" grpId="0" build="p"/>
      <p:bldP spid="257047"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3.6.2</a:t>
            </a:r>
            <a:r>
              <a:rPr lang="zh-CN" altLang="en-US" sz="2400" b="1" dirty="0">
                <a:solidFill>
                  <a:srgbClr val="A50021"/>
                </a:solidFill>
                <a:latin typeface="黑体" panose="02010609060101010101" pitchFamily="2" charset="-122"/>
                <a:ea typeface="黑体" panose="02010609060101010101" pitchFamily="2" charset="-122"/>
              </a:rPr>
              <a:t> 消息传递</a:t>
            </a:r>
            <a:r>
              <a:rPr lang="en-US" altLang="zh-CN" sz="2400" b="1" dirty="0">
                <a:solidFill>
                  <a:srgbClr val="A50021"/>
                </a:solidFill>
                <a:latin typeface="黑体" panose="02010609060101010101" pitchFamily="2" charset="-122"/>
                <a:ea typeface="黑体" panose="02010609060101010101" pitchFamily="2" charset="-122"/>
              </a:rPr>
              <a:t>-</a:t>
            </a:r>
            <a:r>
              <a:rPr lang="zh-CN" altLang="en-US" sz="2400" b="1" dirty="0">
                <a:solidFill>
                  <a:srgbClr val="A50021"/>
                </a:solidFill>
                <a:latin typeface="黑体" panose="02010609060101010101" pitchFamily="2" charset="-122"/>
                <a:ea typeface="黑体" panose="02010609060101010101" pitchFamily="2" charset="-122"/>
              </a:rPr>
              <a:t>直接通信</a:t>
            </a:r>
            <a:endParaRPr lang="zh-CN" altLang="en-US" sz="1800" dirty="0">
              <a:ea typeface="黑体" panose="02010609060101010101" pitchFamily="2" charset="-122"/>
            </a:endParaRPr>
          </a:p>
        </p:txBody>
      </p:sp>
      <p:sp>
        <p:nvSpPr>
          <p:cNvPr id="53252"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pic>
        <p:nvPicPr>
          <p:cNvPr id="53254" name="Picture 4"/>
          <p:cNvPicPr>
            <a:picLocks noChangeAspect="1" noChangeArrowheads="1"/>
          </p:cNvPicPr>
          <p:nvPr/>
        </p:nvPicPr>
        <p:blipFill>
          <a:blip r:embed="rId3">
            <a:extLst>
              <a:ext uri="{28A0092B-C50C-407E-A947-70E740481C1C}">
                <a14:useLocalDpi xmlns:a14="http://schemas.microsoft.com/office/drawing/2010/main" val="0"/>
              </a:ext>
            </a:extLst>
          </a:blip>
          <a:srcRect r="48302" b="6439"/>
          <a:stretch>
            <a:fillRect/>
          </a:stretch>
        </p:blipFill>
        <p:spPr bwMode="auto">
          <a:xfrm>
            <a:off x="1136650" y="1601788"/>
            <a:ext cx="3825875" cy="460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5" name="Rectangle 3"/>
          <p:cNvSpPr>
            <a:spLocks noChangeArrowheads="1"/>
          </p:cNvSpPr>
          <p:nvPr/>
        </p:nvSpPr>
        <p:spPr bwMode="auto">
          <a:xfrm>
            <a:off x="4935538" y="2176463"/>
            <a:ext cx="3549650"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000" b="1" dirty="0">
                <a:latin typeface="Times New Roman" panose="02020603050405020304" pitchFamily="18" charset="0"/>
                <a:ea typeface="宋体" panose="02010600030101010101" pitchFamily="2" charset="-122"/>
              </a:rPr>
              <a:t>需要明确给出通信的接收者和发送者。</a:t>
            </a:r>
            <a:endParaRPr lang="en-US" altLang="zh-CN" sz="2000" b="1" dirty="0">
              <a:latin typeface="Times New Roman" panose="02020603050405020304" pitchFamily="18" charset="0"/>
              <a:ea typeface="宋体" panose="02010600030101010101" pitchFamily="2" charset="-122"/>
            </a:endParaRPr>
          </a:p>
          <a:p>
            <a:pPr>
              <a:buFont typeface="Monotype Sorts" charset="2"/>
              <a:buNone/>
            </a:pPr>
            <a:r>
              <a:rPr lang="zh-CN" altLang="en-US" sz="2000" b="1" dirty="0">
                <a:latin typeface="Times New Roman" panose="02020603050405020304" pitchFamily="18" charset="0"/>
                <a:ea typeface="宋体" panose="02010600030101010101" pitchFamily="2" charset="-122"/>
              </a:rPr>
              <a:t>进程</a:t>
            </a:r>
            <a:r>
              <a:rPr lang="en-US" altLang="zh-CN" sz="2000" b="1" dirty="0">
                <a:latin typeface="Times New Roman" panose="02020603050405020304" pitchFamily="18" charset="0"/>
                <a:ea typeface="宋体" panose="02010600030101010101" pitchFamily="2" charset="-122"/>
              </a:rPr>
              <a:t>P</a:t>
            </a:r>
            <a:r>
              <a:rPr lang="zh-CN" altLang="en-US" sz="2000" b="1" dirty="0">
                <a:latin typeface="Times New Roman" panose="02020603050405020304" pitchFamily="18" charset="0"/>
                <a:ea typeface="宋体" panose="02010600030101010101" pitchFamily="2" charset="-122"/>
              </a:rPr>
              <a:t>与</a:t>
            </a:r>
            <a:r>
              <a:rPr lang="en-US" altLang="zh-CN" sz="2000" b="1" dirty="0">
                <a:latin typeface="Times New Roman" panose="02020603050405020304" pitchFamily="18" charset="0"/>
                <a:ea typeface="宋体" panose="02010600030101010101" pitchFamily="2" charset="-122"/>
              </a:rPr>
              <a:t>Q</a:t>
            </a:r>
            <a:r>
              <a:rPr lang="zh-CN" altLang="en-US" sz="2000" b="1" dirty="0">
                <a:latin typeface="Times New Roman" panose="02020603050405020304" pitchFamily="18" charset="0"/>
                <a:ea typeface="宋体" panose="02010600030101010101" pitchFamily="2" charset="-122"/>
              </a:rPr>
              <a:t>之间消息传递，通过系统调用：</a:t>
            </a:r>
          </a:p>
          <a:p>
            <a:r>
              <a:rPr lang="en-US" altLang="zh-CN" sz="2000" b="1" dirty="0">
                <a:latin typeface="Times New Roman" panose="02020603050405020304" pitchFamily="18" charset="0"/>
                <a:ea typeface="宋体" panose="02010600030101010101" pitchFamily="2" charset="-122"/>
              </a:rPr>
              <a:t>send (</a:t>
            </a:r>
            <a:r>
              <a:rPr lang="en-US" altLang="zh-CN" sz="2000" b="1" i="1" dirty="0">
                <a:latin typeface="Times New Roman" panose="02020603050405020304" pitchFamily="18" charset="0"/>
                <a:ea typeface="宋体" panose="02010600030101010101" pitchFamily="2" charset="-122"/>
              </a:rPr>
              <a:t>P, message</a:t>
            </a:r>
            <a:r>
              <a:rPr lang="en-US" altLang="zh-CN" sz="2000" b="1" dirty="0">
                <a:latin typeface="Times New Roman" panose="02020603050405020304" pitchFamily="18" charset="0"/>
                <a:ea typeface="宋体" panose="02010600030101010101" pitchFamily="2" charset="-122"/>
              </a:rPr>
              <a:t>) </a:t>
            </a:r>
            <a:br>
              <a:rPr lang="en-US" altLang="zh-CN" sz="2000" b="1" dirty="0">
                <a:latin typeface="Times New Roman" panose="02020603050405020304" pitchFamily="18" charset="0"/>
                <a:ea typeface="宋体" panose="02010600030101010101" pitchFamily="2" charset="-122"/>
              </a:rPr>
            </a:b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发送一个消息给进程</a:t>
            </a:r>
            <a:r>
              <a:rPr lang="en-US" altLang="zh-CN" sz="2000" b="1" dirty="0">
                <a:latin typeface="Times New Roman" panose="02020603050405020304" pitchFamily="18" charset="0"/>
                <a:ea typeface="宋体" panose="02010600030101010101" pitchFamily="2" charset="-122"/>
              </a:rPr>
              <a:t>P</a:t>
            </a:r>
          </a:p>
          <a:p>
            <a:r>
              <a:rPr lang="en-US" altLang="zh-CN" sz="2000" b="1" dirty="0">
                <a:latin typeface="Times New Roman" panose="02020603050405020304" pitchFamily="18" charset="0"/>
                <a:ea typeface="宋体" panose="02010600030101010101" pitchFamily="2" charset="-122"/>
              </a:rPr>
              <a:t>receive(</a:t>
            </a:r>
            <a:r>
              <a:rPr lang="en-US" altLang="zh-CN" sz="2000" b="1" i="1" dirty="0">
                <a:latin typeface="Times New Roman" panose="02020603050405020304" pitchFamily="18" charset="0"/>
                <a:ea typeface="宋体" panose="02010600030101010101" pitchFamily="2" charset="-122"/>
              </a:rPr>
              <a:t>Q, message</a:t>
            </a:r>
            <a:r>
              <a:rPr lang="en-US" altLang="zh-CN" sz="2000" b="1" dirty="0">
                <a:latin typeface="Times New Roman" panose="02020603050405020304" pitchFamily="18" charset="0"/>
                <a:ea typeface="宋体" panose="02010600030101010101" pitchFamily="2" charset="-122"/>
              </a:rPr>
              <a:t>) </a:t>
            </a:r>
            <a:br>
              <a:rPr lang="en-US" altLang="zh-CN" sz="2000" b="1" dirty="0">
                <a:latin typeface="Times New Roman" panose="02020603050405020304" pitchFamily="18" charset="0"/>
                <a:ea typeface="宋体" panose="02010600030101010101" pitchFamily="2" charset="-122"/>
              </a:rPr>
            </a:b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从进程</a:t>
            </a:r>
            <a:r>
              <a:rPr lang="en-US" altLang="zh-CN" sz="2000" b="1" dirty="0">
                <a:latin typeface="Times New Roman" panose="02020603050405020304" pitchFamily="18" charset="0"/>
                <a:ea typeface="宋体" panose="02010600030101010101" pitchFamily="2" charset="-122"/>
              </a:rPr>
              <a:t>Q</a:t>
            </a:r>
            <a:r>
              <a:rPr lang="zh-CN" altLang="en-US" sz="2000" b="1" dirty="0">
                <a:latin typeface="Times New Roman" panose="02020603050405020304" pitchFamily="18" charset="0"/>
                <a:ea typeface="宋体" panose="02010600030101010101" pitchFamily="2" charset="-122"/>
              </a:rPr>
              <a:t>接收一个消息</a:t>
            </a:r>
          </a:p>
          <a:p>
            <a:endParaRPr lang="en-US" altLang="zh-CN" sz="2000" b="1" dirty="0">
              <a:latin typeface="Times New Roman" panose="02020603050405020304" pitchFamily="18" charset="0"/>
              <a:ea typeface="宋体" panose="02010600030101010101" pitchFamily="2" charset="-122"/>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LPC</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3.6.2</a:t>
            </a:r>
            <a:r>
              <a:rPr lang="zh-CN" altLang="en-US" sz="2400" b="1" dirty="0">
                <a:solidFill>
                  <a:srgbClr val="A50021"/>
                </a:solidFill>
                <a:latin typeface="黑体" panose="02010609060101010101" pitchFamily="2" charset="-122"/>
                <a:ea typeface="黑体" panose="02010609060101010101" pitchFamily="2" charset="-122"/>
              </a:rPr>
              <a:t> 消息传递</a:t>
            </a:r>
            <a:r>
              <a:rPr lang="en-US" altLang="zh-CN" sz="2400" b="1" dirty="0">
                <a:solidFill>
                  <a:srgbClr val="A50021"/>
                </a:solidFill>
                <a:latin typeface="黑体" panose="02010609060101010101" pitchFamily="2" charset="-122"/>
                <a:ea typeface="黑体" panose="02010609060101010101" pitchFamily="2" charset="-122"/>
              </a:rPr>
              <a:t>-</a:t>
            </a:r>
            <a:r>
              <a:rPr lang="zh-CN" altLang="en-US" sz="2400" b="1" dirty="0">
                <a:solidFill>
                  <a:srgbClr val="A50021"/>
                </a:solidFill>
                <a:latin typeface="黑体" panose="02010609060101010101" pitchFamily="2" charset="-122"/>
                <a:ea typeface="黑体" panose="02010609060101010101" pitchFamily="2" charset="-122"/>
              </a:rPr>
              <a:t>间接通信</a:t>
            </a:r>
            <a:endParaRPr lang="zh-CN" altLang="en-US" sz="1800" dirty="0">
              <a:ea typeface="黑体" panose="02010609060101010101" pitchFamily="2" charset="-122"/>
            </a:endParaRPr>
          </a:p>
        </p:txBody>
      </p:sp>
      <p:sp>
        <p:nvSpPr>
          <p:cNvPr id="53252"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933450" y="1473063"/>
            <a:ext cx="7551738" cy="361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Monotype Sorts" charset="2"/>
              <a:buNone/>
            </a:pPr>
            <a:r>
              <a:rPr lang="zh-CN" altLang="en-US" sz="2000" b="1" dirty="0">
                <a:latin typeface="Times New Roman" panose="02020603050405020304" pitchFamily="18" charset="0"/>
                <a:ea typeface="宋体" panose="02010600030101010101" pitchFamily="2" charset="-122"/>
              </a:rPr>
              <a:t>进程之间通过</a:t>
            </a:r>
            <a:r>
              <a:rPr lang="zh-CN" altLang="en-US" sz="2000" b="1" dirty="0">
                <a:solidFill>
                  <a:srgbClr val="FF0000"/>
                </a:solidFill>
                <a:latin typeface="Times New Roman" panose="02020603050405020304" pitchFamily="18" charset="0"/>
                <a:ea typeface="宋体" panose="02010600030101010101" pitchFamily="2" charset="-122"/>
              </a:rPr>
              <a:t>邮箱</a:t>
            </a:r>
            <a:r>
              <a:rPr lang="en-US" altLang="zh-CN"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rgbClr val="FF0000"/>
                </a:solidFill>
                <a:latin typeface="Times New Roman" panose="02020603050405020304" pitchFamily="18" charset="0"/>
                <a:ea typeface="宋体" panose="02010600030101010101" pitchFamily="2" charset="-122"/>
              </a:rPr>
              <a:t>端口</a:t>
            </a:r>
            <a:r>
              <a:rPr lang="en-US" altLang="zh-CN"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rgbClr val="FF0000"/>
                </a:solidFill>
                <a:latin typeface="Times New Roman" panose="02020603050405020304" pitchFamily="18" charset="0"/>
                <a:ea typeface="宋体" panose="02010600030101010101" pitchFamily="2" charset="-122"/>
              </a:rPr>
              <a:t>对象</a:t>
            </a:r>
            <a:r>
              <a:rPr lang="en-US" altLang="zh-CN" sz="2000" b="1" dirty="0">
                <a:solidFill>
                  <a:srgbClr val="FF0000"/>
                </a:solidFill>
                <a:latin typeface="Times New Roman" panose="02020603050405020304" pitchFamily="18" charset="0"/>
                <a:ea typeface="宋体" panose="02010600030101010101" pitchFamily="2" charset="-122"/>
              </a:rPr>
              <a:t>\</a:t>
            </a:r>
            <a:r>
              <a:rPr lang="zh-CN" altLang="en-US" sz="2000" b="1" dirty="0">
                <a:solidFill>
                  <a:srgbClr val="FF0000"/>
                </a:solidFill>
                <a:latin typeface="Times New Roman" panose="02020603050405020304" pitchFamily="18" charset="0"/>
                <a:ea typeface="宋体" panose="02010600030101010101" pitchFamily="2" charset="-122"/>
              </a:rPr>
              <a:t>消息队列等</a:t>
            </a:r>
            <a:r>
              <a:rPr lang="zh-CN" altLang="en-US" sz="2000" b="1" dirty="0">
                <a:latin typeface="Times New Roman" panose="02020603050405020304" pitchFamily="18" charset="0"/>
                <a:ea typeface="宋体" panose="02010600030101010101" pitchFamily="2" charset="-122"/>
              </a:rPr>
              <a:t>来发送和接收消息：</a:t>
            </a:r>
          </a:p>
          <a:p>
            <a:r>
              <a:rPr lang="en-US" altLang="zh-CN" sz="2000" b="1" dirty="0">
                <a:latin typeface="Times New Roman" panose="02020603050405020304" pitchFamily="18" charset="0"/>
                <a:ea typeface="宋体" panose="02010600030101010101" pitchFamily="2" charset="-122"/>
              </a:rPr>
              <a:t>send (</a:t>
            </a:r>
            <a:r>
              <a:rPr lang="en-US" altLang="zh-CN" sz="2000" b="1" i="1" dirty="0">
                <a:latin typeface="Times New Roman" panose="02020603050405020304" pitchFamily="18" charset="0"/>
                <a:ea typeface="宋体" panose="02010600030101010101" pitchFamily="2" charset="-122"/>
              </a:rPr>
              <a:t>A, message</a:t>
            </a:r>
            <a:r>
              <a:rPr lang="en-US" altLang="zh-CN" sz="2000" b="1" dirty="0">
                <a:latin typeface="Times New Roman" panose="02020603050405020304" pitchFamily="18" charset="0"/>
                <a:ea typeface="宋体" panose="02010600030101010101" pitchFamily="2" charset="-122"/>
              </a:rPr>
              <a:t>) </a:t>
            </a:r>
            <a:br>
              <a:rPr lang="en-US" altLang="zh-CN" sz="2000" b="1" dirty="0">
                <a:latin typeface="Times New Roman" panose="02020603050405020304" pitchFamily="18" charset="0"/>
                <a:ea typeface="宋体" panose="02010600030101010101" pitchFamily="2" charset="-122"/>
              </a:rPr>
            </a:b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发送一个消息到邮箱</a:t>
            </a:r>
            <a:r>
              <a:rPr lang="en-US" altLang="zh-CN" sz="2000" b="1" dirty="0">
                <a:latin typeface="Times New Roman" panose="02020603050405020304" pitchFamily="18" charset="0"/>
                <a:ea typeface="宋体" panose="02010600030101010101" pitchFamily="2" charset="-122"/>
              </a:rPr>
              <a:t>A</a:t>
            </a:r>
          </a:p>
          <a:p>
            <a:r>
              <a:rPr lang="en-US" altLang="zh-CN" sz="2000" b="1" dirty="0">
                <a:latin typeface="Times New Roman" panose="02020603050405020304" pitchFamily="18" charset="0"/>
                <a:ea typeface="宋体" panose="02010600030101010101" pitchFamily="2" charset="-122"/>
              </a:rPr>
              <a:t>receive(</a:t>
            </a:r>
            <a:r>
              <a:rPr lang="en-US" altLang="zh-CN" sz="2000" b="1" i="1" dirty="0">
                <a:latin typeface="Times New Roman" panose="02020603050405020304" pitchFamily="18" charset="0"/>
                <a:ea typeface="宋体" panose="02010600030101010101" pitchFamily="2" charset="-122"/>
              </a:rPr>
              <a:t>A, message</a:t>
            </a:r>
            <a:r>
              <a:rPr lang="en-US" altLang="zh-CN" sz="2000" b="1" dirty="0">
                <a:latin typeface="Times New Roman" panose="02020603050405020304" pitchFamily="18" charset="0"/>
                <a:ea typeface="宋体" panose="02010600030101010101" pitchFamily="2" charset="-122"/>
              </a:rPr>
              <a:t>) </a:t>
            </a:r>
            <a:br>
              <a:rPr lang="en-US" altLang="zh-CN" sz="2000" b="1" dirty="0">
                <a:latin typeface="Times New Roman" panose="02020603050405020304" pitchFamily="18" charset="0"/>
                <a:ea typeface="宋体" panose="02010600030101010101" pitchFamily="2" charset="-122"/>
              </a:rPr>
            </a:br>
            <a:r>
              <a:rPr lang="en-US" altLang="zh-CN" sz="2000" b="1" dirty="0">
                <a:latin typeface="Times New Roman" panose="02020603050405020304" pitchFamily="18" charset="0"/>
                <a:ea typeface="宋体" panose="02010600030101010101" pitchFamily="2" charset="-122"/>
              </a:rPr>
              <a:t>    </a:t>
            </a:r>
            <a:r>
              <a:rPr lang="zh-CN" altLang="en-US" sz="2000" b="1" dirty="0">
                <a:latin typeface="Times New Roman" panose="02020603050405020304" pitchFamily="18" charset="0"/>
                <a:ea typeface="宋体" panose="02010600030101010101" pitchFamily="2" charset="-122"/>
              </a:rPr>
              <a:t>从邮箱</a:t>
            </a:r>
            <a:r>
              <a:rPr lang="en-US" altLang="zh-CN" sz="2000" b="1" dirty="0">
                <a:latin typeface="Times New Roman" panose="02020603050405020304" pitchFamily="18" charset="0"/>
                <a:ea typeface="宋体" panose="02010600030101010101" pitchFamily="2" charset="-122"/>
              </a:rPr>
              <a:t>A</a:t>
            </a:r>
            <a:r>
              <a:rPr lang="zh-CN" altLang="en-US" sz="2000" b="1" dirty="0">
                <a:latin typeface="Times New Roman" panose="02020603050405020304" pitchFamily="18" charset="0"/>
                <a:ea typeface="宋体" panose="02010600030101010101" pitchFamily="2" charset="-122"/>
              </a:rPr>
              <a:t>接收一个消息</a:t>
            </a:r>
          </a:p>
          <a:p>
            <a:endParaRPr lang="en-US" altLang="zh-CN" sz="2000" b="1" dirty="0">
              <a:latin typeface="Times New Roman" panose="02020603050405020304" pitchFamily="18" charset="0"/>
              <a:ea typeface="宋体" panose="02010600030101010101" pitchFamily="2" charset="-122"/>
            </a:endParaRP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3163" y="3552095"/>
            <a:ext cx="6219825" cy="1123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linux</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3.6.3</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Linux</a:t>
            </a:r>
            <a:r>
              <a:rPr lang="zh-CN" altLang="en-US" sz="2400" b="1" dirty="0">
                <a:solidFill>
                  <a:srgbClr val="A50021"/>
                </a:solidFill>
                <a:latin typeface="黑体" panose="02010609060101010101" pitchFamily="2" charset="-122"/>
                <a:ea typeface="黑体" panose="02010609060101010101" pitchFamily="2" charset="-122"/>
              </a:rPr>
              <a:t>进程间通信方法</a:t>
            </a:r>
            <a:endParaRPr lang="zh-CN" altLang="en-US" sz="1800" dirty="0">
              <a:ea typeface="黑体" panose="02010609060101010101" pitchFamily="2" charset="-122"/>
            </a:endParaRPr>
          </a:p>
        </p:txBody>
      </p:sp>
      <p:sp>
        <p:nvSpPr>
          <p:cNvPr id="53252"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933450" y="1473063"/>
            <a:ext cx="7551738"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zh-CN" altLang="zh-CN" sz="2000" b="1" dirty="0">
                <a:latin typeface="华文宋体" panose="02010600040101010101" pitchFamily="2" charset="-122"/>
                <a:ea typeface="华文宋体" panose="02010600040101010101" pitchFamily="2" charset="-122"/>
              </a:rPr>
              <a:t>共享内存</a:t>
            </a:r>
            <a:r>
              <a:rPr lang="zh-CN" altLang="en-US" sz="2000" dirty="0">
                <a:latin typeface="华文宋体" panose="02010600040101010101" pitchFamily="2" charset="-122"/>
                <a:ea typeface="华文宋体" panose="02010600040101010101" pitchFamily="2" charset="-122"/>
              </a:rPr>
              <a:t>，</a:t>
            </a:r>
            <a:r>
              <a:rPr lang="zh-CN" altLang="en-US" sz="2000" b="1" dirty="0">
                <a:latin typeface="华文宋体" panose="02010600040101010101" pitchFamily="2" charset="-122"/>
                <a:ea typeface="华文宋体" panose="02010600040101010101" pitchFamily="2" charset="-122"/>
              </a:rPr>
              <a:t>消息传递</a:t>
            </a:r>
            <a:r>
              <a:rPr lang="zh-CN" altLang="en-US" sz="2000" dirty="0">
                <a:latin typeface="华文宋体" panose="02010600040101010101" pitchFamily="2" charset="-122"/>
                <a:ea typeface="华文宋体" panose="02010600040101010101" pitchFamily="2" charset="-122"/>
              </a:rPr>
              <a:t>：</a:t>
            </a:r>
            <a:r>
              <a:rPr lang="zh-CN" altLang="zh-CN" sz="2000" dirty="0">
                <a:latin typeface="华文宋体" panose="02010600040101010101" pitchFamily="2" charset="-122"/>
                <a:ea typeface="华文宋体" panose="02010600040101010101" pitchFamily="2" charset="-122"/>
              </a:rPr>
              <a:t>管道、消息队列、信号量、套接</a:t>
            </a:r>
            <a:r>
              <a:rPr lang="zh-CN" altLang="en-US" sz="2000" dirty="0">
                <a:latin typeface="华文宋体" panose="02010600040101010101" pitchFamily="2" charset="-122"/>
                <a:ea typeface="华文宋体" panose="02010600040101010101" pitchFamily="2" charset="-122"/>
              </a:rPr>
              <a:t>字等。</a:t>
            </a:r>
            <a:endParaRPr lang="en-US" altLang="zh-CN" sz="2000" dirty="0">
              <a:latin typeface="华文宋体" panose="02010600040101010101" pitchFamily="2" charset="-122"/>
              <a:ea typeface="华文宋体" panose="02010600040101010101" pitchFamily="2" charset="-122"/>
            </a:endParaRPr>
          </a:p>
          <a:p>
            <a:pPr>
              <a:buNone/>
            </a:pPr>
            <a:r>
              <a:rPr lang="zh-CN" altLang="en-US" sz="2000" b="1" dirty="0">
                <a:latin typeface="华文宋体" panose="02010600040101010101" pitchFamily="2" charset="-122"/>
                <a:ea typeface="华文宋体" panose="02010600040101010101" pitchFamily="2" charset="-122"/>
              </a:rPr>
              <a:t>套接字：</a:t>
            </a:r>
            <a:r>
              <a:rPr lang="zh-CN" altLang="zh-CN" sz="2000" dirty="0">
                <a:latin typeface="华文宋体" panose="02010600040101010101" pitchFamily="2" charset="-122"/>
                <a:ea typeface="华文宋体" panose="02010600040101010101" pitchFamily="2" charset="-122"/>
              </a:rPr>
              <a:t>除了在异地的计算机进程间以外，套接口同样适用于本地同一台计算机内部的进程间通信。</a:t>
            </a:r>
            <a:r>
              <a:rPr lang="zh-CN" altLang="en-US" sz="2000" dirty="0">
                <a:latin typeface="华文宋体" panose="02010600040101010101" pitchFamily="2" charset="-122"/>
                <a:ea typeface="华文宋体" panose="02010600040101010101" pitchFamily="2" charset="-122"/>
              </a:rPr>
              <a:t>（查看任务管理器</a:t>
            </a:r>
            <a:r>
              <a:rPr lang="en-US" altLang="zh-CN" sz="2000" dirty="0">
                <a:latin typeface="华文宋体" panose="02010600040101010101" pitchFamily="2" charset="-122"/>
                <a:ea typeface="华文宋体" panose="02010600040101010101" pitchFamily="2" charset="-122"/>
              </a:rPr>
              <a:t>——</a:t>
            </a:r>
            <a:r>
              <a:rPr lang="zh-CN" altLang="en-US" sz="2000" dirty="0">
                <a:latin typeface="华文宋体" panose="02010600040101010101" pitchFamily="2" charset="-122"/>
                <a:ea typeface="华文宋体" panose="02010600040101010101" pitchFamily="2" charset="-122"/>
              </a:rPr>
              <a:t>资源监视器网络部分）</a:t>
            </a:r>
            <a:endParaRPr lang="en-US" altLang="zh-CN" sz="2000" dirty="0">
              <a:latin typeface="华文宋体" panose="02010600040101010101" pitchFamily="2" charset="-122"/>
              <a:ea typeface="华文宋体" panose="02010600040101010101" pitchFamily="2" charset="-122"/>
            </a:endParaRPr>
          </a:p>
        </p:txBody>
      </p:sp>
      <p:pic>
        <p:nvPicPr>
          <p:cNvPr id="4098" name="Picture 2" descr="http://a4.att.hudong.com/21/21/010000000000001190921682532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588" y="3082833"/>
            <a:ext cx="5053001" cy="339561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4857954" y="4552795"/>
            <a:ext cx="4181475" cy="2286000"/>
            <a:chOff x="4857954" y="4552795"/>
            <a:chExt cx="4181475" cy="2286000"/>
          </a:xfrm>
        </p:grpSpPr>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7954" y="4552795"/>
              <a:ext cx="4181475" cy="2286000"/>
            </a:xfrm>
            <a:prstGeom prst="rect">
              <a:avLst/>
            </a:prstGeom>
          </p:spPr>
        </p:pic>
        <p:sp>
          <p:nvSpPr>
            <p:cNvPr id="4" name="矩形 3"/>
            <p:cNvSpPr/>
            <p:nvPr/>
          </p:nvSpPr>
          <p:spPr bwMode="auto">
            <a:xfrm>
              <a:off x="7625166" y="6106332"/>
              <a:ext cx="1379349" cy="635431"/>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vert="horz" wrap="none" lIns="91440" tIns="45720" rIns="91440" bIns="45720" numCol="1" rtlCol="0" anchor="t" anchorCtr="0" compatLnSpc="1"/>
            <a:lstStyle/>
            <a:p>
              <a:pPr marL="0" marR="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Verdana" panose="020B0604030504040204" pitchFamily="34"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98B2A4-7E75-EAAB-9C57-70A4AB452AA8}"/>
              </a:ext>
            </a:extLst>
          </p:cNvPr>
          <p:cNvPicPr>
            <a:picLocks noChangeAspect="1"/>
          </p:cNvPicPr>
          <p:nvPr/>
        </p:nvPicPr>
        <p:blipFill>
          <a:blip r:embed="rId2"/>
          <a:stretch>
            <a:fillRect/>
          </a:stretch>
        </p:blipFill>
        <p:spPr>
          <a:xfrm>
            <a:off x="2479790" y="331565"/>
            <a:ext cx="4655106" cy="6378327"/>
          </a:xfrm>
          <a:prstGeom prst="rect">
            <a:avLst/>
          </a:prstGeom>
        </p:spPr>
      </p:pic>
    </p:spTree>
    <p:extLst>
      <p:ext uri="{BB962C8B-B14F-4D97-AF65-F5344CB8AC3E}">
        <p14:creationId xmlns:p14="http://schemas.microsoft.com/office/powerpoint/2010/main" val="1436377686"/>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a:latin typeface="Times New Roman" panose="02020603050405020304" pitchFamily="18" charset="0"/>
                <a:ea typeface="宋体" panose="02010600030101010101" pitchFamily="2" charset="-122"/>
                <a:cs typeface="Times New Roman" panose="02020603050405020304" pitchFamily="18" charset="0"/>
              </a:rPr>
              <a:t>3.6 </a:t>
            </a:r>
            <a:r>
              <a:rPr lang="zh-CN" altLang="en-US">
                <a:latin typeface="Times New Roman" panose="02020603050405020304" pitchFamily="18" charset="0"/>
                <a:ea typeface="宋体" panose="02010600030101010101" pitchFamily="2" charset="-122"/>
                <a:cs typeface="Times New Roman" panose="02020603050405020304" pitchFamily="18" charset="0"/>
              </a:rPr>
              <a:t>进程间通信</a:t>
            </a:r>
          </a:p>
        </p:txBody>
      </p:sp>
      <p:sp>
        <p:nvSpPr>
          <p:cNvPr id="53251"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3.6.3</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Linux</a:t>
            </a:r>
            <a:r>
              <a:rPr lang="zh-CN" altLang="en-US" sz="2400" b="1" dirty="0">
                <a:solidFill>
                  <a:srgbClr val="A50021"/>
                </a:solidFill>
                <a:latin typeface="黑体" panose="02010609060101010101" pitchFamily="2" charset="-122"/>
                <a:ea typeface="黑体" panose="02010609060101010101" pitchFamily="2" charset="-122"/>
              </a:rPr>
              <a:t>进程间通信方法</a:t>
            </a:r>
            <a:endParaRPr lang="zh-CN" altLang="en-US" sz="1800" dirty="0">
              <a:ea typeface="黑体" panose="02010609060101010101" pitchFamily="2" charset="-122"/>
            </a:endParaRPr>
          </a:p>
        </p:txBody>
      </p:sp>
      <p:sp>
        <p:nvSpPr>
          <p:cNvPr id="53252" name="Rectangle 4"/>
          <p:cNvSpPr>
            <a:spLocks noChangeArrowheads="1"/>
          </p:cNvSpPr>
          <p:nvPr/>
        </p:nvSpPr>
        <p:spPr bwMode="auto">
          <a:xfrm>
            <a:off x="933450" y="1447800"/>
            <a:ext cx="7524750" cy="5005388"/>
          </a:xfrm>
          <a:prstGeom prst="rect">
            <a:avLst/>
          </a:prstGeom>
          <a:noFill/>
          <a:ln w="9525">
            <a:solidFill>
              <a:srgbClr val="C0C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spcBef>
                <a:spcPct val="0"/>
              </a:spcBef>
              <a:buClrTx/>
              <a:buSzTx/>
              <a:buFontTx/>
              <a:buNone/>
            </a:pPr>
            <a:endParaRPr kumimoji="0" lang="zh-CN" altLang="en-US">
              <a:latin typeface="Verdana" panose="020B0604030504040204" pitchFamily="34" charset="0"/>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933450" y="1473063"/>
            <a:ext cx="7551738"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zh-CN" altLang="zh-CN" sz="2000" b="1" dirty="0">
                <a:latin typeface="华文宋体" panose="02010600040101010101" pitchFamily="2" charset="-122"/>
                <a:ea typeface="华文宋体" panose="02010600040101010101" pitchFamily="2" charset="-122"/>
              </a:rPr>
              <a:t>共享内存</a:t>
            </a:r>
            <a:r>
              <a:rPr lang="zh-CN" altLang="en-US" sz="2000" dirty="0">
                <a:latin typeface="华文宋体" panose="02010600040101010101" pitchFamily="2" charset="-122"/>
                <a:ea typeface="华文宋体" panose="02010600040101010101" pitchFamily="2" charset="-122"/>
              </a:rPr>
              <a:t>，</a:t>
            </a:r>
            <a:r>
              <a:rPr lang="zh-CN" altLang="en-US" sz="2000" b="1" dirty="0">
                <a:latin typeface="华文宋体" panose="02010600040101010101" pitchFamily="2" charset="-122"/>
                <a:ea typeface="华文宋体" panose="02010600040101010101" pitchFamily="2" charset="-122"/>
              </a:rPr>
              <a:t>消息传递</a:t>
            </a:r>
            <a:r>
              <a:rPr lang="zh-CN" altLang="en-US" sz="2000" dirty="0">
                <a:latin typeface="华文宋体" panose="02010600040101010101" pitchFamily="2" charset="-122"/>
                <a:ea typeface="华文宋体" panose="02010600040101010101" pitchFamily="2" charset="-122"/>
              </a:rPr>
              <a:t>：</a:t>
            </a:r>
            <a:r>
              <a:rPr lang="zh-CN" altLang="zh-CN" sz="2000" dirty="0">
                <a:latin typeface="华文宋体" panose="02010600040101010101" pitchFamily="2" charset="-122"/>
                <a:ea typeface="华文宋体" panose="02010600040101010101" pitchFamily="2" charset="-122"/>
              </a:rPr>
              <a:t>管道、消息队列、信号量、套接口</a:t>
            </a:r>
            <a:r>
              <a:rPr lang="zh-CN" altLang="en-US" sz="2000" dirty="0">
                <a:latin typeface="华文宋体" panose="02010600040101010101" pitchFamily="2" charset="-122"/>
                <a:ea typeface="华文宋体" panose="02010600040101010101" pitchFamily="2" charset="-122"/>
              </a:rPr>
              <a:t>。</a:t>
            </a:r>
            <a:endParaRPr lang="en-US" altLang="zh-CN" sz="2000" dirty="0">
              <a:latin typeface="华文宋体" panose="02010600040101010101" pitchFamily="2" charset="-122"/>
              <a:ea typeface="华文宋体" panose="02010600040101010101" pitchFamily="2" charset="-122"/>
            </a:endParaRPr>
          </a:p>
          <a:p>
            <a:pPr>
              <a:buNone/>
            </a:pPr>
            <a:r>
              <a:rPr lang="zh-CN" altLang="en-US" sz="2000" b="1" dirty="0">
                <a:latin typeface="华文宋体" panose="02010600040101010101" pitchFamily="2" charset="-122"/>
                <a:ea typeface="华文宋体" panose="02010600040101010101" pitchFamily="2" charset="-122"/>
              </a:rPr>
              <a:t>管道：</a:t>
            </a:r>
            <a:r>
              <a:rPr lang="zh-CN" altLang="zh-CN" sz="2000" dirty="0">
                <a:latin typeface="华文宋体" panose="02010600040101010101" pitchFamily="2" charset="-122"/>
                <a:ea typeface="华文宋体" panose="02010600040101010101" pitchFamily="2" charset="-122"/>
              </a:rPr>
              <a:t>管道是进程间通信中最古老的方式，它包括</a:t>
            </a:r>
            <a:r>
              <a:rPr lang="zh-CN" altLang="zh-CN" sz="2000" b="1" dirty="0">
                <a:latin typeface="华文宋体" panose="02010600040101010101" pitchFamily="2" charset="-122"/>
                <a:ea typeface="华文宋体" panose="02010600040101010101" pitchFamily="2" charset="-122"/>
              </a:rPr>
              <a:t>无名管道</a:t>
            </a:r>
            <a:r>
              <a:rPr lang="zh-CN" altLang="zh-CN" sz="2000" dirty="0">
                <a:latin typeface="华文宋体" panose="02010600040101010101" pitchFamily="2" charset="-122"/>
                <a:ea typeface="华文宋体" panose="02010600040101010101" pitchFamily="2" charset="-122"/>
              </a:rPr>
              <a:t>和</a:t>
            </a:r>
            <a:r>
              <a:rPr lang="zh-CN" altLang="zh-CN" sz="2000" b="1" dirty="0">
                <a:latin typeface="华文宋体" panose="02010600040101010101" pitchFamily="2" charset="-122"/>
                <a:ea typeface="华文宋体" panose="02010600040101010101" pitchFamily="2" charset="-122"/>
              </a:rPr>
              <a:t>有名管道</a:t>
            </a:r>
            <a:r>
              <a:rPr lang="zh-CN" altLang="zh-CN" sz="2000" dirty="0">
                <a:latin typeface="华文宋体" panose="02010600040101010101" pitchFamily="2" charset="-122"/>
                <a:ea typeface="华文宋体" panose="02010600040101010101" pitchFamily="2" charset="-122"/>
              </a:rPr>
              <a:t>两种，前者用于父进程和子进程间的通信，后者用于运行于同一台机器上的任意两个进程间的通信。</a:t>
            </a:r>
            <a:endParaRPr lang="en-US" altLang="zh-CN" sz="2000" dirty="0">
              <a:latin typeface="华文宋体" panose="02010600040101010101" pitchFamily="2" charset="-122"/>
              <a:ea typeface="华文宋体" panose="02010600040101010101" pitchFamily="2" charset="-122"/>
            </a:endParaRPr>
          </a:p>
          <a:p>
            <a:pPr>
              <a:buNone/>
            </a:pPr>
            <a:r>
              <a:rPr lang="en-US" altLang="zh-CN" sz="2000" b="1" dirty="0">
                <a:latin typeface="华文宋体" panose="02010600040101010101" pitchFamily="2" charset="-122"/>
                <a:ea typeface="华文宋体" panose="02010600040101010101" pitchFamily="2" charset="-122"/>
              </a:rPr>
              <a:t>----</a:t>
            </a:r>
            <a:r>
              <a:rPr lang="zh-CN" altLang="en-US" sz="2000" b="1" dirty="0">
                <a:latin typeface="华文宋体" panose="02010600040101010101" pitchFamily="2" charset="-122"/>
                <a:ea typeface="华文宋体" panose="02010600040101010101" pitchFamily="2" charset="-122"/>
              </a:rPr>
              <a:t>需要读写进程对管道进行访问权限和顺序控制，类似于文件。</a:t>
            </a:r>
            <a:endParaRPr lang="en-US" altLang="zh-CN" sz="2000" b="1" dirty="0">
              <a:latin typeface="华文宋体" panose="02010600040101010101" pitchFamily="2" charset="-122"/>
              <a:ea typeface="华文宋体" panose="02010600040101010101" pitchFamily="2" charset="-122"/>
            </a:endParaRPr>
          </a:p>
          <a:p>
            <a:pPr>
              <a:buNone/>
            </a:pPr>
            <a:endParaRPr lang="en-US" altLang="zh-CN" sz="2000" b="1" dirty="0">
              <a:latin typeface="华文宋体" panose="02010600040101010101" pitchFamily="2" charset="-122"/>
              <a:ea typeface="华文宋体" panose="02010600040101010101" pitchFamily="2" charset="-122"/>
            </a:endParaRPr>
          </a:p>
          <a:p>
            <a:pPr>
              <a:buNone/>
            </a:pPr>
            <a:r>
              <a:rPr lang="zh-CN" altLang="en-US" sz="2000" b="1" dirty="0">
                <a:latin typeface="华文宋体" panose="02010600040101010101" pitchFamily="2" charset="-122"/>
                <a:ea typeface="华文宋体" panose="02010600040101010101" pitchFamily="2" charset="-122"/>
              </a:rPr>
              <a:t>消息队列：与命名管道类似，管道多以（设备）文件形式组织和使用。但消息队列以单个消息为管理对象。</a:t>
            </a:r>
            <a:endParaRPr lang="en-US" altLang="zh-CN" sz="2000" b="1" dirty="0">
              <a:latin typeface="华文宋体" panose="02010600040101010101" pitchFamily="2" charset="-122"/>
              <a:ea typeface="华文宋体" panose="02010600040101010101" pitchFamily="2" charset="-122"/>
            </a:endParaRPr>
          </a:p>
          <a:p>
            <a:pPr>
              <a:buNone/>
            </a:pPr>
            <a:endParaRPr lang="en-US" altLang="zh-CN" sz="2000" b="1" dirty="0">
              <a:latin typeface="华文宋体" panose="02010600040101010101" pitchFamily="2" charset="-122"/>
              <a:ea typeface="华文宋体"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3255">
                                            <p:txEl>
                                              <p:pRg st="1" end="1"/>
                                            </p:txEl>
                                          </p:spTgt>
                                        </p:tgtEl>
                                        <p:attrNameLst>
                                          <p:attrName>style.visibility</p:attrName>
                                        </p:attrNameLst>
                                      </p:cBhvr>
                                      <p:to>
                                        <p:strVal val="visible"/>
                                      </p:to>
                                    </p:set>
                                    <p:anim calcmode="lin" valueType="num">
                                      <p:cBhvr additive="base">
                                        <p:cTn id="7" dur="500" fill="hold"/>
                                        <p:tgtEl>
                                          <p:spTgt spid="5325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2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3255">
                                            <p:txEl>
                                              <p:pRg st="2" end="2"/>
                                            </p:txEl>
                                          </p:spTgt>
                                        </p:tgtEl>
                                        <p:attrNameLst>
                                          <p:attrName>style.visibility</p:attrName>
                                        </p:attrNameLst>
                                      </p:cBhvr>
                                      <p:to>
                                        <p:strVal val="visible"/>
                                      </p:to>
                                    </p:set>
                                    <p:anim calcmode="lin" valueType="num">
                                      <p:cBhvr additive="base">
                                        <p:cTn id="13" dur="500" fill="hold"/>
                                        <p:tgtEl>
                                          <p:spTgt spid="5325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325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25B098-9B81-B333-50F2-CACE6EF6B9D3}"/>
              </a:ext>
            </a:extLst>
          </p:cNvPr>
          <p:cNvPicPr>
            <a:picLocks noChangeAspect="1"/>
          </p:cNvPicPr>
          <p:nvPr/>
        </p:nvPicPr>
        <p:blipFill>
          <a:blip r:embed="rId2"/>
          <a:stretch>
            <a:fillRect/>
          </a:stretch>
        </p:blipFill>
        <p:spPr>
          <a:xfrm>
            <a:off x="567482" y="0"/>
            <a:ext cx="8009036" cy="6858000"/>
          </a:xfrm>
          <a:prstGeom prst="rect">
            <a:avLst/>
          </a:prstGeom>
        </p:spPr>
      </p:pic>
    </p:spTree>
    <p:extLst>
      <p:ext uri="{BB962C8B-B14F-4D97-AF65-F5344CB8AC3E}">
        <p14:creationId xmlns:p14="http://schemas.microsoft.com/office/powerpoint/2010/main" val="267186945"/>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2C8ADF6-C892-7170-BE65-1DB5467249C4}"/>
              </a:ext>
            </a:extLst>
          </p:cNvPr>
          <p:cNvPicPr>
            <a:picLocks noChangeAspect="1"/>
          </p:cNvPicPr>
          <p:nvPr/>
        </p:nvPicPr>
        <p:blipFill>
          <a:blip r:embed="rId2"/>
          <a:stretch>
            <a:fillRect/>
          </a:stretch>
        </p:blipFill>
        <p:spPr>
          <a:xfrm>
            <a:off x="676195" y="0"/>
            <a:ext cx="7791610" cy="6858000"/>
          </a:xfrm>
          <a:prstGeom prst="rect">
            <a:avLst/>
          </a:prstGeom>
        </p:spPr>
      </p:pic>
    </p:spTree>
    <p:extLst>
      <p:ext uri="{BB962C8B-B14F-4D97-AF65-F5344CB8AC3E}">
        <p14:creationId xmlns:p14="http://schemas.microsoft.com/office/powerpoint/2010/main" val="217389240"/>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F7D97EF-104E-4A2F-E961-08B10503C69F}"/>
              </a:ext>
            </a:extLst>
          </p:cNvPr>
          <p:cNvPicPr>
            <a:picLocks noChangeAspect="1"/>
          </p:cNvPicPr>
          <p:nvPr/>
        </p:nvPicPr>
        <p:blipFill>
          <a:blip r:embed="rId2"/>
          <a:stretch>
            <a:fillRect/>
          </a:stretch>
        </p:blipFill>
        <p:spPr>
          <a:xfrm>
            <a:off x="0" y="51516"/>
            <a:ext cx="3814475" cy="6858000"/>
          </a:xfrm>
          <a:prstGeom prst="rect">
            <a:avLst/>
          </a:prstGeom>
        </p:spPr>
      </p:pic>
      <p:pic>
        <p:nvPicPr>
          <p:cNvPr id="5" name="图片 4">
            <a:extLst>
              <a:ext uri="{FF2B5EF4-FFF2-40B4-BE49-F238E27FC236}">
                <a16:creationId xmlns:a16="http://schemas.microsoft.com/office/drawing/2014/main" id="{1D70F69C-991A-F608-AE7B-C03F43149DD5}"/>
              </a:ext>
            </a:extLst>
          </p:cNvPr>
          <p:cNvPicPr>
            <a:picLocks noChangeAspect="1"/>
          </p:cNvPicPr>
          <p:nvPr/>
        </p:nvPicPr>
        <p:blipFill>
          <a:blip r:embed="rId3"/>
          <a:stretch>
            <a:fillRect/>
          </a:stretch>
        </p:blipFill>
        <p:spPr>
          <a:xfrm>
            <a:off x="3567212" y="1250150"/>
            <a:ext cx="5470408" cy="4241790"/>
          </a:xfrm>
          <a:prstGeom prst="rect">
            <a:avLst/>
          </a:prstGeom>
        </p:spPr>
      </p:pic>
    </p:spTree>
    <p:extLst>
      <p:ext uri="{BB962C8B-B14F-4D97-AF65-F5344CB8AC3E}">
        <p14:creationId xmlns:p14="http://schemas.microsoft.com/office/powerpoint/2010/main" val="3331992293"/>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9419C7F-251B-A3B1-67CA-931CA8D71588}"/>
              </a:ext>
            </a:extLst>
          </p:cNvPr>
          <p:cNvPicPr>
            <a:picLocks noChangeAspect="1"/>
          </p:cNvPicPr>
          <p:nvPr/>
        </p:nvPicPr>
        <p:blipFill>
          <a:blip r:embed="rId2"/>
          <a:stretch>
            <a:fillRect/>
          </a:stretch>
        </p:blipFill>
        <p:spPr>
          <a:xfrm>
            <a:off x="1114023" y="120811"/>
            <a:ext cx="6614357" cy="6687999"/>
          </a:xfrm>
          <a:prstGeom prst="rect">
            <a:avLst/>
          </a:prstGeom>
        </p:spPr>
      </p:pic>
    </p:spTree>
    <p:extLst>
      <p:ext uri="{BB962C8B-B14F-4D97-AF65-F5344CB8AC3E}">
        <p14:creationId xmlns:p14="http://schemas.microsoft.com/office/powerpoint/2010/main" val="3208790489"/>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76E9A48-2FFA-B618-5CDE-52DF9189C939}"/>
              </a:ext>
            </a:extLst>
          </p:cNvPr>
          <p:cNvPicPr>
            <a:picLocks noChangeAspect="1"/>
          </p:cNvPicPr>
          <p:nvPr/>
        </p:nvPicPr>
        <p:blipFill>
          <a:blip r:embed="rId2"/>
          <a:stretch>
            <a:fillRect/>
          </a:stretch>
        </p:blipFill>
        <p:spPr>
          <a:xfrm>
            <a:off x="1510171" y="0"/>
            <a:ext cx="6123658" cy="6858000"/>
          </a:xfrm>
          <a:prstGeom prst="rect">
            <a:avLst/>
          </a:prstGeom>
        </p:spPr>
      </p:pic>
    </p:spTree>
    <p:extLst>
      <p:ext uri="{BB962C8B-B14F-4D97-AF65-F5344CB8AC3E}">
        <p14:creationId xmlns:p14="http://schemas.microsoft.com/office/powerpoint/2010/main" val="124940212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457200" y="792163"/>
            <a:ext cx="8229600" cy="576262"/>
          </a:xfrm>
        </p:spPr>
        <p:txBody>
          <a:bodyPr/>
          <a:lstStyle/>
          <a:p>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问题</a:t>
            </a:r>
            <a:r>
              <a:rPr lang="en-US" altLang="zh-CN"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800">
                <a:latin typeface="Times New Roman" panose="02020603050405020304" pitchFamily="18" charset="0"/>
                <a:ea typeface="宋体" panose="02010600030101010101" pitchFamily="2" charset="-122"/>
                <a:cs typeface="Times New Roman" panose="02020603050405020304" pitchFamily="18" charset="0"/>
              </a:rPr>
              <a:t>计算机中只有一个程序在执行吗</a:t>
            </a:r>
            <a:r>
              <a:rPr lang="en-US" altLang="zh-CN" sz="2800">
                <a:latin typeface="Times New Roman" panose="02020603050405020304" pitchFamily="18" charset="0"/>
                <a:ea typeface="宋体" panose="02010600030101010101" pitchFamily="2" charset="-122"/>
                <a:cs typeface="Times New Roman" panose="02020603050405020304" pitchFamily="18" charset="0"/>
              </a:rPr>
              <a:t>?</a:t>
            </a:r>
          </a:p>
        </p:txBody>
      </p:sp>
      <p:sp>
        <p:nvSpPr>
          <p:cNvPr id="285699" name="Rectangle 3"/>
          <p:cNvSpPr>
            <a:spLocks noGrp="1" noChangeArrowheads="1"/>
          </p:cNvSpPr>
          <p:nvPr>
            <p:ph type="body" idx="1"/>
          </p:nvPr>
        </p:nvSpPr>
        <p:spPr>
          <a:xfrm>
            <a:off x="1420813" y="1597025"/>
            <a:ext cx="6938962" cy="3840163"/>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nSpc>
                <a:spcPct val="130000"/>
              </a:lnSpc>
              <a:buFont typeface="Monotype Sorts" charset="2"/>
              <a:buNone/>
            </a:pPr>
            <a:r>
              <a:rPr lang="zh-CN" altLang="en-US" sz="2800">
                <a:solidFill>
                  <a:srgbClr val="FF0000"/>
                </a:solidFill>
                <a:latin typeface="Times New Roman" panose="02020603050405020304" pitchFamily="18" charset="0"/>
                <a:ea typeface="宋体" panose="02010600030101010101" pitchFamily="2" charset="-122"/>
                <a:cs typeface="Times New Roman" panose="02020603050405020304" pitchFamily="18" charset="0"/>
              </a:rPr>
              <a:t>用户的需求：</a:t>
            </a:r>
          </a:p>
          <a:p>
            <a:pPr>
              <a:lnSpc>
                <a:spcPct val="13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多个用户共享一台计算机</a:t>
            </a:r>
          </a:p>
          <a:p>
            <a:pPr>
              <a:lnSpc>
                <a:spcPct val="130000"/>
              </a:lnSpc>
            </a:pPr>
            <a:r>
              <a:rPr lang="zh-CN" altLang="en-US" sz="2800">
                <a:latin typeface="Times New Roman" panose="02020603050405020304" pitchFamily="18" charset="0"/>
                <a:ea typeface="宋体" panose="02010600030101010101" pitchFamily="2" charset="-122"/>
                <a:cs typeface="Times New Roman" panose="02020603050405020304" pitchFamily="18" charset="0"/>
              </a:rPr>
              <a:t>单个用户利用计算机同时做多个事情</a:t>
            </a:r>
          </a:p>
          <a:p>
            <a:pPr>
              <a:lnSpc>
                <a:spcPct val="130000"/>
              </a:lnSpc>
            </a:pPr>
            <a:endParaRPr lang="zh-CN" altLang="en-US" sz="2800">
              <a:latin typeface="Times New Roman" panose="02020603050405020304" pitchFamily="18" charset="0"/>
              <a:ea typeface="宋体" panose="02010600030101010101" pitchFamily="2" charset="-122"/>
              <a:cs typeface="Times New Roman" panose="02020603050405020304" pitchFamily="18" charset="0"/>
            </a:endParaRPr>
          </a:p>
          <a:p>
            <a:pPr>
              <a:lnSpc>
                <a:spcPct val="130000"/>
              </a:lnSpc>
              <a:buFont typeface="Monotype Sorts" charset="2"/>
              <a:buNone/>
            </a:pPr>
            <a:r>
              <a:rPr lang="zh-CN" altLang="en-US" sz="2800">
                <a:latin typeface="Times New Roman" panose="02020603050405020304" pitchFamily="18" charset="0"/>
                <a:ea typeface="宋体" panose="02010600030101010101" pitchFamily="2" charset="-122"/>
                <a:cs typeface="Times New Roman" panose="02020603050405020304" pitchFamily="18" charset="0"/>
              </a:rPr>
              <a:t>使得计算机必须能够同时执行多个程序！</a:t>
            </a:r>
          </a:p>
        </p:txBody>
      </p:sp>
      <p:sp>
        <p:nvSpPr>
          <p:cNvPr id="9220" name="Rectangle 2"/>
          <p:cNvSpPr>
            <a:spLocks noChangeArrowheads="1"/>
          </p:cNvSpPr>
          <p:nvPr/>
        </p:nvSpPr>
        <p:spPr bwMode="auto">
          <a:xfrm>
            <a:off x="1644650" y="277813"/>
            <a:ext cx="6380163"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14300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002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5740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146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718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290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8620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gn="ctr" eaLnBrk="1" hangingPunct="1">
              <a:spcBef>
                <a:spcPct val="0"/>
              </a:spcBef>
              <a:buClrTx/>
              <a:buSzTx/>
              <a:buFontTx/>
              <a:buNone/>
            </a:pPr>
            <a:r>
              <a:rPr kumimoji="0" lang="en-US" altLang="zh-CN" sz="3200" b="1">
                <a:solidFill>
                  <a:srgbClr val="006699"/>
                </a:solidFill>
                <a:latin typeface="黑体" panose="02010609060101010101" pitchFamily="2" charset="-122"/>
                <a:ea typeface="黑体" panose="02010609060101010101" pitchFamily="2" charset="-122"/>
              </a:rPr>
              <a:t>3.1 </a:t>
            </a:r>
            <a:r>
              <a:rPr kumimoji="0" lang="zh-CN" altLang="en-US" sz="3200" b="1">
                <a:solidFill>
                  <a:srgbClr val="006699"/>
                </a:solidFill>
                <a:latin typeface="黑体" panose="02010609060101010101" pitchFamily="2" charset="-122"/>
                <a:ea typeface="黑体" panose="02010609060101010101" pitchFamily="2" charset="-122"/>
              </a:rPr>
              <a:t>进程的引入</a:t>
            </a:r>
          </a:p>
        </p:txBody>
      </p:sp>
      <p:sp>
        <p:nvSpPr>
          <p:cNvPr id="285702" name="Rectangle 6"/>
          <p:cNvSpPr>
            <a:spLocks noChangeArrowheads="1"/>
          </p:cNvSpPr>
          <p:nvPr/>
        </p:nvSpPr>
        <p:spPr bwMode="auto">
          <a:xfrm>
            <a:off x="1211263" y="4922838"/>
            <a:ext cx="705485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742950"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771650"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2288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6860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1432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600450"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r>
              <a:rPr lang="zh-CN" altLang="en-US">
                <a:ea typeface="黑体" panose="02010609060101010101" pitchFamily="2" charset="-122"/>
              </a:rPr>
              <a:t>  是现代计算机系统必然的一个目标！</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5699"/>
                                        </p:tgtEl>
                                        <p:attrNameLst>
                                          <p:attrName>style.visibility</p:attrName>
                                        </p:attrNameLst>
                                      </p:cBhvr>
                                      <p:to>
                                        <p:strVal val="visible"/>
                                      </p:to>
                                    </p:set>
                                    <p:animEffect transition="in" filter="dissolve">
                                      <p:cBhvr>
                                        <p:cTn id="7" dur="500"/>
                                        <p:tgtEl>
                                          <p:spTgt spid="285699"/>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285702">
                                            <p:txEl>
                                              <p:pRg st="0" end="0"/>
                                            </p:txEl>
                                          </p:spTgt>
                                        </p:tgtEl>
                                        <p:attrNameLst>
                                          <p:attrName>style.visibility</p:attrName>
                                        </p:attrNameLst>
                                      </p:cBhvr>
                                      <p:to>
                                        <p:strVal val="visible"/>
                                      </p:to>
                                    </p:set>
                                    <p:animEffect transition="in" filter="dissolve">
                                      <p:cBhvr>
                                        <p:cTn id="11" dur="500"/>
                                        <p:tgtEl>
                                          <p:spTgt spid="2857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5699" grpId="0"/>
      <p:bldP spid="285702"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925941-D178-6BD9-A9FB-B0AF66E851A4}"/>
              </a:ext>
            </a:extLst>
          </p:cNvPr>
          <p:cNvPicPr>
            <a:picLocks noChangeAspect="1"/>
          </p:cNvPicPr>
          <p:nvPr/>
        </p:nvPicPr>
        <p:blipFill>
          <a:blip r:embed="rId2"/>
          <a:stretch>
            <a:fillRect/>
          </a:stretch>
        </p:blipFill>
        <p:spPr>
          <a:xfrm>
            <a:off x="69421" y="244693"/>
            <a:ext cx="7532529" cy="3374265"/>
          </a:xfrm>
          <a:prstGeom prst="rect">
            <a:avLst/>
          </a:prstGeom>
        </p:spPr>
      </p:pic>
      <p:pic>
        <p:nvPicPr>
          <p:cNvPr id="5" name="图片 4">
            <a:extLst>
              <a:ext uri="{FF2B5EF4-FFF2-40B4-BE49-F238E27FC236}">
                <a16:creationId xmlns:a16="http://schemas.microsoft.com/office/drawing/2014/main" id="{3D2709CF-6997-A34E-CE60-C00902AF1384}"/>
              </a:ext>
            </a:extLst>
          </p:cNvPr>
          <p:cNvPicPr>
            <a:picLocks noChangeAspect="1"/>
          </p:cNvPicPr>
          <p:nvPr/>
        </p:nvPicPr>
        <p:blipFill>
          <a:blip r:embed="rId3"/>
          <a:stretch>
            <a:fillRect/>
          </a:stretch>
        </p:blipFill>
        <p:spPr>
          <a:xfrm>
            <a:off x="4619649" y="2015543"/>
            <a:ext cx="4498595" cy="4757082"/>
          </a:xfrm>
          <a:prstGeom prst="rect">
            <a:avLst/>
          </a:prstGeom>
        </p:spPr>
      </p:pic>
      <p:sp>
        <p:nvSpPr>
          <p:cNvPr id="7" name="文本框 6">
            <a:extLst>
              <a:ext uri="{FF2B5EF4-FFF2-40B4-BE49-F238E27FC236}">
                <a16:creationId xmlns:a16="http://schemas.microsoft.com/office/drawing/2014/main" id="{CF415D0C-D7EB-B477-9CB5-261E62B90AC3}"/>
              </a:ext>
            </a:extLst>
          </p:cNvPr>
          <p:cNvSpPr txBox="1"/>
          <p:nvPr/>
        </p:nvSpPr>
        <p:spPr>
          <a:xfrm>
            <a:off x="478167" y="3882721"/>
            <a:ext cx="3357518" cy="2785378"/>
          </a:xfrm>
          <a:prstGeom prst="rect">
            <a:avLst/>
          </a:prstGeom>
          <a:noFill/>
        </p:spPr>
        <p:txBody>
          <a:bodyPr wrap="square">
            <a:spAutoFit/>
          </a:bodyPr>
          <a:lstStyle/>
          <a:p>
            <a:r>
              <a:rPr lang="zh-CN" altLang="en-US" sz="2500" dirty="0"/>
              <a:t>特别提醒：如果一个信号被进程阻塞，它就不会传递给进程，但会停留在待处理状态，当进程解除对待处理信号的阻塞时，待处理信号就会立刻被处理。</a:t>
            </a:r>
          </a:p>
        </p:txBody>
      </p:sp>
    </p:spTree>
    <p:extLst>
      <p:ext uri="{BB962C8B-B14F-4D97-AF65-F5344CB8AC3E}">
        <p14:creationId xmlns:p14="http://schemas.microsoft.com/office/powerpoint/2010/main" val="2227199041"/>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-windows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3.6.4</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Windows</a:t>
            </a:r>
            <a:r>
              <a:rPr lang="zh-CN" altLang="en-US" sz="2400" b="1" dirty="0">
                <a:solidFill>
                  <a:srgbClr val="A50021"/>
                </a:solidFill>
                <a:latin typeface="黑体" panose="02010609060101010101" pitchFamily="2" charset="-122"/>
                <a:ea typeface="黑体" panose="02010609060101010101" pitchFamily="2" charset="-122"/>
              </a:rPr>
              <a:t>进程间通信方法</a:t>
            </a:r>
            <a:endParaRPr lang="zh-CN" altLang="en-US" sz="1800" dirty="0">
              <a:ea typeface="黑体" panose="02010609060101010101" pitchFamily="2" charset="-122"/>
            </a:endParaRPr>
          </a:p>
        </p:txBody>
      </p:sp>
      <p:sp>
        <p:nvSpPr>
          <p:cNvPr id="53253" name="Rectangle 5"/>
          <p:cNvSpPr>
            <a:spLocks noChangeArrowheads="1"/>
          </p:cNvSpPr>
          <p:nvPr/>
        </p:nvSpPr>
        <p:spPr bwMode="auto">
          <a:xfrm>
            <a:off x="1158670" y="1614488"/>
            <a:ext cx="7345249"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718457" y="1477963"/>
            <a:ext cx="8119428"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marL="457200" indent="-457200">
              <a:buFont typeface="+mj-lt"/>
              <a:buAutoNum type="arabicPeriod"/>
            </a:pPr>
            <a:r>
              <a:rPr lang="zh-CN" altLang="en-US" sz="2000" b="1" dirty="0">
                <a:latin typeface="宋体" panose="02010600030101010101" pitchFamily="2" charset="-122"/>
                <a:ea typeface="宋体" panose="02010600030101010101" pitchFamily="2" charset="-122"/>
              </a:rPr>
              <a:t>文</a:t>
            </a:r>
            <a:r>
              <a:rPr lang="zh-CN" altLang="zh-CN" sz="2000" b="1" dirty="0">
                <a:latin typeface="宋体" panose="02010600030101010101" pitchFamily="2" charset="-122"/>
                <a:ea typeface="宋体" panose="02010600030101010101" pitchFamily="2" charset="-122"/>
              </a:rPr>
              <a:t>件映射</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zh-CN" altLang="zh-CN" sz="2000" b="1" dirty="0">
                <a:latin typeface="宋体" panose="02010600030101010101" pitchFamily="2" charset="-122"/>
                <a:ea typeface="宋体" panose="02010600030101010101" pitchFamily="2" charset="-122"/>
              </a:rPr>
              <a:t>共享内存</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zh-CN" altLang="zh-CN" sz="2000" b="1" dirty="0">
                <a:latin typeface="宋体" panose="02010600030101010101" pitchFamily="2" charset="-122"/>
                <a:ea typeface="宋体" panose="02010600030101010101" pitchFamily="2" charset="-122"/>
              </a:rPr>
              <a:t>匿名管道</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zh-CN" altLang="zh-CN" sz="2000" b="1" dirty="0">
                <a:latin typeface="宋体" panose="02010600030101010101" pitchFamily="2" charset="-122"/>
                <a:ea typeface="宋体" panose="02010600030101010101" pitchFamily="2" charset="-122"/>
              </a:rPr>
              <a:t>命名管道</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zh-CN" altLang="zh-CN" sz="2000" b="1" dirty="0">
                <a:solidFill>
                  <a:srgbClr val="FF0000"/>
                </a:solidFill>
                <a:latin typeface="宋体" panose="02010600030101010101" pitchFamily="2" charset="-122"/>
                <a:ea typeface="宋体" panose="02010600030101010101" pitchFamily="2" charset="-122"/>
              </a:rPr>
              <a:t>邮件槽</a:t>
            </a:r>
            <a:r>
              <a:rPr lang="zh-CN" altLang="en-US" sz="2000" b="1" dirty="0">
                <a:solidFill>
                  <a:srgbClr val="FF0000"/>
                </a:solidFill>
                <a:latin typeface="宋体" panose="02010600030101010101" pitchFamily="2" charset="-122"/>
                <a:ea typeface="宋体" panose="02010600030101010101" pitchFamily="2" charset="-122"/>
              </a:rPr>
              <a:t>（提供了不可靠的单向数据传输，但是邮件槽支持多播）</a:t>
            </a:r>
            <a:r>
              <a:rPr lang="en-US" altLang="zh-CN" sz="2000" b="1" dirty="0">
                <a:solidFill>
                  <a:srgbClr val="FF0000"/>
                </a:solidFill>
                <a:latin typeface="宋体" panose="02010600030101010101" pitchFamily="2" charset="-122"/>
                <a:ea typeface="宋体" panose="02010600030101010101" pitchFamily="2" charset="-122"/>
              </a:rPr>
              <a:t>  </a:t>
            </a:r>
            <a:endParaRPr lang="zh-CN" altLang="zh-CN" sz="2000" b="1" dirty="0">
              <a:solidFill>
                <a:srgbClr val="FF0000"/>
              </a:solidFill>
              <a:latin typeface="宋体" panose="02010600030101010101" pitchFamily="2" charset="-122"/>
              <a:ea typeface="宋体" panose="02010600030101010101" pitchFamily="2" charset="-122"/>
            </a:endParaRPr>
          </a:p>
          <a:p>
            <a:pPr marL="457200" indent="-457200">
              <a:buFont typeface="+mj-lt"/>
              <a:buAutoNum type="arabicPeriod"/>
            </a:pPr>
            <a:r>
              <a:rPr lang="zh-CN" altLang="zh-CN" sz="2000" b="1" dirty="0">
                <a:latin typeface="宋体" panose="02010600030101010101" pitchFamily="2" charset="-122"/>
                <a:ea typeface="宋体" panose="02010600030101010101" pitchFamily="2" charset="-122"/>
              </a:rPr>
              <a:t>剪贴板</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zh-CN" altLang="zh-CN" sz="2000" b="1" dirty="0">
                <a:latin typeface="宋体" panose="02010600030101010101" pitchFamily="2" charset="-122"/>
                <a:ea typeface="宋体" panose="02010600030101010101" pitchFamily="2" charset="-122"/>
              </a:rPr>
              <a:t>动态数据交换</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zh-CN" altLang="zh-CN" sz="2000" b="1" dirty="0">
                <a:latin typeface="宋体" panose="02010600030101010101" pitchFamily="2" charset="-122"/>
                <a:ea typeface="宋体" panose="02010600030101010101" pitchFamily="2" charset="-122"/>
              </a:rPr>
              <a:t>对象连接与嵌入</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zh-CN" altLang="zh-CN" sz="2000" b="1" dirty="0">
                <a:latin typeface="宋体" panose="02010600030101010101" pitchFamily="2" charset="-122"/>
                <a:ea typeface="宋体" panose="02010600030101010101" pitchFamily="2" charset="-122"/>
              </a:rPr>
              <a:t>动态连接库</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zh-CN" altLang="zh-CN" sz="2000" b="1" dirty="0">
                <a:latin typeface="宋体" panose="02010600030101010101" pitchFamily="2" charset="-122"/>
                <a:ea typeface="宋体" panose="02010600030101010101" pitchFamily="2" charset="-122"/>
              </a:rPr>
              <a:t>远程过程调用</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en-US" altLang="zh-CN" sz="2000" b="1" dirty="0">
                <a:latin typeface="宋体" panose="02010600030101010101" pitchFamily="2" charset="-122"/>
                <a:ea typeface="宋体" panose="02010600030101010101" pitchFamily="2" charset="-122"/>
              </a:rPr>
              <a:t>Sockets  </a:t>
            </a:r>
            <a:endParaRPr lang="zh-CN" altLang="zh-CN" sz="2000" b="1" dirty="0">
              <a:latin typeface="宋体" panose="02010600030101010101" pitchFamily="2" charset="-122"/>
              <a:ea typeface="宋体" panose="02010600030101010101" pitchFamily="2" charset="-122"/>
            </a:endParaRPr>
          </a:p>
          <a:p>
            <a:pPr marL="457200" indent="-457200">
              <a:buFont typeface="+mj-lt"/>
              <a:buAutoNum type="arabicPeriod"/>
            </a:pPr>
            <a:r>
              <a:rPr lang="en-US" altLang="zh-CN" sz="2000" b="1" dirty="0" err="1">
                <a:latin typeface="宋体" panose="02010600030101010101" pitchFamily="2" charset="-122"/>
                <a:ea typeface="宋体" panose="02010600030101010101" pitchFamily="2" charset="-122"/>
              </a:rPr>
              <a:t>WM_COPYDATA</a:t>
            </a:r>
            <a:r>
              <a:rPr lang="zh-CN" altLang="zh-CN" sz="2000" b="1" dirty="0">
                <a:latin typeface="宋体" panose="02010600030101010101" pitchFamily="2" charset="-122"/>
                <a:ea typeface="宋体" panose="02010600030101010101" pitchFamily="2" charset="-122"/>
              </a:rPr>
              <a:t>消息</a:t>
            </a:r>
            <a:r>
              <a:rPr lang="en-US" altLang="zh-CN" sz="2000" b="1" dirty="0">
                <a:latin typeface="宋体" panose="02010600030101010101" pitchFamily="2" charset="-122"/>
                <a:ea typeface="宋体" panose="02010600030101010101" pitchFamily="2" charset="-122"/>
              </a:rPr>
              <a:t>  </a:t>
            </a:r>
            <a:endParaRPr lang="zh-CN" altLang="zh-CN" sz="2000" b="1" dirty="0">
              <a:latin typeface="宋体" panose="02010600030101010101" pitchFamily="2" charset="-122"/>
              <a:ea typeface="宋体" panose="02010600030101010101" pitchFamily="2" charset="-122"/>
            </a:endParaRPr>
          </a:p>
          <a:p>
            <a:pPr>
              <a:buNone/>
            </a:pPr>
            <a:endParaRPr lang="en-US" altLang="zh-CN" sz="2000" b="1" dirty="0">
              <a:latin typeface="华文宋体" panose="02010600040101010101" pitchFamily="2" charset="-122"/>
              <a:ea typeface="华文宋体" panose="02010600040101010101" pitchFamily="2"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9747" b="16558"/>
          <a:stretch>
            <a:fillRect/>
          </a:stretch>
        </p:blipFill>
        <p:spPr>
          <a:xfrm>
            <a:off x="2782947" y="1547562"/>
            <a:ext cx="6267799" cy="1613642"/>
          </a:xfrm>
          <a:prstGeom prst="rect">
            <a:avLst/>
          </a:prstGeom>
        </p:spPr>
      </p:pic>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VxWorks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949325" y="990600"/>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Font typeface="Wingdings" panose="05000000000000000000" pitchFamily="2" charset="2"/>
              <a:buNone/>
            </a:pPr>
            <a:r>
              <a:rPr lang="en-US" altLang="zh-CN" sz="2400" b="1" dirty="0">
                <a:solidFill>
                  <a:srgbClr val="A50021"/>
                </a:solidFill>
                <a:latin typeface="黑体" panose="02010609060101010101" pitchFamily="2" charset="-122"/>
                <a:ea typeface="黑体" panose="02010609060101010101" pitchFamily="2" charset="-122"/>
              </a:rPr>
              <a:t>3.6.5</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Vxworks</a:t>
            </a:r>
            <a:r>
              <a:rPr lang="zh-CN" altLang="en-US" sz="2400" b="1" dirty="0">
                <a:solidFill>
                  <a:srgbClr val="A50021"/>
                </a:solidFill>
                <a:latin typeface="黑体" panose="02010609060101010101" pitchFamily="2" charset="-122"/>
                <a:ea typeface="黑体" panose="02010609060101010101" pitchFamily="2" charset="-122"/>
              </a:rPr>
              <a:t>任务间通信方法</a:t>
            </a:r>
            <a:endParaRPr lang="zh-CN" altLang="en-US" sz="1800" dirty="0">
              <a:ea typeface="黑体" panose="02010609060101010101" pitchFamily="2" charset="-122"/>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1286147" y="1477963"/>
            <a:ext cx="7551738"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eaLnBrk="1" hangingPunct="1"/>
            <a:r>
              <a:rPr lang="en-US" altLang="zh-CN" sz="2400" b="1" dirty="0">
                <a:latin typeface="宋体" panose="02010600030101010101" pitchFamily="2" charset="-122"/>
                <a:ea typeface="宋体" panose="02010600030101010101" pitchFamily="2" charset="-122"/>
              </a:rPr>
              <a:t>1. </a:t>
            </a:r>
            <a:r>
              <a:rPr lang="zh-CN" altLang="en-US" sz="2400" b="1" dirty="0">
                <a:latin typeface="宋体" panose="02010600030101010101" pitchFamily="2" charset="-122"/>
                <a:ea typeface="宋体" panose="02010600030101010101" pitchFamily="2" charset="-122"/>
              </a:rPr>
              <a:t>共享内存（</a:t>
            </a:r>
            <a:r>
              <a:rPr lang="en-US" altLang="zh-CN" sz="2400" b="1" dirty="0">
                <a:latin typeface="宋体" panose="02010600030101010101" pitchFamily="2" charset="-122"/>
                <a:ea typeface="宋体" panose="02010600030101010101" pitchFamily="2" charset="-122"/>
              </a:rPr>
              <a:t>Shared Memory</a:t>
            </a:r>
            <a:r>
              <a:rPr lang="zh-CN" altLang="en-US" sz="2400" b="1" dirty="0">
                <a:latin typeface="宋体" panose="02010600030101010101" pitchFamily="2" charset="-122"/>
                <a:ea typeface="宋体" panose="02010600030101010101" pitchFamily="2" charset="-122"/>
              </a:rPr>
              <a:t>）</a:t>
            </a:r>
          </a:p>
          <a:p>
            <a:pPr eaLnBrk="1" hangingPunct="1"/>
            <a:r>
              <a:rPr lang="en-US" altLang="zh-CN" sz="2400" b="1" dirty="0">
                <a:latin typeface="宋体" panose="02010600030101010101" pitchFamily="2" charset="-122"/>
                <a:ea typeface="宋体" panose="02010600030101010101" pitchFamily="2" charset="-122"/>
              </a:rPr>
              <a:t>2. </a:t>
            </a:r>
            <a:r>
              <a:rPr lang="zh-CN" altLang="en-US" sz="2400" b="1" dirty="0">
                <a:latin typeface="宋体" panose="02010600030101010101" pitchFamily="2" charset="-122"/>
                <a:ea typeface="宋体" panose="02010600030101010101" pitchFamily="2" charset="-122"/>
              </a:rPr>
              <a:t>互斥操作（</a:t>
            </a:r>
            <a:r>
              <a:rPr lang="en-US" altLang="zh-CN" sz="2400" b="1" dirty="0">
                <a:latin typeface="宋体" panose="02010600030101010101" pitchFamily="2" charset="-122"/>
                <a:ea typeface="宋体" panose="02010600030101010101" pitchFamily="2" charset="-122"/>
              </a:rPr>
              <a:t>Mutual Exclusion</a:t>
            </a:r>
            <a:r>
              <a:rPr lang="zh-CN" altLang="en-US" sz="2400" b="1" dirty="0">
                <a:latin typeface="宋体" panose="02010600030101010101" pitchFamily="2" charset="-122"/>
                <a:ea typeface="宋体" panose="02010600030101010101" pitchFamily="2" charset="-122"/>
              </a:rPr>
              <a:t>）</a:t>
            </a:r>
          </a:p>
          <a:p>
            <a:pPr eaLnBrk="1" hangingPunct="1"/>
            <a:r>
              <a:rPr lang="en-US" altLang="zh-CN" sz="2400" b="1" dirty="0">
                <a:latin typeface="宋体" panose="02010600030101010101" pitchFamily="2" charset="-122"/>
                <a:ea typeface="宋体" panose="02010600030101010101" pitchFamily="2" charset="-122"/>
              </a:rPr>
              <a:t>3. </a:t>
            </a:r>
            <a:r>
              <a:rPr lang="zh-CN" altLang="en-US" sz="2400" b="1" dirty="0">
                <a:latin typeface="宋体" panose="02010600030101010101" pitchFamily="2" charset="-122"/>
                <a:ea typeface="宋体" panose="02010600030101010101" pitchFamily="2" charset="-122"/>
              </a:rPr>
              <a:t>信号量（</a:t>
            </a:r>
            <a:r>
              <a:rPr lang="en-US" altLang="zh-CN" sz="2400" b="1" dirty="0">
                <a:latin typeface="宋体" panose="02010600030101010101" pitchFamily="2" charset="-122"/>
                <a:ea typeface="宋体" panose="02010600030101010101" pitchFamily="2" charset="-122"/>
              </a:rPr>
              <a:t>Semaphore</a:t>
            </a:r>
            <a:r>
              <a:rPr lang="zh-CN" altLang="en-US" sz="2400" b="1" dirty="0">
                <a:latin typeface="宋体" panose="02010600030101010101" pitchFamily="2" charset="-122"/>
                <a:ea typeface="宋体" panose="02010600030101010101" pitchFamily="2" charset="-122"/>
              </a:rPr>
              <a:t>）</a:t>
            </a:r>
          </a:p>
          <a:p>
            <a:pPr eaLnBrk="1" hangingPunct="1"/>
            <a:r>
              <a:rPr lang="en-US" altLang="zh-CN" sz="2400" b="1" dirty="0">
                <a:latin typeface="宋体" panose="02010600030101010101" pitchFamily="2" charset="-122"/>
                <a:ea typeface="宋体" panose="02010600030101010101" pitchFamily="2" charset="-122"/>
              </a:rPr>
              <a:t>4. </a:t>
            </a:r>
            <a:r>
              <a:rPr lang="zh-CN" altLang="en-US" sz="2400" b="1" dirty="0">
                <a:latin typeface="宋体" panose="02010600030101010101" pitchFamily="2" charset="-122"/>
                <a:ea typeface="宋体" panose="02010600030101010101" pitchFamily="2" charset="-122"/>
              </a:rPr>
              <a:t>消息队列（</a:t>
            </a:r>
            <a:r>
              <a:rPr lang="en-US" altLang="zh-CN" sz="2400" b="1" dirty="0">
                <a:latin typeface="宋体" panose="02010600030101010101" pitchFamily="2" charset="-122"/>
                <a:ea typeface="宋体" panose="02010600030101010101" pitchFamily="2" charset="-122"/>
              </a:rPr>
              <a:t>Message Queue</a:t>
            </a:r>
            <a:r>
              <a:rPr lang="zh-CN" altLang="en-US" sz="2400" b="1" dirty="0">
                <a:latin typeface="宋体" panose="02010600030101010101" pitchFamily="2" charset="-122"/>
                <a:ea typeface="宋体" panose="02010600030101010101" pitchFamily="2" charset="-122"/>
              </a:rPr>
              <a:t>）</a:t>
            </a:r>
          </a:p>
          <a:p>
            <a:pPr eaLnBrk="1" hangingPunct="1"/>
            <a:r>
              <a:rPr lang="en-US" altLang="zh-CN" sz="2400" b="1" dirty="0">
                <a:latin typeface="宋体" panose="02010600030101010101" pitchFamily="2" charset="-122"/>
                <a:ea typeface="宋体" panose="02010600030101010101" pitchFamily="2" charset="-122"/>
              </a:rPr>
              <a:t>5. </a:t>
            </a:r>
            <a:r>
              <a:rPr lang="zh-CN" altLang="en-US" sz="2400" b="1" dirty="0">
                <a:latin typeface="宋体" panose="02010600030101010101" pitchFamily="2" charset="-122"/>
                <a:ea typeface="宋体" panose="02010600030101010101" pitchFamily="2" charset="-122"/>
              </a:rPr>
              <a:t>管道（</a:t>
            </a:r>
            <a:r>
              <a:rPr lang="en-US" altLang="zh-CN" sz="2400" b="1" dirty="0">
                <a:latin typeface="宋体" panose="02010600030101010101" pitchFamily="2" charset="-122"/>
                <a:ea typeface="宋体" panose="02010600030101010101" pitchFamily="2" charset="-122"/>
              </a:rPr>
              <a:t>Pipe</a:t>
            </a:r>
            <a:r>
              <a:rPr lang="zh-CN" altLang="en-US" sz="2400" b="1" dirty="0">
                <a:latin typeface="宋体" panose="02010600030101010101" pitchFamily="2" charset="-122"/>
                <a:ea typeface="宋体" panose="02010600030101010101" pitchFamily="2" charset="-122"/>
              </a:rPr>
              <a:t>）</a:t>
            </a:r>
            <a:endParaRPr lang="en-US" altLang="zh-CN" sz="2400" b="1" dirty="0">
              <a:latin typeface="宋体" panose="02010600030101010101" pitchFamily="2" charset="-122"/>
              <a:ea typeface="宋体" panose="02010600030101010101" pitchFamily="2" charset="-122"/>
            </a:endParaRPr>
          </a:p>
          <a:p>
            <a:pPr>
              <a:buNone/>
            </a:pPr>
            <a:endParaRPr lang="en-US" altLang="zh-CN" sz="2000" b="1" dirty="0">
              <a:latin typeface="华文宋体" panose="02010600040101010101" pitchFamily="2" charset="-122"/>
              <a:ea typeface="华文宋体" panose="02010600040101010101" pitchFamily="2" charset="-122"/>
            </a:endParaRPr>
          </a:p>
        </p:txBody>
      </p:sp>
      <p:sp>
        <p:nvSpPr>
          <p:cNvPr id="2" name="矩形 1"/>
          <p:cNvSpPr/>
          <p:nvPr/>
        </p:nvSpPr>
        <p:spPr>
          <a:xfrm>
            <a:off x="747441" y="3998456"/>
            <a:ext cx="8090444" cy="2554545"/>
          </a:xfrm>
          <a:prstGeom prst="rect">
            <a:avLst/>
          </a:prstGeom>
        </p:spPr>
        <p:txBody>
          <a:bodyPr wrap="square">
            <a:spAutoFit/>
          </a:bodyPr>
          <a:lstStyle/>
          <a:p>
            <a:pPr algn="just"/>
            <a:r>
              <a:rPr lang="en-US" altLang="zh-CN" sz="2000" b="1" dirty="0" err="1">
                <a:solidFill>
                  <a:srgbClr val="00B050"/>
                </a:solidFill>
                <a:latin typeface="宋体" panose="02010600030101010101" pitchFamily="2" charset="-122"/>
                <a:ea typeface="宋体" panose="02010600030101010101" pitchFamily="2" charset="-122"/>
              </a:rPr>
              <a:t>VxWorks</a:t>
            </a:r>
            <a:r>
              <a:rPr lang="en-US" altLang="zh-CN" sz="2000" b="1" dirty="0">
                <a:solidFill>
                  <a:srgbClr val="00B050"/>
                </a:solidFill>
                <a:latin typeface="宋体" panose="02010600030101010101" pitchFamily="2" charset="-122"/>
                <a:ea typeface="宋体" panose="02010600030101010101" pitchFamily="2" charset="-122"/>
              </a:rPr>
              <a:t> </a:t>
            </a:r>
            <a:r>
              <a:rPr lang="zh-CN" altLang="en-US" sz="2000" b="1" dirty="0">
                <a:solidFill>
                  <a:srgbClr val="00B050"/>
                </a:solidFill>
                <a:latin typeface="宋体" panose="02010600030101010101" pitchFamily="2" charset="-122"/>
                <a:ea typeface="宋体" panose="02010600030101010101" pitchFamily="2" charset="-122"/>
              </a:rPr>
              <a:t>操作系统是美国</a:t>
            </a:r>
            <a:r>
              <a:rPr lang="en-US" altLang="zh-CN" sz="2000" b="1" dirty="0" err="1">
                <a:solidFill>
                  <a:srgbClr val="00B050"/>
                </a:solidFill>
                <a:latin typeface="宋体" panose="02010600030101010101" pitchFamily="2" charset="-122"/>
                <a:ea typeface="宋体" panose="02010600030101010101" pitchFamily="2" charset="-122"/>
              </a:rPr>
              <a:t>WindRiver</a:t>
            </a:r>
            <a:r>
              <a:rPr lang="zh-CN" altLang="en-US" sz="2000" b="1" dirty="0">
                <a:solidFill>
                  <a:srgbClr val="00B050"/>
                </a:solidFill>
                <a:latin typeface="宋体" panose="02010600030101010101" pitchFamily="2" charset="-122"/>
                <a:ea typeface="宋体" panose="02010600030101010101" pitchFamily="2" charset="-122"/>
              </a:rPr>
              <a:t>公司于</a:t>
            </a:r>
            <a:r>
              <a:rPr lang="en-US" altLang="zh-CN" sz="2000" b="1" dirty="0">
                <a:solidFill>
                  <a:srgbClr val="00B050"/>
                </a:solidFill>
                <a:latin typeface="宋体" panose="02010600030101010101" pitchFamily="2" charset="-122"/>
                <a:ea typeface="宋体" panose="02010600030101010101" pitchFamily="2" charset="-122"/>
              </a:rPr>
              <a:t>1983</a:t>
            </a:r>
            <a:r>
              <a:rPr lang="zh-CN" altLang="en-US" sz="2000" b="1" dirty="0">
                <a:solidFill>
                  <a:srgbClr val="00B050"/>
                </a:solidFill>
                <a:latin typeface="宋体" panose="02010600030101010101" pitchFamily="2" charset="-122"/>
                <a:ea typeface="宋体" panose="02010600030101010101" pitchFamily="2" charset="-122"/>
              </a:rPr>
              <a:t>年设计开发的一种嵌入式实时操作系统（</a:t>
            </a:r>
            <a:r>
              <a:rPr lang="en-US" altLang="zh-CN" sz="2000" b="1" dirty="0" err="1">
                <a:solidFill>
                  <a:srgbClr val="00B050"/>
                </a:solidFill>
                <a:latin typeface="宋体" panose="02010600030101010101" pitchFamily="2" charset="-122"/>
                <a:ea typeface="宋体" panose="02010600030101010101" pitchFamily="2" charset="-122"/>
              </a:rPr>
              <a:t>RTOS</a:t>
            </a:r>
            <a:r>
              <a:rPr lang="zh-CN" altLang="en-US" sz="2000" b="1" dirty="0">
                <a:solidFill>
                  <a:srgbClr val="00B050"/>
                </a:solidFill>
                <a:latin typeface="宋体" panose="02010600030101010101" pitchFamily="2" charset="-122"/>
                <a:ea typeface="宋体" panose="02010600030101010101" pitchFamily="2" charset="-122"/>
              </a:rPr>
              <a:t>）。它以其良好的</a:t>
            </a:r>
            <a:r>
              <a:rPr lang="zh-CN" altLang="en-US" sz="2000" b="1" dirty="0">
                <a:solidFill>
                  <a:srgbClr val="FF0000"/>
                </a:solidFill>
                <a:latin typeface="宋体" panose="02010600030101010101" pitchFamily="2" charset="-122"/>
                <a:ea typeface="宋体" panose="02010600030101010101" pitchFamily="2" charset="-122"/>
              </a:rPr>
              <a:t>可靠性</a:t>
            </a:r>
            <a:r>
              <a:rPr lang="zh-CN" altLang="en-US" sz="2000" b="1" dirty="0">
                <a:solidFill>
                  <a:srgbClr val="00B050"/>
                </a:solidFill>
                <a:latin typeface="宋体" panose="02010600030101010101" pitchFamily="2" charset="-122"/>
                <a:ea typeface="宋体" panose="02010600030101010101" pitchFamily="2" charset="-122"/>
              </a:rPr>
              <a:t>和卓越的</a:t>
            </a:r>
            <a:r>
              <a:rPr lang="zh-CN" altLang="en-US" sz="2000" b="1" dirty="0">
                <a:solidFill>
                  <a:srgbClr val="FF0000"/>
                </a:solidFill>
                <a:latin typeface="宋体" panose="02010600030101010101" pitchFamily="2" charset="-122"/>
                <a:ea typeface="宋体" panose="02010600030101010101" pitchFamily="2" charset="-122"/>
              </a:rPr>
              <a:t>实时性</a:t>
            </a:r>
            <a:r>
              <a:rPr lang="zh-CN" altLang="en-US" sz="2000" b="1" dirty="0">
                <a:solidFill>
                  <a:srgbClr val="00B050"/>
                </a:solidFill>
                <a:latin typeface="宋体" panose="02010600030101010101" pitchFamily="2" charset="-122"/>
                <a:ea typeface="宋体" panose="02010600030101010101" pitchFamily="2" charset="-122"/>
              </a:rPr>
              <a:t>被广泛地应用在通信、军事、航空、航天等高精尖技术及实时性要求极高的领域中，如卫星通讯、军事演习、弹道制导、飞机导航等。在美国的 </a:t>
            </a:r>
            <a:r>
              <a:rPr lang="en-US" altLang="zh-CN" sz="2000" b="1" dirty="0">
                <a:solidFill>
                  <a:srgbClr val="00B050"/>
                </a:solidFill>
                <a:latin typeface="宋体" panose="02010600030101010101" pitchFamily="2" charset="-122"/>
                <a:ea typeface="宋体" panose="02010600030101010101" pitchFamily="2" charset="-122"/>
              </a:rPr>
              <a:t>F-16</a:t>
            </a:r>
            <a:r>
              <a:rPr lang="zh-CN" altLang="en-US" sz="2000" b="1" dirty="0">
                <a:solidFill>
                  <a:srgbClr val="00B050"/>
                </a:solidFill>
                <a:latin typeface="宋体" panose="02010600030101010101" pitchFamily="2" charset="-122"/>
                <a:ea typeface="宋体" panose="02010600030101010101" pitchFamily="2" charset="-122"/>
              </a:rPr>
              <a:t>、</a:t>
            </a:r>
            <a:r>
              <a:rPr lang="en-US" altLang="zh-CN" sz="2000" b="1" dirty="0">
                <a:solidFill>
                  <a:srgbClr val="00B050"/>
                </a:solidFill>
                <a:latin typeface="宋体" panose="02010600030101010101" pitchFamily="2" charset="-122"/>
                <a:ea typeface="宋体" panose="02010600030101010101" pitchFamily="2" charset="-122"/>
              </a:rPr>
              <a:t>FA-18</a:t>
            </a:r>
            <a:r>
              <a:rPr lang="zh-CN" altLang="en-US" sz="2000" b="1" dirty="0">
                <a:solidFill>
                  <a:srgbClr val="00B050"/>
                </a:solidFill>
                <a:latin typeface="宋体" panose="02010600030101010101" pitchFamily="2" charset="-122"/>
                <a:ea typeface="宋体" panose="02010600030101010101" pitchFamily="2" charset="-122"/>
              </a:rPr>
              <a:t>战斗机、</a:t>
            </a:r>
            <a:r>
              <a:rPr lang="en-US" altLang="zh-CN" sz="2000" b="1" dirty="0">
                <a:solidFill>
                  <a:srgbClr val="00B050"/>
                </a:solidFill>
                <a:latin typeface="宋体" panose="02010600030101010101" pitchFamily="2" charset="-122"/>
                <a:ea typeface="宋体" panose="02010600030101010101" pitchFamily="2" charset="-122"/>
              </a:rPr>
              <a:t>B-2 </a:t>
            </a:r>
            <a:r>
              <a:rPr lang="zh-CN" altLang="en-US" sz="2000" b="1" dirty="0">
                <a:solidFill>
                  <a:srgbClr val="00B050"/>
                </a:solidFill>
                <a:latin typeface="宋体" panose="02010600030101010101" pitchFamily="2" charset="-122"/>
                <a:ea typeface="宋体" panose="02010600030101010101" pitchFamily="2" charset="-122"/>
              </a:rPr>
              <a:t>隐形轰炸机和爱国者导弹上，甚至连</a:t>
            </a:r>
            <a:r>
              <a:rPr lang="en-US" altLang="zh-CN" sz="2000" b="1" dirty="0">
                <a:solidFill>
                  <a:srgbClr val="00B050"/>
                </a:solidFill>
                <a:latin typeface="宋体" panose="02010600030101010101" pitchFamily="2" charset="-122"/>
                <a:ea typeface="宋体" panose="02010600030101010101" pitchFamily="2" charset="-122"/>
              </a:rPr>
              <a:t>1997</a:t>
            </a:r>
            <a:r>
              <a:rPr lang="zh-CN" altLang="en-US" sz="2000" b="1" dirty="0">
                <a:solidFill>
                  <a:srgbClr val="00B050"/>
                </a:solidFill>
                <a:latin typeface="宋体" panose="02010600030101010101" pitchFamily="2" charset="-122"/>
                <a:ea typeface="宋体" panose="02010600030101010101" pitchFamily="2" charset="-122"/>
              </a:rPr>
              <a:t>年</a:t>
            </a:r>
            <a:r>
              <a:rPr lang="en-US" altLang="zh-CN" sz="2000" b="1" dirty="0">
                <a:solidFill>
                  <a:srgbClr val="00B050"/>
                </a:solidFill>
                <a:latin typeface="宋体" panose="02010600030101010101" pitchFamily="2" charset="-122"/>
                <a:ea typeface="宋体" panose="02010600030101010101" pitchFamily="2" charset="-122"/>
              </a:rPr>
              <a:t>4</a:t>
            </a:r>
            <a:r>
              <a:rPr lang="zh-CN" altLang="en-US" sz="2000" b="1" dirty="0">
                <a:solidFill>
                  <a:srgbClr val="00B050"/>
                </a:solidFill>
                <a:latin typeface="宋体" panose="02010600030101010101" pitchFamily="2" charset="-122"/>
                <a:ea typeface="宋体" panose="02010600030101010101" pitchFamily="2" charset="-122"/>
              </a:rPr>
              <a:t>月在火星表面登陆的火星探测器、</a:t>
            </a:r>
            <a:r>
              <a:rPr lang="en-US" altLang="zh-CN" sz="2000" b="1" dirty="0">
                <a:solidFill>
                  <a:srgbClr val="00B050"/>
                </a:solidFill>
                <a:latin typeface="宋体" panose="02010600030101010101" pitchFamily="2" charset="-122"/>
                <a:ea typeface="宋体" panose="02010600030101010101" pitchFamily="2" charset="-122"/>
              </a:rPr>
              <a:t>2008</a:t>
            </a:r>
            <a:r>
              <a:rPr lang="zh-CN" altLang="en-US" sz="2000" b="1" dirty="0">
                <a:solidFill>
                  <a:srgbClr val="00B050"/>
                </a:solidFill>
                <a:latin typeface="宋体" panose="02010600030101010101" pitchFamily="2" charset="-122"/>
                <a:ea typeface="宋体" panose="02010600030101010101" pitchFamily="2" charset="-122"/>
              </a:rPr>
              <a:t>年</a:t>
            </a:r>
            <a:r>
              <a:rPr lang="en-US" altLang="zh-CN" sz="2000" b="1" dirty="0">
                <a:solidFill>
                  <a:srgbClr val="00B050"/>
                </a:solidFill>
                <a:latin typeface="宋体" panose="02010600030101010101" pitchFamily="2" charset="-122"/>
                <a:ea typeface="宋体" panose="02010600030101010101" pitchFamily="2" charset="-122"/>
              </a:rPr>
              <a:t>5</a:t>
            </a:r>
            <a:r>
              <a:rPr lang="zh-CN" altLang="en-US" sz="2000" b="1" dirty="0">
                <a:solidFill>
                  <a:srgbClr val="00B050"/>
                </a:solidFill>
                <a:latin typeface="宋体" panose="02010600030101010101" pitchFamily="2" charset="-122"/>
                <a:ea typeface="宋体" panose="02010600030101010101" pitchFamily="2" charset="-122"/>
              </a:rPr>
              <a:t>月登陆的凤凰号，和</a:t>
            </a:r>
            <a:r>
              <a:rPr lang="en-US" altLang="zh-CN" sz="2000" b="1" dirty="0">
                <a:solidFill>
                  <a:srgbClr val="00B050"/>
                </a:solidFill>
                <a:latin typeface="宋体" panose="02010600030101010101" pitchFamily="2" charset="-122"/>
                <a:ea typeface="宋体" panose="02010600030101010101" pitchFamily="2" charset="-122"/>
              </a:rPr>
              <a:t>2012</a:t>
            </a:r>
            <a:r>
              <a:rPr lang="zh-CN" altLang="en-US" sz="2000" b="1" dirty="0">
                <a:solidFill>
                  <a:srgbClr val="00B050"/>
                </a:solidFill>
                <a:latin typeface="宋体" panose="02010600030101010101" pitchFamily="2" charset="-122"/>
                <a:ea typeface="宋体" panose="02010600030101010101" pitchFamily="2" charset="-122"/>
              </a:rPr>
              <a:t>年</a:t>
            </a:r>
            <a:r>
              <a:rPr lang="en-US" altLang="zh-CN" sz="2000" b="1" dirty="0">
                <a:solidFill>
                  <a:srgbClr val="00B050"/>
                </a:solidFill>
                <a:latin typeface="宋体" panose="02010600030101010101" pitchFamily="2" charset="-122"/>
                <a:ea typeface="宋体" panose="02010600030101010101" pitchFamily="2" charset="-122"/>
              </a:rPr>
              <a:t>8</a:t>
            </a:r>
            <a:r>
              <a:rPr lang="zh-CN" altLang="en-US" sz="2000" b="1" dirty="0">
                <a:solidFill>
                  <a:srgbClr val="00B050"/>
                </a:solidFill>
                <a:latin typeface="宋体" panose="02010600030101010101" pitchFamily="2" charset="-122"/>
                <a:ea typeface="宋体" panose="02010600030101010101" pitchFamily="2" charset="-122"/>
              </a:rPr>
              <a:t>月登陆的好奇号也都使用到了</a:t>
            </a:r>
            <a:r>
              <a:rPr lang="en-US" altLang="zh-CN" sz="2000" b="1" dirty="0" err="1">
                <a:solidFill>
                  <a:srgbClr val="00B050"/>
                </a:solidFill>
                <a:latin typeface="宋体" panose="02010600030101010101" pitchFamily="2" charset="-122"/>
                <a:ea typeface="宋体" panose="02010600030101010101" pitchFamily="2" charset="-122"/>
              </a:rPr>
              <a:t>VxWorks</a:t>
            </a:r>
            <a:r>
              <a:rPr lang="zh-CN" altLang="en-US" sz="2000" b="1" dirty="0">
                <a:solidFill>
                  <a:srgbClr val="00B050"/>
                </a:solidFill>
                <a:latin typeface="宋体" panose="02010600030101010101" pitchFamily="2" charset="-122"/>
                <a:ea typeface="宋体" panose="02010600030101010101" pitchFamily="2" charset="-122"/>
              </a:rPr>
              <a:t>上。</a:t>
            </a:r>
          </a:p>
          <a:p>
            <a:endParaRPr lang="zh-CN" altLang="en-US" sz="2000" b="1" dirty="0">
              <a:solidFill>
                <a:srgbClr val="00B05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468993" y="245258"/>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VxWorks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747713" y="929064"/>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2400" b="1" dirty="0">
                <a:solidFill>
                  <a:srgbClr val="A50021"/>
                </a:solidFill>
                <a:latin typeface="黑体" panose="02010609060101010101" pitchFamily="2" charset="-122"/>
                <a:ea typeface="黑体" panose="02010609060101010101" pitchFamily="2" charset="-122"/>
              </a:rPr>
              <a:t>3.6.5</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Vxworks</a:t>
            </a:r>
            <a:r>
              <a:rPr lang="zh-CN" altLang="en-US" sz="2400" b="1" dirty="0">
                <a:solidFill>
                  <a:srgbClr val="A50021"/>
                </a:solidFill>
                <a:latin typeface="黑体" panose="02010609060101010101" pitchFamily="2" charset="-122"/>
                <a:ea typeface="黑体" panose="02010609060101010101" pitchFamily="2" charset="-122"/>
              </a:rPr>
              <a:t>消息队列（</a:t>
            </a:r>
            <a:r>
              <a:rPr lang="en-US" altLang="zh-CN" sz="2400" b="1" dirty="0">
                <a:solidFill>
                  <a:srgbClr val="A50021"/>
                </a:solidFill>
                <a:latin typeface="黑体" panose="02010609060101010101" pitchFamily="2" charset="-122"/>
                <a:ea typeface="黑体" panose="02010609060101010101" pitchFamily="2" charset="-122"/>
              </a:rPr>
              <a:t>Message Queue</a:t>
            </a:r>
            <a:r>
              <a:rPr lang="zh-CN" altLang="en-US" sz="2400" b="1" dirty="0">
                <a:solidFill>
                  <a:srgbClr val="A50021"/>
                </a:solidFill>
                <a:latin typeface="黑体" panose="02010609060101010101" pitchFamily="2" charset="-122"/>
                <a:ea typeface="黑体" panose="02010609060101010101" pitchFamily="2" charset="-122"/>
              </a:rPr>
              <a:t>）</a:t>
            </a:r>
          </a:p>
          <a:p>
            <a:pPr>
              <a:buFont typeface="Wingdings" panose="05000000000000000000" pitchFamily="2" charset="2"/>
              <a:buNone/>
            </a:pPr>
            <a:endParaRPr lang="zh-CN" altLang="en-US" sz="1800" dirty="0">
              <a:ea typeface="黑体" panose="02010609060101010101" pitchFamily="2" charset="-122"/>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804069" y="1521740"/>
            <a:ext cx="7551738"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r>
              <a:rPr lang="en-US" altLang="zh-CN" sz="2400" dirty="0">
                <a:latin typeface="宋体" panose="02010600030101010101" pitchFamily="2" charset="-122"/>
                <a:ea typeface="宋体" panose="02010600030101010101" pitchFamily="2" charset="-122"/>
              </a:rPr>
              <a:t>1.</a:t>
            </a:r>
            <a:r>
              <a:rPr lang="zh-CN" altLang="en-US" sz="2400" dirty="0">
                <a:latin typeface="宋体" panose="02010600030101010101" pitchFamily="2" charset="-122"/>
                <a:ea typeface="宋体" panose="02010600030101010101" pitchFamily="2" charset="-122"/>
              </a:rPr>
              <a:t>消息队列用于多任务</a:t>
            </a:r>
            <a:r>
              <a:rPr lang="en-US" altLang="zh-CN" sz="2400" dirty="0">
                <a:latin typeface="宋体" panose="02010600030101010101" pitchFamily="2" charset="-122"/>
                <a:ea typeface="宋体" panose="02010600030101010101" pitchFamily="2" charset="-122"/>
              </a:rPr>
              <a:t>Task</a:t>
            </a:r>
            <a:r>
              <a:rPr lang="zh-CN" altLang="en-US" sz="2400" dirty="0">
                <a:latin typeface="宋体" panose="02010600030101010101" pitchFamily="2" charset="-122"/>
                <a:ea typeface="宋体" panose="02010600030101010101" pitchFamily="2" charset="-122"/>
              </a:rPr>
              <a:t>之间，或</a:t>
            </a:r>
            <a:r>
              <a:rPr lang="zh-CN" altLang="en-US" sz="2400" i="1" dirty="0">
                <a:latin typeface="宋体" panose="02010600030101010101" pitchFamily="2" charset="-122"/>
                <a:ea typeface="宋体" panose="02010600030101010101" pitchFamily="2" charset="-122"/>
              </a:rPr>
              <a:t>中断服务程序</a:t>
            </a:r>
            <a:r>
              <a:rPr lang="en-US" altLang="zh-CN" sz="2400" i="1" dirty="0" err="1">
                <a:latin typeface="宋体" panose="02010600030101010101" pitchFamily="2" charset="-122"/>
                <a:ea typeface="宋体" panose="02010600030101010101" pitchFamily="2" charset="-122"/>
              </a:rPr>
              <a:t>ISR</a:t>
            </a:r>
            <a:r>
              <a:rPr lang="zh-CN" altLang="en-US" sz="2400" dirty="0">
                <a:latin typeface="宋体" panose="02010600030101010101" pitchFamily="2" charset="-122"/>
                <a:ea typeface="宋体" panose="02010600030101010101" pitchFamily="2" charset="-122"/>
              </a:rPr>
              <a:t>向任务间传递信息。</a:t>
            </a:r>
          </a:p>
          <a:p>
            <a:r>
              <a:rPr lang="en-US" altLang="zh-CN" sz="2400" dirty="0">
                <a:latin typeface="宋体" panose="02010600030101010101" pitchFamily="2" charset="-122"/>
                <a:ea typeface="宋体" panose="02010600030101010101" pitchFamily="2" charset="-122"/>
              </a:rPr>
              <a:t>2.</a:t>
            </a:r>
            <a:r>
              <a:rPr lang="zh-CN" altLang="en-US" sz="2400" dirty="0">
                <a:latin typeface="宋体" panose="02010600030101010101" pitchFamily="2" charset="-122"/>
                <a:ea typeface="宋体" panose="02010600030101010101" pitchFamily="2" charset="-122"/>
              </a:rPr>
              <a:t>多个任务（</a:t>
            </a:r>
            <a:r>
              <a:rPr lang="en-US" altLang="zh-CN" sz="2400" dirty="0" err="1">
                <a:latin typeface="宋体" panose="02010600030101010101" pitchFamily="2" charset="-122"/>
                <a:ea typeface="宋体" panose="02010600030101010101" pitchFamily="2" charset="-122"/>
              </a:rPr>
              <a:t>ISR</a:t>
            </a:r>
            <a:r>
              <a:rPr lang="en-US" altLang="zh-CN" sz="2400" dirty="0">
                <a:latin typeface="宋体" panose="02010600030101010101" pitchFamily="2" charset="-122"/>
                <a:ea typeface="宋体" panose="02010600030101010101" pitchFamily="2" charset="-122"/>
              </a:rPr>
              <a:t>)</a:t>
            </a:r>
            <a:r>
              <a:rPr lang="zh-CN" altLang="en-US" sz="2400" dirty="0">
                <a:latin typeface="宋体" panose="02010600030101010101" pitchFamily="2" charset="-122"/>
                <a:ea typeface="宋体" panose="02010600030101010101" pitchFamily="2" charset="-122"/>
              </a:rPr>
              <a:t>向同一个消息队列发送消息或接收消息</a:t>
            </a:r>
            <a:r>
              <a:rPr lang="en-US" altLang="zh-CN" sz="2400" dirty="0">
                <a:latin typeface="宋体" panose="02010600030101010101" pitchFamily="2" charset="-122"/>
                <a:ea typeface="宋体" panose="02010600030101010101" pitchFamily="2" charset="-122"/>
              </a:rPr>
              <a:t>,</a:t>
            </a:r>
            <a:r>
              <a:rPr lang="en-US" altLang="zh-CN" sz="2400" dirty="0" err="1">
                <a:latin typeface="宋体" panose="02010600030101010101" pitchFamily="2" charset="-122"/>
                <a:ea typeface="宋体" panose="02010600030101010101" pitchFamily="2" charset="-122"/>
              </a:rPr>
              <a:t>ISR</a:t>
            </a:r>
            <a:r>
              <a:rPr lang="zh-CN" altLang="en-US" sz="2400" dirty="0">
                <a:latin typeface="宋体" panose="02010600030101010101" pitchFamily="2" charset="-122"/>
                <a:ea typeface="宋体" panose="02010600030101010101" pitchFamily="2" charset="-122"/>
              </a:rPr>
              <a:t>只能发送。</a:t>
            </a:r>
          </a:p>
          <a:p>
            <a:r>
              <a:rPr lang="en-US" altLang="zh-CN" sz="2400" dirty="0" err="1">
                <a:latin typeface="宋体" panose="02010600030101010101" pitchFamily="2" charset="-122"/>
                <a:ea typeface="宋体" panose="02010600030101010101" pitchFamily="2" charset="-122"/>
              </a:rPr>
              <a:t>3.ISR</a:t>
            </a:r>
            <a:r>
              <a:rPr lang="zh-CN" altLang="en-US" sz="2400" dirty="0">
                <a:latin typeface="宋体" panose="02010600030101010101" pitchFamily="2" charset="-122"/>
                <a:ea typeface="宋体" panose="02010600030101010101" pitchFamily="2" charset="-122"/>
              </a:rPr>
              <a:t>只能用</a:t>
            </a:r>
            <a:r>
              <a:rPr lang="en-US" altLang="zh-CN" sz="2400" dirty="0" err="1">
                <a:latin typeface="宋体" panose="02010600030101010101" pitchFamily="2" charset="-122"/>
                <a:ea typeface="宋体" panose="02010600030101010101" pitchFamily="2" charset="-122"/>
              </a:rPr>
              <a:t>NO_WAIT</a:t>
            </a:r>
            <a:r>
              <a:rPr lang="zh-CN" altLang="en-US" sz="2400" dirty="0">
                <a:latin typeface="宋体" panose="02010600030101010101" pitchFamily="2" charset="-122"/>
                <a:ea typeface="宋体" panose="02010600030101010101" pitchFamily="2" charset="-122"/>
              </a:rPr>
              <a:t>方式发送消息。</a:t>
            </a:r>
            <a:endParaRPr lang="en-US" altLang="zh-CN" sz="2400" dirty="0">
              <a:latin typeface="宋体" panose="02010600030101010101" pitchFamily="2" charset="-122"/>
              <a:ea typeface="宋体" panose="02010600030101010101" pitchFamily="2" charset="-122"/>
            </a:endParaRPr>
          </a:p>
          <a:p>
            <a:r>
              <a:rPr lang="zh-CN" altLang="en-US" sz="2400" dirty="0">
                <a:latin typeface="宋体" panose="02010600030101010101" pitchFamily="2" charset="-122"/>
                <a:ea typeface="宋体" panose="02010600030101010101" pitchFamily="2" charset="-122"/>
              </a:rPr>
              <a:t>队列读写操作方式：不等，等一定时间，一直等待</a:t>
            </a:r>
          </a:p>
          <a:p>
            <a:pPr>
              <a:buNone/>
            </a:pPr>
            <a:endParaRPr lang="en-US" altLang="zh-CN" sz="2400" b="1" dirty="0">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2880" r="1865" b="8443"/>
          <a:stretch>
            <a:fillRect/>
          </a:stretch>
        </p:blipFill>
        <p:spPr>
          <a:xfrm>
            <a:off x="1053588" y="4268939"/>
            <a:ext cx="7358575" cy="2589061"/>
          </a:xfrm>
          <a:prstGeom prst="rect">
            <a:avLst/>
          </a:prstGeom>
          <a:solidFill>
            <a:schemeClr val="bg1">
              <a:lumMod val="85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
        <p:nvSpPr>
          <p:cNvPr id="2" name="矩形 1"/>
          <p:cNvSpPr/>
          <p:nvPr/>
        </p:nvSpPr>
        <p:spPr>
          <a:xfrm>
            <a:off x="5887209" y="100669"/>
            <a:ext cx="3430747" cy="523220"/>
          </a:xfrm>
          <a:prstGeom prst="rect">
            <a:avLst/>
          </a:prstGeom>
        </p:spPr>
        <p:txBody>
          <a:bodyPr wrap="none">
            <a:spAutoFit/>
          </a:bodyPr>
          <a:lstStyle/>
          <a:p>
            <a:r>
              <a:rPr lang="zh-CN" altLang="en-US" b="1" dirty="0">
                <a:solidFill>
                  <a:srgbClr val="FF0000"/>
                </a:solidFill>
                <a:latin typeface="宋体" panose="02010600030101010101" pitchFamily="2" charset="-122"/>
                <a:ea typeface="宋体" panose="02010600030101010101" pitchFamily="2" charset="-122"/>
              </a:rPr>
              <a:t>与菜鸟驿站对比一下</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VxWorks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747713" y="929064"/>
            <a:ext cx="7664450"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2400" b="1" dirty="0">
                <a:solidFill>
                  <a:srgbClr val="A50021"/>
                </a:solidFill>
                <a:latin typeface="黑体" panose="02010609060101010101" pitchFamily="2" charset="-122"/>
                <a:ea typeface="黑体" panose="02010609060101010101" pitchFamily="2" charset="-122"/>
              </a:rPr>
              <a:t>3.6.5</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Vxworks</a:t>
            </a:r>
            <a:r>
              <a:rPr lang="zh-CN" altLang="en-US" sz="2400" b="1" dirty="0">
                <a:solidFill>
                  <a:srgbClr val="A50021"/>
                </a:solidFill>
                <a:latin typeface="黑体" panose="02010609060101010101" pitchFamily="2" charset="-122"/>
                <a:ea typeface="黑体" panose="02010609060101010101" pitchFamily="2" charset="-122"/>
              </a:rPr>
              <a:t>消息队列</a:t>
            </a:r>
            <a:r>
              <a:rPr lang="en-US" altLang="zh-CN" sz="2400" b="1" dirty="0">
                <a:solidFill>
                  <a:srgbClr val="A50021"/>
                </a:solidFill>
                <a:latin typeface="黑体" panose="02010609060101010101" pitchFamily="2" charset="-122"/>
                <a:ea typeface="黑体" panose="02010609060101010101" pitchFamily="2" charset="-122"/>
              </a:rPr>
              <a:t>——</a:t>
            </a:r>
            <a:r>
              <a:rPr lang="en-US" altLang="zh-CN" sz="2400" b="1" dirty="0" err="1"/>
              <a:t>msgQCreate</a:t>
            </a:r>
            <a:endParaRPr lang="en-US" altLang="zh-CN" sz="2400" b="1" dirty="0"/>
          </a:p>
          <a:p>
            <a:pPr>
              <a:buNone/>
            </a:pPr>
            <a:endParaRPr lang="zh-CN" altLang="en-US" sz="2400" dirty="0">
              <a:ea typeface="黑体" panose="02010609060101010101" pitchFamily="2" charset="-122"/>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804069" y="1521740"/>
            <a:ext cx="8169450"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1800" b="1" dirty="0" err="1">
                <a:latin typeface="宋体" panose="02010600030101010101" pitchFamily="2" charset="-122"/>
                <a:ea typeface="宋体" panose="02010600030101010101" pitchFamily="2" charset="-122"/>
              </a:rPr>
              <a:t>MSG_Q_ID</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msgQCreate</a:t>
            </a:r>
            <a:endParaRPr lang="en-US" altLang="zh-CN" sz="1800" b="1" dirty="0">
              <a:latin typeface="宋体" panose="02010600030101010101" pitchFamily="2" charset="-122"/>
              <a:ea typeface="宋体" panose="02010600030101010101" pitchFamily="2" charset="-122"/>
            </a:endParaRPr>
          </a:p>
          <a:p>
            <a:pPr>
              <a:buNone/>
            </a:pP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maxMsgs</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消息队列长度（最大消息个数） *</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maxMsgLength</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消息队列中消息的最大长度*</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options /* FIFO/PRIORITY </a:t>
            </a:r>
            <a:r>
              <a:rPr lang="zh-CN" altLang="en-US" sz="1800" b="1" dirty="0">
                <a:latin typeface="宋体" panose="02010600030101010101" pitchFamily="2" charset="-122"/>
                <a:ea typeface="宋体" panose="02010600030101010101" pitchFamily="2" charset="-122"/>
              </a:rPr>
              <a:t>等待</a:t>
            </a:r>
            <a:r>
              <a:rPr lang="en-US" altLang="zh-CN" sz="1800" b="1" dirty="0">
                <a:latin typeface="宋体" panose="02010600030101010101" pitchFamily="2" charset="-122"/>
                <a:ea typeface="宋体" panose="02010600030101010101" pitchFamily="2" charset="-122"/>
              </a:rPr>
              <a:t>Task</a:t>
            </a:r>
            <a:r>
              <a:rPr lang="zh-CN" altLang="en-US" sz="1800" b="1" dirty="0">
                <a:latin typeface="宋体" panose="02010600030101010101" pitchFamily="2" charset="-122"/>
                <a:ea typeface="宋体" panose="02010600030101010101" pitchFamily="2" charset="-122"/>
              </a:rPr>
              <a:t>排队方式*</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r="1478"/>
          <a:stretch>
            <a:fillRect/>
          </a:stretch>
        </p:blipFill>
        <p:spPr>
          <a:xfrm>
            <a:off x="611808" y="3859077"/>
            <a:ext cx="7478308" cy="2514467"/>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pic>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VxWorks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442677" y="961110"/>
            <a:ext cx="889223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2400" b="1" dirty="0">
                <a:solidFill>
                  <a:srgbClr val="A50021"/>
                </a:solidFill>
                <a:latin typeface="黑体" panose="02010609060101010101" pitchFamily="2" charset="-122"/>
                <a:ea typeface="黑体" panose="02010609060101010101" pitchFamily="2" charset="-122"/>
              </a:rPr>
              <a:t>3.6.5</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Vxworks</a:t>
            </a:r>
            <a:r>
              <a:rPr lang="zh-CN" altLang="en-US" sz="2400" b="1" dirty="0">
                <a:solidFill>
                  <a:srgbClr val="A50021"/>
                </a:solidFill>
                <a:latin typeface="黑体" panose="02010609060101010101" pitchFamily="2" charset="-122"/>
                <a:ea typeface="黑体" panose="02010609060101010101" pitchFamily="2" charset="-122"/>
              </a:rPr>
              <a:t>消息队列</a:t>
            </a:r>
            <a:r>
              <a:rPr lang="en-US" altLang="zh-CN" sz="2400" b="1" dirty="0">
                <a:solidFill>
                  <a:srgbClr val="A50021"/>
                </a:solidFill>
                <a:latin typeface="黑体" panose="02010609060101010101" pitchFamily="2" charset="-122"/>
                <a:ea typeface="黑体" panose="02010609060101010101" pitchFamily="2" charset="-122"/>
              </a:rPr>
              <a:t>——</a:t>
            </a:r>
            <a:r>
              <a:rPr lang="en-US" altLang="zh-CN" sz="2400" b="1" dirty="0" err="1"/>
              <a:t>msgQSend</a:t>
            </a:r>
            <a:r>
              <a:rPr lang="zh-CN" altLang="en-US" sz="2400" b="1" dirty="0"/>
              <a:t>、</a:t>
            </a:r>
            <a:r>
              <a:rPr lang="en-US" altLang="zh-CN" sz="2400" b="1" dirty="0"/>
              <a:t> </a:t>
            </a:r>
            <a:r>
              <a:rPr lang="en-US" altLang="zh-CN" sz="2400" b="1" dirty="0" err="1"/>
              <a:t>msgQReceive</a:t>
            </a:r>
            <a:endParaRPr lang="en-US" altLang="zh-CN" sz="2400" b="1" dirty="0"/>
          </a:p>
          <a:p>
            <a:pPr>
              <a:buNone/>
            </a:pPr>
            <a:endParaRPr lang="zh-CN" altLang="en-US" sz="2400" dirty="0">
              <a:ea typeface="黑体" panose="02010609060101010101" pitchFamily="2" charset="-122"/>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804069" y="1521740"/>
            <a:ext cx="8169450"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1800" b="1" dirty="0">
                <a:latin typeface="宋体" panose="02010600030101010101" pitchFamily="2" charset="-122"/>
                <a:ea typeface="宋体" panose="02010600030101010101" pitchFamily="2" charset="-122"/>
              </a:rPr>
              <a:t>STATUS </a:t>
            </a:r>
            <a:r>
              <a:rPr lang="en-US" altLang="zh-CN" sz="1800" b="1" dirty="0" err="1">
                <a:latin typeface="宋体" panose="02010600030101010101" pitchFamily="2" charset="-122"/>
                <a:ea typeface="宋体" panose="02010600030101010101" pitchFamily="2" charset="-122"/>
              </a:rPr>
              <a:t>msgQSend</a:t>
            </a:r>
            <a:r>
              <a:rPr lang="en-US" altLang="zh-CN" sz="1800" b="1" dirty="0">
                <a:latin typeface="宋体" panose="02010600030101010101" pitchFamily="2" charset="-122"/>
                <a:ea typeface="宋体" panose="02010600030101010101" pitchFamily="2" charset="-122"/>
              </a:rPr>
              <a:t> (</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MSG_Q_ID</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msgQId</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消息队列</a:t>
            </a:r>
            <a:r>
              <a:rPr lang="en-US" altLang="zh-CN" sz="1800" b="1" dirty="0">
                <a:latin typeface="宋体" panose="02010600030101010101" pitchFamily="2" charset="-122"/>
                <a:ea typeface="宋体" panose="02010600030101010101" pitchFamily="2" charset="-122"/>
              </a:rPr>
              <a:t>ID */</a:t>
            </a:r>
          </a:p>
          <a:p>
            <a:pPr>
              <a:buNone/>
            </a:pPr>
            <a:r>
              <a:rPr lang="en-US" altLang="zh-CN" sz="1800" b="1" dirty="0">
                <a:latin typeface="宋体" panose="02010600030101010101" pitchFamily="2" charset="-122"/>
                <a:ea typeface="宋体" panose="02010600030101010101" pitchFamily="2" charset="-122"/>
              </a:rPr>
              <a:t>    char *buffer, /* </a:t>
            </a:r>
            <a:r>
              <a:rPr lang="zh-CN" altLang="en-US" sz="1800" b="1" dirty="0">
                <a:latin typeface="宋体" panose="02010600030101010101" pitchFamily="2" charset="-122"/>
                <a:ea typeface="宋体" panose="02010600030101010101" pitchFamily="2" charset="-122"/>
              </a:rPr>
              <a:t>指向要发送的消息的指针*</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UINT</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nBytes</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消息长度*</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timeout, /* </a:t>
            </a:r>
            <a:r>
              <a:rPr lang="zh-CN" altLang="en-US" sz="1800" b="1" dirty="0">
                <a:latin typeface="宋体" panose="02010600030101010101" pitchFamily="2" charset="-122"/>
                <a:ea typeface="宋体" panose="02010600030101010101" pitchFamily="2" charset="-122"/>
              </a:rPr>
              <a:t>超时时间（</a:t>
            </a:r>
            <a:r>
              <a:rPr lang="en-US" altLang="zh-CN" sz="1800" b="1" dirty="0">
                <a:latin typeface="宋体" panose="02010600030101010101" pitchFamily="2" charset="-122"/>
                <a:ea typeface="宋体" panose="02010600030101010101" pitchFamily="2" charset="-122"/>
              </a:rPr>
              <a:t>tick</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/no-wait/forever */</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priority /* </a:t>
            </a:r>
            <a:r>
              <a:rPr lang="en-US" altLang="zh-CN" sz="1800" b="1" dirty="0" err="1">
                <a:latin typeface="宋体" panose="02010600030101010101" pitchFamily="2" charset="-122"/>
                <a:ea typeface="宋体" panose="02010600030101010101" pitchFamily="2" charset="-122"/>
              </a:rPr>
              <a:t>MSG_PRI_NORMAL</a:t>
            </a:r>
            <a:r>
              <a:rPr lang="en-US" altLang="zh-CN" sz="1800" b="1" dirty="0">
                <a:latin typeface="宋体" panose="02010600030101010101" pitchFamily="2" charset="-122"/>
                <a:ea typeface="宋体" panose="02010600030101010101" pitchFamily="2" charset="-122"/>
              </a:rPr>
              <a:t> </a:t>
            </a:r>
            <a:r>
              <a:rPr lang="zh-CN" altLang="en-US" sz="1800" b="1" dirty="0">
                <a:latin typeface="宋体" panose="02010600030101010101" pitchFamily="2" charset="-122"/>
                <a:ea typeface="宋体" panose="02010600030101010101" pitchFamily="2" charset="-122"/>
              </a:rPr>
              <a:t>或</a:t>
            </a:r>
            <a:r>
              <a:rPr lang="en-US" altLang="zh-CN" sz="1800" b="1" dirty="0" err="1">
                <a:latin typeface="宋体" panose="02010600030101010101" pitchFamily="2" charset="-122"/>
                <a:ea typeface="宋体" panose="02010600030101010101" pitchFamily="2" charset="-122"/>
              </a:rPr>
              <a:t>MSG_PRI_URGENT</a:t>
            </a:r>
            <a:r>
              <a:rPr lang="en-US" altLang="zh-CN" sz="1800" b="1" dirty="0">
                <a:latin typeface="宋体" panose="02010600030101010101" pitchFamily="2" charset="-122"/>
                <a:ea typeface="宋体" panose="02010600030101010101" pitchFamily="2" charset="-122"/>
              </a:rPr>
              <a:t> */</a:t>
            </a:r>
          </a:p>
          <a:p>
            <a:pPr>
              <a:buNone/>
            </a:pPr>
            <a:r>
              <a:rPr lang="en-US" altLang="zh-CN" sz="1800" b="1" dirty="0">
                <a:latin typeface="宋体" panose="02010600030101010101" pitchFamily="2" charset="-122"/>
                <a:ea typeface="宋体" panose="02010600030101010101" pitchFamily="2" charset="-122"/>
              </a:rPr>
              <a:t>)</a:t>
            </a:r>
          </a:p>
          <a:p>
            <a:pPr>
              <a:buNone/>
            </a:pP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msgQReceive</a:t>
            </a:r>
            <a:r>
              <a:rPr lang="en-US" altLang="zh-CN" sz="1800" b="1" dirty="0">
                <a:latin typeface="宋体" panose="02010600030101010101" pitchFamily="2" charset="-122"/>
                <a:ea typeface="宋体" panose="02010600030101010101" pitchFamily="2" charset="-122"/>
              </a:rPr>
              <a:t> (</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MSG_Q_ID</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msgQId</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消息队列</a:t>
            </a:r>
            <a:r>
              <a:rPr lang="en-US" altLang="zh-CN" sz="1800" b="1" dirty="0">
                <a:latin typeface="宋体" panose="02010600030101010101" pitchFamily="2" charset="-122"/>
                <a:ea typeface="宋体" panose="02010600030101010101" pitchFamily="2" charset="-122"/>
              </a:rPr>
              <a:t>ID */</a:t>
            </a:r>
          </a:p>
          <a:p>
            <a:pPr>
              <a:buNone/>
            </a:pPr>
            <a:r>
              <a:rPr lang="en-US" altLang="zh-CN" sz="1800" b="1" dirty="0">
                <a:latin typeface="宋体" panose="02010600030101010101" pitchFamily="2" charset="-122"/>
                <a:ea typeface="宋体" panose="02010600030101010101" pitchFamily="2" charset="-122"/>
              </a:rPr>
              <a:t>    char *buffer, /* </a:t>
            </a:r>
            <a:r>
              <a:rPr lang="zh-CN" altLang="en-US" sz="1800" b="1" dirty="0">
                <a:latin typeface="宋体" panose="02010600030101010101" pitchFamily="2" charset="-122"/>
                <a:ea typeface="宋体" panose="02010600030101010101" pitchFamily="2" charset="-122"/>
              </a:rPr>
              <a:t>指向接消息的收缓冲的指针*</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UINT</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maxNBytes</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接收缓冲的字节数*</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timeout /* </a:t>
            </a:r>
            <a:r>
              <a:rPr lang="zh-CN" altLang="en-US" sz="1800" b="1" dirty="0">
                <a:latin typeface="宋体" panose="02010600030101010101" pitchFamily="2" charset="-122"/>
                <a:ea typeface="宋体" panose="02010600030101010101" pitchFamily="2" charset="-122"/>
              </a:rPr>
              <a:t>超时时间（</a:t>
            </a:r>
            <a:r>
              <a:rPr lang="en-US" altLang="zh-CN" sz="1800" b="1" dirty="0">
                <a:latin typeface="宋体" panose="02010600030101010101" pitchFamily="2" charset="-122"/>
                <a:ea typeface="宋体" panose="02010600030101010101" pitchFamily="2" charset="-122"/>
              </a:rPr>
              <a:t>tick</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/no-wait/forever */</a:t>
            </a:r>
          </a:p>
          <a:p>
            <a:pPr>
              <a:buNone/>
            </a:pPr>
            <a:r>
              <a:rPr lang="en-US" altLang="zh-CN" sz="1800" b="1" dirty="0">
                <a:latin typeface="宋体" panose="02010600030101010101" pitchFamily="2" charset="-122"/>
                <a:ea typeface="宋体" panose="02010600030101010101" pitchFamily="2" charset="-122"/>
              </a:rPr>
              <a:t>)</a:t>
            </a:r>
          </a:p>
          <a:p>
            <a:pPr>
              <a:buNone/>
            </a:pPr>
            <a:endParaRPr lang="en-US" altLang="zh-CN" sz="1800" b="1" dirty="0">
              <a:latin typeface="宋体" panose="02010600030101010101" pitchFamily="2" charset="-122"/>
              <a:ea typeface="宋体" panose="02010600030101010101" pitchFamily="2"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VxWorks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442677" y="961110"/>
            <a:ext cx="889223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2400" b="1" dirty="0">
                <a:solidFill>
                  <a:srgbClr val="A50021"/>
                </a:solidFill>
                <a:latin typeface="黑体" panose="02010609060101010101" pitchFamily="2" charset="-122"/>
                <a:ea typeface="黑体" panose="02010609060101010101" pitchFamily="2" charset="-122"/>
              </a:rPr>
              <a:t>3.6.5</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Vxworks</a:t>
            </a:r>
            <a:r>
              <a:rPr lang="zh-CN" altLang="en-US" sz="2400" b="1" dirty="0">
                <a:solidFill>
                  <a:srgbClr val="A50021"/>
                </a:solidFill>
                <a:latin typeface="黑体" panose="02010609060101010101" pitchFamily="2" charset="-122"/>
                <a:ea typeface="黑体" panose="02010609060101010101" pitchFamily="2" charset="-122"/>
              </a:rPr>
              <a:t>消息队列</a:t>
            </a:r>
            <a:r>
              <a:rPr lang="en-US" altLang="zh-CN" sz="2400" b="1" dirty="0">
                <a:solidFill>
                  <a:srgbClr val="A50021"/>
                </a:solidFill>
                <a:latin typeface="黑体" panose="02010609060101010101" pitchFamily="2" charset="-122"/>
                <a:ea typeface="黑体" panose="02010609060101010101" pitchFamily="2" charset="-122"/>
              </a:rPr>
              <a:t>——</a:t>
            </a:r>
            <a:r>
              <a:rPr lang="en-US" altLang="zh-CN" sz="2400" b="1" dirty="0" err="1"/>
              <a:t>msgQSend</a:t>
            </a:r>
            <a:r>
              <a:rPr lang="zh-CN" altLang="en-US" sz="2400" b="1" dirty="0"/>
              <a:t>、</a:t>
            </a:r>
            <a:r>
              <a:rPr lang="en-US" altLang="zh-CN" sz="2400" b="1" dirty="0"/>
              <a:t> </a:t>
            </a:r>
            <a:r>
              <a:rPr lang="en-US" altLang="zh-CN" sz="2400" b="1" dirty="0" err="1"/>
              <a:t>msgQReceive</a:t>
            </a:r>
            <a:endParaRPr lang="en-US" altLang="zh-CN" sz="2400" b="1" dirty="0"/>
          </a:p>
          <a:p>
            <a:pPr>
              <a:buNone/>
            </a:pPr>
            <a:endParaRPr lang="zh-CN" altLang="en-US" sz="2400" dirty="0">
              <a:ea typeface="黑体" panose="02010609060101010101" pitchFamily="2" charset="-122"/>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804069" y="1521740"/>
            <a:ext cx="8169450"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1800" b="1" dirty="0">
                <a:latin typeface="宋体" panose="02010600030101010101" pitchFamily="2" charset="-122"/>
                <a:ea typeface="宋体" panose="02010600030101010101" pitchFamily="2" charset="-122"/>
              </a:rPr>
              <a:t>STATUS </a:t>
            </a:r>
            <a:r>
              <a:rPr lang="en-US" altLang="zh-CN" sz="1800" b="1" dirty="0" err="1">
                <a:latin typeface="宋体" panose="02010600030101010101" pitchFamily="2" charset="-122"/>
                <a:ea typeface="宋体" panose="02010600030101010101" pitchFamily="2" charset="-122"/>
              </a:rPr>
              <a:t>msgQSend</a:t>
            </a:r>
            <a:r>
              <a:rPr lang="en-US" altLang="zh-CN" sz="1800" b="1" dirty="0">
                <a:latin typeface="宋体" panose="02010600030101010101" pitchFamily="2" charset="-122"/>
                <a:ea typeface="宋体" panose="02010600030101010101" pitchFamily="2" charset="-122"/>
              </a:rPr>
              <a:t> (</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MSG_Q_ID</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msgQId</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消息队列</a:t>
            </a:r>
            <a:r>
              <a:rPr lang="en-US" altLang="zh-CN" sz="1800" b="1" dirty="0">
                <a:latin typeface="宋体" panose="02010600030101010101" pitchFamily="2" charset="-122"/>
                <a:ea typeface="宋体" panose="02010600030101010101" pitchFamily="2" charset="-122"/>
              </a:rPr>
              <a:t>ID */</a:t>
            </a:r>
          </a:p>
          <a:p>
            <a:pPr>
              <a:buNone/>
            </a:pPr>
            <a:r>
              <a:rPr lang="en-US" altLang="zh-CN" sz="1800" b="1" dirty="0">
                <a:latin typeface="宋体" panose="02010600030101010101" pitchFamily="2" charset="-122"/>
                <a:ea typeface="宋体" panose="02010600030101010101" pitchFamily="2" charset="-122"/>
              </a:rPr>
              <a:t>    char *buffer, /* </a:t>
            </a:r>
            <a:r>
              <a:rPr lang="zh-CN" altLang="en-US" sz="1800" b="1" dirty="0">
                <a:latin typeface="宋体" panose="02010600030101010101" pitchFamily="2" charset="-122"/>
                <a:ea typeface="宋体" panose="02010600030101010101" pitchFamily="2" charset="-122"/>
              </a:rPr>
              <a:t>指向要发送的消息的指针*</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UINT</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nBytes</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消息长度*</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timeout, /* </a:t>
            </a:r>
            <a:r>
              <a:rPr lang="zh-CN" altLang="en-US" sz="1800" b="1" dirty="0">
                <a:latin typeface="宋体" panose="02010600030101010101" pitchFamily="2" charset="-122"/>
                <a:ea typeface="宋体" panose="02010600030101010101" pitchFamily="2" charset="-122"/>
              </a:rPr>
              <a:t>超时时间（</a:t>
            </a:r>
            <a:r>
              <a:rPr lang="en-US" altLang="zh-CN" sz="1800" b="1" dirty="0">
                <a:latin typeface="宋体" panose="02010600030101010101" pitchFamily="2" charset="-122"/>
                <a:ea typeface="宋体" panose="02010600030101010101" pitchFamily="2" charset="-122"/>
              </a:rPr>
              <a:t>tick</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/no-wait/forever */</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priority /* </a:t>
            </a:r>
            <a:r>
              <a:rPr lang="en-US" altLang="zh-CN" sz="1800" b="1" dirty="0" err="1">
                <a:latin typeface="宋体" panose="02010600030101010101" pitchFamily="2" charset="-122"/>
                <a:ea typeface="宋体" panose="02010600030101010101" pitchFamily="2" charset="-122"/>
              </a:rPr>
              <a:t>MSG_PRI_NORMAL</a:t>
            </a:r>
            <a:r>
              <a:rPr lang="en-US" altLang="zh-CN" sz="1800" b="1" dirty="0">
                <a:latin typeface="宋体" panose="02010600030101010101" pitchFamily="2" charset="-122"/>
                <a:ea typeface="宋体" panose="02010600030101010101" pitchFamily="2" charset="-122"/>
              </a:rPr>
              <a:t> </a:t>
            </a:r>
            <a:r>
              <a:rPr lang="zh-CN" altLang="en-US" sz="1800" b="1" dirty="0">
                <a:latin typeface="宋体" panose="02010600030101010101" pitchFamily="2" charset="-122"/>
                <a:ea typeface="宋体" panose="02010600030101010101" pitchFamily="2" charset="-122"/>
              </a:rPr>
              <a:t>或</a:t>
            </a:r>
            <a:r>
              <a:rPr lang="en-US" altLang="zh-CN" sz="1800" b="1" dirty="0" err="1">
                <a:latin typeface="宋体" panose="02010600030101010101" pitchFamily="2" charset="-122"/>
                <a:ea typeface="宋体" panose="02010600030101010101" pitchFamily="2" charset="-122"/>
              </a:rPr>
              <a:t>MSG_PRI_URGENT</a:t>
            </a:r>
            <a:r>
              <a:rPr lang="en-US" altLang="zh-CN" sz="1800" b="1" dirty="0">
                <a:latin typeface="宋体" panose="02010600030101010101" pitchFamily="2" charset="-122"/>
                <a:ea typeface="宋体" panose="02010600030101010101" pitchFamily="2" charset="-122"/>
              </a:rPr>
              <a:t> */</a:t>
            </a:r>
          </a:p>
          <a:p>
            <a:pPr>
              <a:buNone/>
            </a:pPr>
            <a:r>
              <a:rPr lang="en-US" altLang="zh-CN" sz="1800" b="1" dirty="0">
                <a:latin typeface="宋体" panose="02010600030101010101" pitchFamily="2" charset="-122"/>
                <a:ea typeface="宋体" panose="02010600030101010101" pitchFamily="2" charset="-122"/>
              </a:rPr>
              <a:t>)</a:t>
            </a:r>
          </a:p>
          <a:p>
            <a:pPr>
              <a:buNone/>
            </a:pP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msgQReceive</a:t>
            </a:r>
            <a:r>
              <a:rPr lang="en-US" altLang="zh-CN" sz="1800" b="1" dirty="0">
                <a:latin typeface="宋体" panose="02010600030101010101" pitchFamily="2" charset="-122"/>
                <a:ea typeface="宋体" panose="02010600030101010101" pitchFamily="2" charset="-122"/>
              </a:rPr>
              <a:t> (</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MSG_Q_ID</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msgQId</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消息队列</a:t>
            </a:r>
            <a:r>
              <a:rPr lang="en-US" altLang="zh-CN" sz="1800" b="1" dirty="0">
                <a:latin typeface="宋体" panose="02010600030101010101" pitchFamily="2" charset="-122"/>
                <a:ea typeface="宋体" panose="02010600030101010101" pitchFamily="2" charset="-122"/>
              </a:rPr>
              <a:t>ID */</a:t>
            </a:r>
          </a:p>
          <a:p>
            <a:pPr>
              <a:buNone/>
            </a:pPr>
            <a:r>
              <a:rPr lang="en-US" altLang="zh-CN" sz="1800" b="1" dirty="0">
                <a:latin typeface="宋体" panose="02010600030101010101" pitchFamily="2" charset="-122"/>
                <a:ea typeface="宋体" panose="02010600030101010101" pitchFamily="2" charset="-122"/>
              </a:rPr>
              <a:t>    char *buffer, /* </a:t>
            </a:r>
            <a:r>
              <a:rPr lang="zh-CN" altLang="en-US" sz="1800" b="1" dirty="0">
                <a:latin typeface="宋体" panose="02010600030101010101" pitchFamily="2" charset="-122"/>
                <a:ea typeface="宋体" panose="02010600030101010101" pitchFamily="2" charset="-122"/>
              </a:rPr>
              <a:t>指向接消息的收缓冲的指针*</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UINT</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maxNBytes</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接收缓冲的字节数*</a:t>
            </a:r>
            <a:r>
              <a:rPr lang="en-US" altLang="zh-CN" sz="1800" b="1" dirty="0">
                <a:latin typeface="宋体" panose="02010600030101010101" pitchFamily="2" charset="-122"/>
                <a:ea typeface="宋体" panose="02010600030101010101" pitchFamily="2" charset="-122"/>
              </a:rPr>
              <a:t>/</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int</a:t>
            </a:r>
            <a:r>
              <a:rPr lang="en-US" altLang="zh-CN" sz="1800" b="1" dirty="0">
                <a:latin typeface="宋体" panose="02010600030101010101" pitchFamily="2" charset="-122"/>
                <a:ea typeface="宋体" panose="02010600030101010101" pitchFamily="2" charset="-122"/>
              </a:rPr>
              <a:t> timeout /* </a:t>
            </a:r>
            <a:r>
              <a:rPr lang="zh-CN" altLang="en-US" sz="1800" b="1" dirty="0">
                <a:latin typeface="宋体" panose="02010600030101010101" pitchFamily="2" charset="-122"/>
                <a:ea typeface="宋体" panose="02010600030101010101" pitchFamily="2" charset="-122"/>
              </a:rPr>
              <a:t>超时时间（</a:t>
            </a:r>
            <a:r>
              <a:rPr lang="en-US" altLang="zh-CN" sz="1800" b="1" dirty="0">
                <a:latin typeface="宋体" panose="02010600030101010101" pitchFamily="2" charset="-122"/>
                <a:ea typeface="宋体" panose="02010600030101010101" pitchFamily="2" charset="-122"/>
              </a:rPr>
              <a:t>tick</a:t>
            </a:r>
            <a:r>
              <a:rPr lang="zh-CN" altLang="en-US" sz="1800" b="1" dirty="0">
                <a:latin typeface="宋体" panose="02010600030101010101" pitchFamily="2" charset="-122"/>
                <a:ea typeface="宋体" panose="02010600030101010101" pitchFamily="2" charset="-122"/>
              </a:rPr>
              <a:t>）</a:t>
            </a:r>
            <a:r>
              <a:rPr lang="en-US" altLang="zh-CN" sz="1800" b="1" dirty="0">
                <a:latin typeface="宋体" panose="02010600030101010101" pitchFamily="2" charset="-122"/>
                <a:ea typeface="宋体" panose="02010600030101010101" pitchFamily="2" charset="-122"/>
              </a:rPr>
              <a:t>/no-wait/forever */</a:t>
            </a:r>
          </a:p>
          <a:p>
            <a:pPr>
              <a:buNone/>
            </a:pPr>
            <a:r>
              <a:rPr lang="en-US" altLang="zh-CN" sz="1800" b="1" dirty="0">
                <a:latin typeface="宋体" panose="02010600030101010101" pitchFamily="2" charset="-122"/>
                <a:ea typeface="宋体" panose="02010600030101010101" pitchFamily="2" charset="-122"/>
              </a:rPr>
              <a:t>)</a:t>
            </a:r>
          </a:p>
          <a:p>
            <a:pPr>
              <a:buNone/>
            </a:pPr>
            <a:endParaRPr lang="en-US" altLang="zh-CN" sz="1800" b="1" dirty="0">
              <a:latin typeface="宋体" panose="02010600030101010101" pitchFamily="2" charset="-122"/>
              <a:ea typeface="宋体" panose="02010600030101010101" pitchFamily="2" charset="-122"/>
            </a:endParaRPr>
          </a:p>
        </p:txBody>
      </p:sp>
      <p:sp>
        <p:nvSpPr>
          <p:cNvPr id="3" name="矩形 2"/>
          <p:cNvSpPr/>
          <p:nvPr/>
        </p:nvSpPr>
        <p:spPr>
          <a:xfrm>
            <a:off x="1644650" y="2351950"/>
            <a:ext cx="7309159" cy="3170099"/>
          </a:xfrm>
          <a:prstGeom prst="rect">
            <a:avLst/>
          </a:prstGeom>
          <a:solidFill>
            <a:schemeClr val="bg1">
              <a:lumMod val="95000"/>
            </a:schemeClr>
          </a:solidFill>
        </p:spPr>
        <p:txBody>
          <a:bodyPr wrap="square">
            <a:spAutoFit/>
          </a:bodyPr>
          <a:lstStyle/>
          <a:p>
            <a:r>
              <a:rPr lang="zh-CN" altLang="en-US" sz="2000" b="1" dirty="0">
                <a:solidFill>
                  <a:srgbClr val="FF0000"/>
                </a:solidFill>
                <a:latin typeface="宋体" panose="02010600030101010101" pitchFamily="2" charset="-122"/>
                <a:ea typeface="宋体" panose="02010600030101010101" pitchFamily="2" charset="-122"/>
              </a:rPr>
              <a:t>两个函数的</a:t>
            </a:r>
            <a:r>
              <a:rPr lang="en-US" altLang="zh-CN" sz="2000" b="1" dirty="0">
                <a:solidFill>
                  <a:srgbClr val="FF0000"/>
                </a:solidFill>
                <a:latin typeface="宋体" panose="02010600030101010101" pitchFamily="2" charset="-122"/>
                <a:ea typeface="宋体" panose="02010600030101010101" pitchFamily="2" charset="-122"/>
              </a:rPr>
              <a:t>timeout</a:t>
            </a:r>
            <a:r>
              <a:rPr lang="zh-CN" altLang="en-US" sz="2000" b="1" dirty="0">
                <a:solidFill>
                  <a:srgbClr val="FF0000"/>
                </a:solidFill>
                <a:latin typeface="宋体" panose="02010600030101010101" pitchFamily="2" charset="-122"/>
                <a:ea typeface="宋体" panose="02010600030101010101" pitchFamily="2" charset="-122"/>
              </a:rPr>
              <a:t>参数说明：</a:t>
            </a:r>
          </a:p>
          <a:p>
            <a:pPr>
              <a:buFont typeface="Arial" panose="020B0604020202020204" pitchFamily="34" charset="0"/>
              <a:buChar char="•"/>
            </a:pPr>
            <a:r>
              <a:rPr lang="en-US" altLang="zh-CN" sz="2000" dirty="0">
                <a:solidFill>
                  <a:srgbClr val="333333"/>
                </a:solidFill>
                <a:latin typeface="宋体" panose="02010600030101010101" pitchFamily="2" charset="-122"/>
                <a:ea typeface="宋体" panose="02010600030101010101" pitchFamily="2" charset="-122"/>
              </a:rPr>
              <a:t>1</a:t>
            </a:r>
            <a:r>
              <a:rPr lang="zh-CN" altLang="en-US" sz="2000" dirty="0">
                <a:solidFill>
                  <a:srgbClr val="333333"/>
                </a:solidFill>
                <a:latin typeface="宋体" panose="02010600030101010101" pitchFamily="2" charset="-122"/>
                <a:ea typeface="宋体" panose="02010600030101010101" pitchFamily="2" charset="-122"/>
              </a:rPr>
              <a:t>）对于</a:t>
            </a:r>
            <a:r>
              <a:rPr lang="en-US" altLang="zh-CN" sz="2000" dirty="0" err="1">
                <a:solidFill>
                  <a:srgbClr val="333333"/>
                </a:solidFill>
                <a:latin typeface="宋体" panose="02010600030101010101" pitchFamily="2" charset="-122"/>
                <a:ea typeface="宋体" panose="02010600030101010101" pitchFamily="2" charset="-122"/>
              </a:rPr>
              <a:t>msgQSend</a:t>
            </a:r>
            <a:r>
              <a:rPr lang="zh-CN" altLang="en-US" sz="2000" dirty="0">
                <a:solidFill>
                  <a:srgbClr val="333333"/>
                </a:solidFill>
                <a:latin typeface="宋体" panose="02010600030101010101" pitchFamily="2" charset="-122"/>
                <a:ea typeface="宋体" panose="02010600030101010101" pitchFamily="2" charset="-122"/>
              </a:rPr>
              <a:t>，当消息队列满时，发送者被阻塞，等待时间最长为</a:t>
            </a:r>
            <a:r>
              <a:rPr lang="en-US" altLang="zh-CN" sz="2000" b="1" dirty="0">
                <a:solidFill>
                  <a:srgbClr val="333333"/>
                </a:solidFill>
                <a:latin typeface="宋体" panose="02010600030101010101" pitchFamily="2" charset="-122"/>
                <a:ea typeface="宋体" panose="02010600030101010101" pitchFamily="2" charset="-122"/>
              </a:rPr>
              <a:t>timeout</a:t>
            </a:r>
            <a:r>
              <a:rPr lang="zh-CN" altLang="en-US" sz="2000" dirty="0">
                <a:solidFill>
                  <a:srgbClr val="333333"/>
                </a:solidFill>
                <a:latin typeface="宋体" panose="02010600030101010101" pitchFamily="2" charset="-122"/>
                <a:ea typeface="宋体" panose="02010600030101010101" pitchFamily="2" charset="-122"/>
              </a:rPr>
              <a:t>个</a:t>
            </a:r>
            <a:r>
              <a:rPr lang="en-US" altLang="zh-CN" sz="2000" dirty="0">
                <a:solidFill>
                  <a:srgbClr val="333333"/>
                </a:solidFill>
                <a:latin typeface="宋体" panose="02010600030101010101" pitchFamily="2" charset="-122"/>
                <a:ea typeface="宋体" panose="02010600030101010101" pitchFamily="2" charset="-122"/>
              </a:rPr>
              <a:t>tick</a:t>
            </a:r>
            <a:r>
              <a:rPr lang="zh-CN" altLang="en-US" sz="2000" dirty="0">
                <a:solidFill>
                  <a:srgbClr val="333333"/>
                </a:solidFill>
                <a:latin typeface="宋体" panose="02010600030101010101" pitchFamily="2" charset="-122"/>
                <a:ea typeface="宋体" panose="02010600030101010101" pitchFamily="2" charset="-122"/>
              </a:rPr>
              <a:t>。</a:t>
            </a:r>
          </a:p>
          <a:p>
            <a:pPr>
              <a:buFont typeface="Arial" panose="020B0604020202020204" pitchFamily="34" charset="0"/>
              <a:buChar char="•"/>
            </a:pPr>
            <a:r>
              <a:rPr lang="en-US" altLang="zh-CN" sz="2000" dirty="0">
                <a:solidFill>
                  <a:srgbClr val="333333"/>
                </a:solidFill>
                <a:latin typeface="宋体" panose="02010600030101010101" pitchFamily="2" charset="-122"/>
                <a:ea typeface="宋体" panose="02010600030101010101" pitchFamily="2" charset="-122"/>
              </a:rPr>
              <a:t>2</a:t>
            </a:r>
            <a:r>
              <a:rPr lang="zh-CN" altLang="en-US" sz="2000" dirty="0">
                <a:solidFill>
                  <a:srgbClr val="333333"/>
                </a:solidFill>
                <a:latin typeface="宋体" panose="02010600030101010101" pitchFamily="2" charset="-122"/>
                <a:ea typeface="宋体" panose="02010600030101010101" pitchFamily="2" charset="-122"/>
              </a:rPr>
              <a:t>）对于</a:t>
            </a:r>
            <a:r>
              <a:rPr lang="en-US" altLang="zh-CN" sz="2000" dirty="0" err="1">
                <a:solidFill>
                  <a:srgbClr val="333333"/>
                </a:solidFill>
                <a:latin typeface="宋体" panose="02010600030101010101" pitchFamily="2" charset="-122"/>
                <a:ea typeface="宋体" panose="02010600030101010101" pitchFamily="2" charset="-122"/>
              </a:rPr>
              <a:t>msgQReceive</a:t>
            </a:r>
            <a:r>
              <a:rPr lang="zh-CN" altLang="en-US" sz="2000" dirty="0">
                <a:solidFill>
                  <a:srgbClr val="333333"/>
                </a:solidFill>
                <a:latin typeface="宋体" panose="02010600030101010101" pitchFamily="2" charset="-122"/>
                <a:ea typeface="宋体" panose="02010600030101010101" pitchFamily="2" charset="-122"/>
              </a:rPr>
              <a:t>，当消息队列为空时，接受者被阻塞，等待时间最长为</a:t>
            </a:r>
            <a:r>
              <a:rPr lang="en-US" altLang="zh-CN" sz="2000" b="1" dirty="0">
                <a:solidFill>
                  <a:srgbClr val="333333"/>
                </a:solidFill>
                <a:latin typeface="宋体" panose="02010600030101010101" pitchFamily="2" charset="-122"/>
                <a:ea typeface="宋体" panose="02010600030101010101" pitchFamily="2" charset="-122"/>
              </a:rPr>
              <a:t>timeout</a:t>
            </a:r>
            <a:r>
              <a:rPr lang="zh-CN" altLang="en-US" sz="2000" dirty="0">
                <a:solidFill>
                  <a:srgbClr val="333333"/>
                </a:solidFill>
                <a:latin typeface="宋体" panose="02010600030101010101" pitchFamily="2" charset="-122"/>
                <a:ea typeface="宋体" panose="02010600030101010101" pitchFamily="2" charset="-122"/>
              </a:rPr>
              <a:t>个</a:t>
            </a:r>
            <a:r>
              <a:rPr lang="en-US" altLang="zh-CN" sz="2000" dirty="0">
                <a:solidFill>
                  <a:srgbClr val="333333"/>
                </a:solidFill>
                <a:latin typeface="宋体" panose="02010600030101010101" pitchFamily="2" charset="-122"/>
                <a:ea typeface="宋体" panose="02010600030101010101" pitchFamily="2" charset="-122"/>
              </a:rPr>
              <a:t>tick</a:t>
            </a:r>
            <a:r>
              <a:rPr lang="zh-CN" altLang="en-US" sz="2000" dirty="0">
                <a:solidFill>
                  <a:srgbClr val="333333"/>
                </a:solidFill>
                <a:latin typeface="宋体" panose="02010600030101010101" pitchFamily="2" charset="-122"/>
                <a:ea typeface="宋体" panose="02010600030101010101" pitchFamily="2" charset="-122"/>
              </a:rPr>
              <a:t>。</a:t>
            </a:r>
          </a:p>
          <a:p>
            <a:r>
              <a:rPr lang="zh-CN" altLang="en-US" sz="2000" b="1" dirty="0">
                <a:solidFill>
                  <a:srgbClr val="FF0000"/>
                </a:solidFill>
                <a:latin typeface="宋体" panose="02010600030101010101" pitchFamily="2" charset="-122"/>
                <a:ea typeface="宋体" panose="02010600030101010101" pitchFamily="2" charset="-122"/>
              </a:rPr>
              <a:t>其中</a:t>
            </a:r>
            <a:r>
              <a:rPr lang="en-US" altLang="zh-CN" sz="2000" b="1" dirty="0">
                <a:solidFill>
                  <a:srgbClr val="FF0000"/>
                </a:solidFill>
                <a:latin typeface="宋体" panose="02010600030101010101" pitchFamily="2" charset="-122"/>
                <a:ea typeface="宋体" panose="02010600030101010101" pitchFamily="2" charset="-122"/>
              </a:rPr>
              <a:t>timeout</a:t>
            </a:r>
            <a:r>
              <a:rPr lang="zh-CN" altLang="en-US" sz="2000" b="1" dirty="0">
                <a:solidFill>
                  <a:srgbClr val="FF0000"/>
                </a:solidFill>
                <a:latin typeface="宋体" panose="02010600030101010101" pitchFamily="2" charset="-122"/>
                <a:ea typeface="宋体" panose="02010600030101010101" pitchFamily="2" charset="-122"/>
              </a:rPr>
              <a:t>：</a:t>
            </a:r>
            <a:endParaRPr lang="en-US" altLang="zh-CN" sz="2000" b="1" dirty="0">
              <a:solidFill>
                <a:srgbClr val="FF0000"/>
              </a:solidFill>
              <a:latin typeface="宋体" panose="02010600030101010101" pitchFamily="2" charset="-122"/>
              <a:ea typeface="宋体" panose="02010600030101010101" pitchFamily="2" charset="-122"/>
            </a:endParaRPr>
          </a:p>
          <a:p>
            <a:pPr>
              <a:buFont typeface="Arial" panose="020B0604020202020204" pitchFamily="34" charset="0"/>
              <a:buChar char="•"/>
            </a:pPr>
            <a:r>
              <a:rPr lang="en-US" altLang="zh-CN" sz="2000" dirty="0">
                <a:solidFill>
                  <a:srgbClr val="333333"/>
                </a:solidFill>
                <a:latin typeface="宋体" panose="02010600030101010101" pitchFamily="2" charset="-122"/>
                <a:ea typeface="宋体" panose="02010600030101010101" pitchFamily="2" charset="-122"/>
              </a:rPr>
              <a:t>1</a:t>
            </a:r>
            <a:r>
              <a:rPr lang="zh-CN" altLang="en-US" sz="2000" dirty="0">
                <a:solidFill>
                  <a:srgbClr val="333333"/>
                </a:solidFill>
                <a:latin typeface="宋体" panose="02010600030101010101" pitchFamily="2" charset="-122"/>
                <a:ea typeface="宋体" panose="02010600030101010101" pitchFamily="2" charset="-122"/>
              </a:rPr>
              <a:t>）为</a:t>
            </a:r>
            <a:r>
              <a:rPr lang="en-US" altLang="zh-CN" sz="2000" dirty="0" err="1">
                <a:solidFill>
                  <a:srgbClr val="333333"/>
                </a:solidFill>
                <a:latin typeface="宋体" panose="02010600030101010101" pitchFamily="2" charset="-122"/>
                <a:ea typeface="宋体" panose="02010600030101010101" pitchFamily="2" charset="-122"/>
              </a:rPr>
              <a:t>NO_WAIT</a:t>
            </a:r>
            <a:r>
              <a:rPr lang="zh-CN" altLang="en-US" sz="2000" dirty="0">
                <a:solidFill>
                  <a:srgbClr val="333333"/>
                </a:solidFill>
                <a:latin typeface="宋体" panose="02010600030101010101" pitchFamily="2" charset="-122"/>
                <a:ea typeface="宋体" panose="02010600030101010101" pitchFamily="2" charset="-122"/>
              </a:rPr>
              <a:t>，则不等待，立即返回。</a:t>
            </a:r>
          </a:p>
          <a:p>
            <a:pPr>
              <a:buFont typeface="Arial" panose="020B0604020202020204" pitchFamily="34" charset="0"/>
              <a:buChar char="•"/>
            </a:pPr>
            <a:r>
              <a:rPr lang="en-US" altLang="zh-CN" sz="2000" dirty="0">
                <a:solidFill>
                  <a:srgbClr val="333333"/>
                </a:solidFill>
                <a:latin typeface="宋体" panose="02010600030101010101" pitchFamily="2" charset="-122"/>
                <a:ea typeface="宋体" panose="02010600030101010101" pitchFamily="2" charset="-122"/>
              </a:rPr>
              <a:t>2</a:t>
            </a:r>
            <a:r>
              <a:rPr lang="zh-CN" altLang="en-US" sz="2000" dirty="0">
                <a:solidFill>
                  <a:srgbClr val="333333"/>
                </a:solidFill>
                <a:latin typeface="宋体" panose="02010600030101010101" pitchFamily="2" charset="-122"/>
                <a:ea typeface="宋体" panose="02010600030101010101" pitchFamily="2" charset="-122"/>
              </a:rPr>
              <a:t>）为</a:t>
            </a:r>
            <a:r>
              <a:rPr lang="en-US" altLang="zh-CN" sz="2000" dirty="0" err="1">
                <a:solidFill>
                  <a:srgbClr val="333333"/>
                </a:solidFill>
                <a:latin typeface="宋体" panose="02010600030101010101" pitchFamily="2" charset="-122"/>
                <a:ea typeface="宋体" panose="02010600030101010101" pitchFamily="2" charset="-122"/>
              </a:rPr>
              <a:t>WAIT_FOREVER</a:t>
            </a:r>
            <a:r>
              <a:rPr lang="zh-CN" altLang="en-US" sz="2000" dirty="0">
                <a:solidFill>
                  <a:srgbClr val="333333"/>
                </a:solidFill>
                <a:latin typeface="宋体" panose="02010600030101010101" pitchFamily="2" charset="-122"/>
                <a:ea typeface="宋体" panose="02010600030101010101" pitchFamily="2" charset="-122"/>
              </a:rPr>
              <a:t>，则一直等待下去，知道队列为非满（对于发送）后非空（对于接受）</a:t>
            </a:r>
          </a:p>
          <a:p>
            <a:pPr>
              <a:buFont typeface="Arial" panose="020B0604020202020204" pitchFamily="34" charset="0"/>
              <a:buChar char="•"/>
            </a:pPr>
            <a:r>
              <a:rPr lang="en-US" altLang="zh-CN" sz="2000" dirty="0">
                <a:solidFill>
                  <a:srgbClr val="333333"/>
                </a:solidFill>
                <a:latin typeface="宋体" panose="02010600030101010101" pitchFamily="2" charset="-122"/>
                <a:ea typeface="宋体" panose="02010600030101010101" pitchFamily="2" charset="-122"/>
              </a:rPr>
              <a:t>3</a:t>
            </a:r>
            <a:r>
              <a:rPr lang="zh-CN" altLang="en-US" sz="2000" dirty="0">
                <a:solidFill>
                  <a:srgbClr val="333333"/>
                </a:solidFill>
                <a:latin typeface="宋体" panose="02010600030101010101" pitchFamily="2" charset="-122"/>
                <a:ea typeface="宋体" panose="02010600030101010101" pitchFamily="2" charset="-122"/>
              </a:rPr>
              <a:t>）为某个整形，则等待</a:t>
            </a:r>
            <a:r>
              <a:rPr lang="en-US" altLang="zh-CN" sz="2000" dirty="0">
                <a:solidFill>
                  <a:srgbClr val="333333"/>
                </a:solidFill>
                <a:latin typeface="宋体" panose="02010600030101010101" pitchFamily="2" charset="-122"/>
                <a:ea typeface="宋体" panose="02010600030101010101" pitchFamily="2" charset="-122"/>
              </a:rPr>
              <a:t>timeout</a:t>
            </a:r>
            <a:r>
              <a:rPr lang="zh-CN" altLang="en-US" sz="2000" dirty="0">
                <a:solidFill>
                  <a:srgbClr val="333333"/>
                </a:solidFill>
                <a:latin typeface="宋体" panose="02010600030101010101" pitchFamily="2" charset="-122"/>
                <a:ea typeface="宋体" panose="02010600030101010101" pitchFamily="2" charset="-122"/>
              </a:rPr>
              <a:t>个</a:t>
            </a:r>
            <a:r>
              <a:rPr lang="en-US" altLang="zh-CN" sz="2000" dirty="0">
                <a:solidFill>
                  <a:srgbClr val="333333"/>
                </a:solidFill>
                <a:latin typeface="宋体" panose="02010600030101010101" pitchFamily="2" charset="-122"/>
                <a:ea typeface="宋体" panose="02010600030101010101" pitchFamily="2" charset="-122"/>
              </a:rPr>
              <a:t>ticks</a:t>
            </a:r>
            <a:r>
              <a:rPr lang="zh-CN" altLang="en-US" sz="2000" dirty="0">
                <a:solidFill>
                  <a:srgbClr val="333333"/>
                </a:solidFill>
                <a:latin typeface="宋体" panose="02010600030101010101" pitchFamily="2" charset="-122"/>
                <a:ea typeface="宋体" panose="02010600030101010101" pitchFamily="2" charset="-122"/>
              </a:rPr>
              <a:t>，超过时限，则返回。</a:t>
            </a:r>
            <a:endParaRPr lang="zh-CN" altLang="en-US" sz="2000" b="0" i="0" dirty="0">
              <a:solidFill>
                <a:srgbClr val="333333"/>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0701916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VxWorks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442677" y="961110"/>
            <a:ext cx="889223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2400" b="1" dirty="0">
                <a:solidFill>
                  <a:srgbClr val="A50021"/>
                </a:solidFill>
                <a:latin typeface="黑体" panose="02010609060101010101" pitchFamily="2" charset="-122"/>
                <a:ea typeface="黑体" panose="02010609060101010101" pitchFamily="2" charset="-122"/>
              </a:rPr>
              <a:t>3.6.5</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Vxworks</a:t>
            </a:r>
            <a:r>
              <a:rPr lang="zh-CN" altLang="en-US" sz="2400" b="1" dirty="0">
                <a:solidFill>
                  <a:srgbClr val="A50021"/>
                </a:solidFill>
                <a:latin typeface="黑体" panose="02010609060101010101" pitchFamily="2" charset="-122"/>
                <a:ea typeface="黑体" panose="02010609060101010101" pitchFamily="2" charset="-122"/>
              </a:rPr>
              <a:t>消息队列</a:t>
            </a:r>
            <a:r>
              <a:rPr lang="en-US" altLang="zh-CN" sz="2400" b="1" dirty="0">
                <a:solidFill>
                  <a:srgbClr val="A50021"/>
                </a:solidFill>
                <a:latin typeface="黑体" panose="02010609060101010101" pitchFamily="2" charset="-122"/>
                <a:ea typeface="黑体" panose="02010609060101010101" pitchFamily="2" charset="-122"/>
              </a:rPr>
              <a:t>——</a:t>
            </a:r>
            <a:r>
              <a:rPr lang="en-US" altLang="zh-CN" sz="2400" b="1" dirty="0" err="1"/>
              <a:t>msgQDelete</a:t>
            </a:r>
            <a:endParaRPr lang="zh-CN" altLang="en-US" sz="2400" dirty="0">
              <a:ea typeface="黑体" panose="02010609060101010101" pitchFamily="2" charset="-122"/>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804069" y="1521740"/>
            <a:ext cx="8169450" cy="498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1800" b="1" dirty="0">
                <a:latin typeface="宋体" panose="02010600030101010101" pitchFamily="2" charset="-122"/>
                <a:ea typeface="宋体" panose="02010600030101010101" pitchFamily="2" charset="-122"/>
              </a:rPr>
              <a:t>STATUS </a:t>
            </a:r>
            <a:r>
              <a:rPr lang="en-US" altLang="zh-CN" sz="1800" b="1" dirty="0" err="1">
                <a:latin typeface="宋体" panose="02010600030101010101" pitchFamily="2" charset="-122"/>
                <a:ea typeface="宋体" panose="02010600030101010101" pitchFamily="2" charset="-122"/>
              </a:rPr>
              <a:t>msgQDelete</a:t>
            </a:r>
            <a:r>
              <a:rPr lang="en-US" altLang="zh-CN" sz="1800" b="1" dirty="0">
                <a:latin typeface="宋体" panose="02010600030101010101" pitchFamily="2" charset="-122"/>
                <a:ea typeface="宋体" panose="02010600030101010101" pitchFamily="2" charset="-122"/>
              </a:rPr>
              <a:t> (</a:t>
            </a:r>
          </a:p>
          <a:p>
            <a:pPr>
              <a:buNone/>
            </a:pP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MSG_Q_ID</a:t>
            </a:r>
            <a:r>
              <a:rPr lang="en-US" altLang="zh-CN" sz="1800" b="1" dirty="0">
                <a:latin typeface="宋体" panose="02010600030101010101" pitchFamily="2" charset="-122"/>
                <a:ea typeface="宋体" panose="02010600030101010101" pitchFamily="2" charset="-122"/>
              </a:rPr>
              <a:t> </a:t>
            </a:r>
            <a:r>
              <a:rPr lang="en-US" altLang="zh-CN" sz="1800" b="1" dirty="0" err="1">
                <a:latin typeface="宋体" panose="02010600030101010101" pitchFamily="2" charset="-122"/>
                <a:ea typeface="宋体" panose="02010600030101010101" pitchFamily="2" charset="-122"/>
              </a:rPr>
              <a:t>msgQId</a:t>
            </a:r>
            <a:r>
              <a:rPr lang="en-US" altLang="zh-CN" sz="1800" b="1" dirty="0">
                <a:latin typeface="宋体" panose="02010600030101010101" pitchFamily="2" charset="-122"/>
                <a:ea typeface="宋体" panose="02010600030101010101" pitchFamily="2" charset="-122"/>
              </a:rPr>
              <a:t> /* </a:t>
            </a:r>
            <a:r>
              <a:rPr lang="zh-CN" altLang="en-US" sz="1800" b="1" dirty="0">
                <a:latin typeface="宋体" panose="02010600030101010101" pitchFamily="2" charset="-122"/>
                <a:ea typeface="宋体" panose="02010600030101010101" pitchFamily="2" charset="-122"/>
              </a:rPr>
              <a:t>需要删除的消息队列的</a:t>
            </a:r>
            <a:r>
              <a:rPr lang="en-US" altLang="zh-CN" sz="1800" b="1" dirty="0">
                <a:latin typeface="宋体" panose="02010600030101010101" pitchFamily="2" charset="-122"/>
                <a:ea typeface="宋体" panose="02010600030101010101" pitchFamily="2" charset="-122"/>
              </a:rPr>
              <a:t>ID */</a:t>
            </a:r>
          </a:p>
          <a:p>
            <a:pPr>
              <a:buNone/>
            </a:pPr>
            <a:r>
              <a:rPr lang="en-US" altLang="zh-CN" sz="1800" b="1" dirty="0">
                <a:latin typeface="宋体" panose="02010600030101010101" pitchFamily="2" charset="-122"/>
                <a:ea typeface="宋体" panose="02010600030101010101" pitchFamily="2" charset="-122"/>
              </a:rPr>
              <a:t>)</a:t>
            </a:r>
          </a:p>
          <a:p>
            <a:pPr>
              <a:buNone/>
            </a:pPr>
            <a:endParaRPr lang="en-US" altLang="zh-CN" sz="1800" b="1" dirty="0">
              <a:latin typeface="宋体" panose="02010600030101010101" pitchFamily="2" charset="-122"/>
              <a:ea typeface="宋体" panose="02010600030101010101" pitchFamily="2" charset="-122"/>
            </a:endParaRPr>
          </a:p>
          <a:p>
            <a:pPr algn="just">
              <a:buNone/>
            </a:pPr>
            <a:r>
              <a:rPr lang="zh-CN" altLang="en-US" sz="2400" b="1" dirty="0">
                <a:latin typeface="宋体" panose="02010600030101010101" pitchFamily="2" charset="-122"/>
                <a:ea typeface="宋体" panose="02010600030101010101" pitchFamily="2" charset="-122"/>
              </a:rPr>
              <a:t>一旦</a:t>
            </a:r>
            <a:r>
              <a:rPr lang="en-US" altLang="zh-CN" sz="2400" b="1" dirty="0" err="1">
                <a:latin typeface="宋体" panose="02010600030101010101" pitchFamily="2" charset="-122"/>
                <a:ea typeface="宋体" panose="02010600030101010101" pitchFamily="2" charset="-122"/>
              </a:rPr>
              <a:t>msgQDelete</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操作执行完毕，阻塞在该消息队列上的</a:t>
            </a:r>
            <a:r>
              <a:rPr lang="en-US" altLang="zh-CN" sz="2400" b="1" dirty="0">
                <a:latin typeface="宋体" panose="02010600030101010101" pitchFamily="2" charset="-122"/>
                <a:ea typeface="宋体" panose="02010600030101010101" pitchFamily="2" charset="-122"/>
              </a:rPr>
              <a:t>Task</a:t>
            </a:r>
            <a:r>
              <a:rPr lang="zh-CN" altLang="en-US" sz="2400" b="1" dirty="0">
                <a:latin typeface="宋体" panose="02010600030101010101" pitchFamily="2" charset="-122"/>
                <a:ea typeface="宋体" panose="02010600030101010101" pitchFamily="2" charset="-122"/>
              </a:rPr>
              <a:t>，包括阻塞在发送队列、接收队列上的</a:t>
            </a:r>
            <a:r>
              <a:rPr lang="en-US" altLang="zh-CN" sz="2400" b="1" dirty="0">
                <a:latin typeface="宋体" panose="02010600030101010101" pitchFamily="2" charset="-122"/>
                <a:ea typeface="宋体" panose="02010600030101010101" pitchFamily="2" charset="-122"/>
              </a:rPr>
              <a:t>Task</a:t>
            </a:r>
            <a:r>
              <a:rPr lang="zh-CN" altLang="en-US" sz="2400" b="1" dirty="0">
                <a:latin typeface="宋体" panose="02010600030101010101" pitchFamily="2" charset="-122"/>
                <a:ea typeface="宋体" panose="02010600030101010101" pitchFamily="2" charset="-122"/>
              </a:rPr>
              <a:t>，都将被唤醒</a:t>
            </a:r>
            <a:r>
              <a:rPr lang="en-US" altLang="zh-CN" sz="2400" b="1" dirty="0">
                <a:latin typeface="宋体" panose="02010600030101010101" pitchFamily="2" charset="-122"/>
                <a:ea typeface="宋体" panose="02010600030101010101" pitchFamily="2" charset="-122"/>
              </a:rPr>
              <a:t>(</a:t>
            </a:r>
            <a:r>
              <a:rPr lang="en-US" altLang="zh-CN" sz="2400" b="1" dirty="0" err="1">
                <a:latin typeface="宋体" panose="02010600030101010101" pitchFamily="2" charset="-122"/>
                <a:ea typeface="宋体" panose="02010600030101010101" pitchFamily="2" charset="-122"/>
              </a:rPr>
              <a:t>Unpend</a:t>
            </a:r>
            <a:r>
              <a:rPr lang="en-US" altLang="zh-CN" sz="2400" b="1" dirty="0">
                <a:latin typeface="宋体" panose="02010600030101010101" pitchFamily="2" charset="-122"/>
                <a:ea typeface="宋体" panose="02010600030101010101" pitchFamily="2" charset="-122"/>
              </a:rPr>
              <a:t>)</a:t>
            </a:r>
            <a:r>
              <a:rPr lang="zh-CN" altLang="en-US" sz="2400" b="1" dirty="0">
                <a:latin typeface="宋体" panose="02010600030101010101" pitchFamily="2" charset="-122"/>
                <a:ea typeface="宋体" panose="02010600030101010101" pitchFamily="2" charset="-122"/>
              </a:rPr>
              <a:t>，而消息队列的</a:t>
            </a:r>
            <a:r>
              <a:rPr lang="en-US" altLang="zh-CN" sz="2400" b="1" dirty="0">
                <a:latin typeface="宋体" panose="02010600030101010101" pitchFamily="2" charset="-122"/>
                <a:ea typeface="宋体" panose="02010600030101010101" pitchFamily="2" charset="-122"/>
              </a:rPr>
              <a:t>ID</a:t>
            </a:r>
            <a:r>
              <a:rPr lang="zh-CN" altLang="en-US" sz="2400" b="1" dirty="0">
                <a:latin typeface="宋体" panose="02010600030101010101" pitchFamily="2" charset="-122"/>
                <a:ea typeface="宋体" panose="02010600030101010101" pitchFamily="2" charset="-122"/>
              </a:rPr>
              <a:t>从此不再有效。</a:t>
            </a:r>
            <a:endParaRPr lang="en-US" altLang="zh-CN" sz="2400" b="1" dirty="0">
              <a:latin typeface="宋体" panose="02010600030101010101" pitchFamily="2" charset="-122"/>
              <a:ea typeface="宋体" panose="02010600030101010101" pitchFamily="2" charset="-122"/>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644650" y="277813"/>
            <a:ext cx="6380163" cy="576262"/>
          </a:xfrm>
        </p:spPr>
        <p:txBody>
          <a:bodyPr/>
          <a:lstStyle/>
          <a:p>
            <a:pPr eaLnBrk="1" hangingPunct="1"/>
            <a:r>
              <a:rPr lang="en-US" altLang="zh-CN" dirty="0">
                <a:latin typeface="Times New Roman" panose="02020603050405020304" pitchFamily="18" charset="0"/>
                <a:ea typeface="宋体" panose="02010600030101010101" pitchFamily="2" charset="-122"/>
                <a:cs typeface="Times New Roman" panose="02020603050405020304" pitchFamily="18" charset="0"/>
              </a:rPr>
              <a:t>3.6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进程间通信</a:t>
            </a:r>
            <a:r>
              <a:rPr lang="en-US" altLang="zh-CN" dirty="0">
                <a:latin typeface="Times New Roman" panose="02020603050405020304" pitchFamily="18" charset="0"/>
                <a:ea typeface="宋体" panose="02010600030101010101" pitchFamily="2" charset="-122"/>
                <a:cs typeface="Times New Roman" panose="02020603050405020304" pitchFamily="18" charset="0"/>
              </a:rPr>
              <a:t>-</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VxWorks</a:t>
            </a:r>
            <a:endParaRPr lang="zh-CN" altLang="en-US"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251" name="Rectangle 3"/>
          <p:cNvSpPr>
            <a:spLocks noChangeArrowheads="1"/>
          </p:cNvSpPr>
          <p:nvPr/>
        </p:nvSpPr>
        <p:spPr bwMode="auto">
          <a:xfrm>
            <a:off x="442677" y="961110"/>
            <a:ext cx="8892233" cy="48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443230" indent="-263525">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23063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63830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2046605" indent="-2286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25038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9610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34182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875405" indent="-2286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2400" b="1" dirty="0">
                <a:solidFill>
                  <a:srgbClr val="A50021"/>
                </a:solidFill>
                <a:latin typeface="黑体" panose="02010609060101010101" pitchFamily="2" charset="-122"/>
                <a:ea typeface="黑体" panose="02010609060101010101" pitchFamily="2" charset="-122"/>
              </a:rPr>
              <a:t>3.6.5</a:t>
            </a:r>
            <a:r>
              <a:rPr lang="zh-CN" altLang="en-US" sz="2400" b="1" dirty="0">
                <a:solidFill>
                  <a:srgbClr val="A50021"/>
                </a:solidFill>
                <a:latin typeface="黑体" panose="02010609060101010101" pitchFamily="2" charset="-122"/>
                <a:ea typeface="黑体" panose="02010609060101010101" pitchFamily="2" charset="-122"/>
              </a:rPr>
              <a:t> </a:t>
            </a:r>
            <a:r>
              <a:rPr lang="en-US" altLang="zh-CN" sz="2400" b="1" dirty="0">
                <a:solidFill>
                  <a:srgbClr val="A50021"/>
                </a:solidFill>
                <a:latin typeface="黑体" panose="02010609060101010101" pitchFamily="2" charset="-122"/>
                <a:ea typeface="黑体" panose="02010609060101010101" pitchFamily="2" charset="-122"/>
              </a:rPr>
              <a:t>Vxworks</a:t>
            </a:r>
            <a:r>
              <a:rPr lang="zh-CN" altLang="en-US" sz="2400" b="1" dirty="0">
                <a:solidFill>
                  <a:srgbClr val="A50021"/>
                </a:solidFill>
                <a:latin typeface="黑体" panose="02010609060101010101" pitchFamily="2" charset="-122"/>
                <a:ea typeface="黑体" panose="02010609060101010101" pitchFamily="2" charset="-122"/>
              </a:rPr>
              <a:t>消息队列</a:t>
            </a:r>
            <a:endParaRPr lang="zh-CN" altLang="en-US" sz="2400" dirty="0">
              <a:ea typeface="黑体" panose="02010609060101010101" pitchFamily="2" charset="-122"/>
            </a:endParaRPr>
          </a:p>
        </p:txBody>
      </p:sp>
      <p:sp>
        <p:nvSpPr>
          <p:cNvPr id="53253" name="Rectangle 5"/>
          <p:cNvSpPr>
            <a:spLocks noChangeArrowheads="1"/>
          </p:cNvSpPr>
          <p:nvPr/>
        </p:nvSpPr>
        <p:spPr bwMode="auto">
          <a:xfrm>
            <a:off x="1173163" y="1628775"/>
            <a:ext cx="7239000" cy="461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tabLst>
                <a:tab pos="628650" algn="l"/>
              </a:tabLst>
              <a:defRPr kumimoji="1">
                <a:solidFill>
                  <a:schemeClr val="tx1"/>
                </a:solidFill>
                <a:latin typeface="Helvetica" pitchFamily="34" charset="0"/>
                <a:ea typeface="MS PGothic" panose="020B0600070205080204" pitchFamily="34" charset="-128"/>
              </a:defRPr>
            </a:lvl1pPr>
            <a:lvl2pPr marL="1071880" indent="-263525">
              <a:spcBef>
                <a:spcPct val="35000"/>
              </a:spcBef>
              <a:buClr>
                <a:srgbClr val="CC6600"/>
              </a:buClr>
              <a:buSzPct val="80000"/>
              <a:buFont typeface="Monotype Sorts" charset="2"/>
              <a:buChar char="l"/>
              <a:tabLst>
                <a:tab pos="628650" algn="l"/>
              </a:tabLst>
              <a:defRPr kumimoji="1">
                <a:solidFill>
                  <a:schemeClr val="tx1"/>
                </a:solidFill>
                <a:latin typeface="Helvetica" pitchFamily="34" charset="0"/>
                <a:ea typeface="MS PGothic" panose="020B0600070205080204" pitchFamily="34" charset="-128"/>
              </a:defRPr>
            </a:lvl2pPr>
            <a:lvl3pPr marL="1479550" indent="-228600">
              <a:spcBef>
                <a:spcPct val="35000"/>
              </a:spcBef>
              <a:buClr>
                <a:srgbClr val="009900"/>
              </a:buClr>
              <a:buSzPct val="75000"/>
              <a:buFont typeface="Webdings" panose="05030102010509060703" pitchFamily="18" charset="2"/>
              <a:buChar char="4"/>
              <a:tabLst>
                <a:tab pos="628650" algn="l"/>
              </a:tabLst>
              <a:defRPr kumimoji="1">
                <a:solidFill>
                  <a:schemeClr val="tx1"/>
                </a:solidFill>
                <a:latin typeface="Helvetica" pitchFamily="34" charset="0"/>
                <a:ea typeface="MS PGothic" panose="020B0600070205080204" pitchFamily="34" charset="-128"/>
              </a:defRPr>
            </a:lvl3pPr>
            <a:lvl4pPr marL="1887855" indent="-228600">
              <a:spcBef>
                <a:spcPct val="35000"/>
              </a:spcBef>
              <a:buClr>
                <a:schemeClr val="hlink"/>
              </a:buClr>
              <a:buSzPct val="75000"/>
              <a:buChar char="–"/>
              <a:tabLst>
                <a:tab pos="628650" algn="l"/>
              </a:tabLst>
              <a:defRPr kumimoji="1">
                <a:solidFill>
                  <a:schemeClr val="tx1"/>
                </a:solidFill>
                <a:latin typeface="Helvetica" pitchFamily="34" charset="0"/>
                <a:ea typeface="MS PGothic" panose="020B0600070205080204" pitchFamily="34" charset="-128"/>
              </a:defRPr>
            </a:lvl4pPr>
            <a:lvl5pPr marL="2295525" indent="-228600">
              <a:spcBef>
                <a:spcPct val="35000"/>
              </a:spcBef>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5pPr>
            <a:lvl6pPr marL="27527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6pPr>
            <a:lvl7pPr marL="32099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7pPr>
            <a:lvl8pPr marL="36671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8pPr>
            <a:lvl9pPr marL="4124325" indent="-228600" eaLnBrk="0" fontAlgn="base" hangingPunct="0">
              <a:spcBef>
                <a:spcPct val="35000"/>
              </a:spcBef>
              <a:spcAft>
                <a:spcPct val="0"/>
              </a:spcAft>
              <a:buClr>
                <a:srgbClr val="FF0066"/>
              </a:buClr>
              <a:buSzPct val="75000"/>
              <a:buChar char="»"/>
              <a:tabLst>
                <a:tab pos="628650" algn="l"/>
              </a:tabLst>
              <a:defRPr kumimoji="1">
                <a:solidFill>
                  <a:schemeClr val="tx1"/>
                </a:solidFill>
                <a:latin typeface="Helvetica" pitchFamily="34" charset="0"/>
                <a:ea typeface="MS PGothic" panose="020B0600070205080204" pitchFamily="34" charset="-128"/>
              </a:defRPr>
            </a:lvl9pPr>
          </a:lstStyle>
          <a:p>
            <a:pPr>
              <a:lnSpc>
                <a:spcPct val="130000"/>
              </a:lnSpc>
              <a:buFont typeface="Monotype Sorts" charset="2"/>
              <a:buNone/>
            </a:pPr>
            <a:endParaRPr lang="zh-CN" altLang="en-US" sz="2200" b="1">
              <a:solidFill>
                <a:srgbClr val="000099"/>
              </a:solidFill>
              <a:ea typeface="宋体" panose="02010600030101010101" pitchFamily="2" charset="-122"/>
            </a:endParaRPr>
          </a:p>
        </p:txBody>
      </p:sp>
      <p:sp>
        <p:nvSpPr>
          <p:cNvPr id="53255" name="Rectangle 3"/>
          <p:cNvSpPr>
            <a:spLocks noChangeArrowheads="1"/>
          </p:cNvSpPr>
          <p:nvPr/>
        </p:nvSpPr>
        <p:spPr bwMode="auto">
          <a:xfrm>
            <a:off x="804069" y="5222929"/>
            <a:ext cx="8169450" cy="127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5000"/>
              </a:spcBef>
              <a:buClr>
                <a:srgbClr val="993300"/>
              </a:buClr>
              <a:buSzPct val="90000"/>
              <a:buFont typeface="Monotype Sorts" charset="2"/>
              <a:buChar char="n"/>
              <a:defRPr kumimoji="1">
                <a:solidFill>
                  <a:schemeClr val="tx1"/>
                </a:solidFill>
                <a:latin typeface="Helvetica" pitchFamily="34" charset="0"/>
                <a:ea typeface="MS PGothic" panose="020B0600070205080204" pitchFamily="34" charset="-128"/>
              </a:defRPr>
            </a:lvl1pPr>
            <a:lvl2pPr marL="822325" indent="-285750">
              <a:spcBef>
                <a:spcPct val="35000"/>
              </a:spcBef>
              <a:buClr>
                <a:srgbClr val="CC6600"/>
              </a:buClr>
              <a:buSzPct val="80000"/>
              <a:buFont typeface="Monotype Sorts" charset="2"/>
              <a:buChar char="l"/>
              <a:defRPr kumimoji="1">
                <a:solidFill>
                  <a:schemeClr val="tx1"/>
                </a:solidFill>
                <a:latin typeface="Helvetica" pitchFamily="34" charset="0"/>
                <a:ea typeface="MS PGothic" panose="020B0600070205080204" pitchFamily="34" charset="-128"/>
              </a:defRPr>
            </a:lvl2pPr>
            <a:lvl3pPr marL="1085850" indent="-228600">
              <a:spcBef>
                <a:spcPct val="35000"/>
              </a:spcBef>
              <a:buClr>
                <a:srgbClr val="009900"/>
              </a:buClr>
              <a:buSzPct val="75000"/>
              <a:buFont typeface="Webdings" panose="05030102010509060703" pitchFamily="18" charset="2"/>
              <a:buChar char="4"/>
              <a:defRPr kumimoji="1">
                <a:solidFill>
                  <a:schemeClr val="tx1"/>
                </a:solidFill>
                <a:latin typeface="Helvetica" pitchFamily="34" charset="0"/>
                <a:ea typeface="MS PGothic" panose="020B0600070205080204" pitchFamily="34" charset="-128"/>
              </a:defRPr>
            </a:lvl3pPr>
            <a:lvl4pPr marL="1428750" indent="-228600">
              <a:spcBef>
                <a:spcPct val="35000"/>
              </a:spcBef>
              <a:buClr>
                <a:schemeClr val="hlink"/>
              </a:buClr>
              <a:buSzPct val="75000"/>
              <a:buChar char="–"/>
              <a:defRPr kumimoji="1">
                <a:solidFill>
                  <a:schemeClr val="tx1"/>
                </a:solidFill>
                <a:latin typeface="Helvetica" pitchFamily="34" charset="0"/>
                <a:ea typeface="MS PGothic" panose="020B0600070205080204" pitchFamily="34" charset="-128"/>
              </a:defRPr>
            </a:lvl4pPr>
            <a:lvl5pPr marL="1360805" indent="-50787300">
              <a:spcBef>
                <a:spcPct val="35000"/>
              </a:spcBef>
              <a:buClr>
                <a:srgbClr val="FF0066"/>
              </a:buClr>
              <a:buSzPct val="75000"/>
              <a:buChar char="»"/>
              <a:defRPr kumimoji="1">
                <a:solidFill>
                  <a:schemeClr val="tx1"/>
                </a:solidFill>
                <a:latin typeface="Helvetica" pitchFamily="34" charset="0"/>
                <a:ea typeface="MS PGothic" panose="020B0600070205080204" pitchFamily="34" charset="-128"/>
              </a:defRPr>
            </a:lvl5pPr>
            <a:lvl6pPr marL="18180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6pPr>
            <a:lvl7pPr marL="22752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7pPr>
            <a:lvl8pPr marL="27324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8pPr>
            <a:lvl9pPr marL="3189605" indent="-50787300" eaLnBrk="0" fontAlgn="base" hangingPunct="0">
              <a:spcBef>
                <a:spcPct val="35000"/>
              </a:spcBef>
              <a:spcAft>
                <a:spcPct val="0"/>
              </a:spcAft>
              <a:buClr>
                <a:srgbClr val="FF0066"/>
              </a:buClr>
              <a:buSzPct val="75000"/>
              <a:buChar char="»"/>
              <a:defRPr kumimoji="1">
                <a:solidFill>
                  <a:schemeClr val="tx1"/>
                </a:solidFill>
                <a:latin typeface="Helvetica" pitchFamily="34" charset="0"/>
                <a:ea typeface="MS PGothic" panose="020B0600070205080204" pitchFamily="34" charset="-128"/>
              </a:defRPr>
            </a:lvl9pPr>
          </a:lstStyle>
          <a:p>
            <a:pPr>
              <a:buNone/>
            </a:pPr>
            <a:r>
              <a:rPr lang="en-US" altLang="zh-CN" sz="2400" b="1" dirty="0">
                <a:latin typeface="宋体" panose="02010600030101010101" pitchFamily="2" charset="-122"/>
                <a:ea typeface="宋体" panose="02010600030101010101" pitchFamily="2" charset="-122"/>
                <a:hlinkClick r:id="rId3" action="ppaction://hlinkfile"/>
              </a:rPr>
              <a:t>Vxworks</a:t>
            </a:r>
            <a:r>
              <a:rPr lang="zh-CN" altLang="en-US" sz="2400" b="1" dirty="0">
                <a:latin typeface="宋体" panose="02010600030101010101" pitchFamily="2" charset="-122"/>
                <a:ea typeface="宋体" panose="02010600030101010101" pitchFamily="2" charset="-122"/>
                <a:hlinkClick r:id="rId3" action="ppaction://hlinkfile"/>
              </a:rPr>
              <a:t>使用消息队列的一个实例</a:t>
            </a: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69" y="1647091"/>
            <a:ext cx="7739063" cy="3319198"/>
          </a:xfrm>
          <a:prstGeom prst="rect">
            <a:avLst/>
          </a:prstGeom>
        </p:spPr>
      </p:pic>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idx="4294967295"/>
          </p:nvPr>
        </p:nvSpPr>
        <p:spPr/>
        <p:txBody>
          <a:bodyPr/>
          <a:lstStyle/>
          <a:p>
            <a:pPr>
              <a:buClr>
                <a:srgbClr val="0000FF"/>
              </a:buClr>
              <a:buFont typeface="Wingdings" panose="05000000000000000000" pitchFamily="2" charset="2"/>
              <a:buNone/>
            </a:pPr>
            <a:r>
              <a:rPr lang="en-US" altLang="zh-CN" dirty="0">
                <a:latin typeface="Times New Roman" panose="02020603050405020304" pitchFamily="18" charset="0"/>
                <a:ea typeface="宋体" panose="02010600030101010101" pitchFamily="2" charset="-122"/>
                <a:cs typeface="Times New Roman" panose="02020603050405020304" pitchFamily="18" charset="0"/>
              </a:rPr>
              <a:t>3.7 </a:t>
            </a:r>
            <a:r>
              <a:rPr lang="zh-CN" altLang="en-US" dirty="0">
                <a:latin typeface="Times New Roman" panose="02020603050405020304" pitchFamily="18" charset="0"/>
                <a:ea typeface="宋体" panose="02010600030101010101" pitchFamily="2" charset="-122"/>
                <a:cs typeface="Times New Roman" panose="02020603050405020304" pitchFamily="18" charset="0"/>
              </a:rPr>
              <a:t>进程的可执行映像</a:t>
            </a:r>
          </a:p>
        </p:txBody>
      </p:sp>
      <p:sp>
        <p:nvSpPr>
          <p:cNvPr id="88067" name="内容占位符 2"/>
          <p:cNvSpPr>
            <a:spLocks noGrp="1"/>
          </p:cNvSpPr>
          <p:nvPr>
            <p:ph idx="4294967295"/>
          </p:nvPr>
        </p:nvSpPr>
        <p:spPr>
          <a:xfrm>
            <a:off x="715010" y="972231"/>
            <a:ext cx="8229600" cy="4530725"/>
          </a:xfrm>
        </p:spPr>
        <p:txBody>
          <a:bodyPr/>
          <a:lstStyle/>
          <a:p>
            <a:r>
              <a:rPr lang="zh-CN" altLang="en-US" sz="16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进程是</a:t>
            </a:r>
            <a:r>
              <a:rPr lang="zh-CN" altLang="en-US" sz="1600" i="1" dirty="0">
                <a:solidFill>
                  <a:srgbClr val="C0000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imes New Roman" panose="02020603050405020304" pitchFamily="18" charset="0"/>
              </a:rPr>
              <a:t>运行</a:t>
            </a:r>
            <a:r>
              <a:rPr lang="zh-CN" altLang="en-US" sz="16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en-US" sz="1600" i="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程序</a:t>
            </a:r>
            <a:r>
              <a:rPr lang="zh-CN" altLang="en-US" sz="16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sz="1600"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考虑两件事：进程的可执行程序（文件）格式？如何创建进程</a:t>
            </a:r>
            <a:r>
              <a:rPr lang="en-US" altLang="zh-CN" sz="16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如何加载可执行文件？</a:t>
            </a:r>
            <a:endParaRPr lang="en-US" altLang="zh-CN" sz="1600" dirty="0">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静态链接、动态链接？</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（实例</a:t>
            </a:r>
            <a:r>
              <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打开微信可执行文件）</a:t>
            </a:r>
            <a:endParaRPr lang="en-US" altLang="zh-CN" sz="16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编译原理：什么是链接器、加载器和解释器？</a:t>
            </a:r>
          </a:p>
        </p:txBody>
      </p:sp>
      <p:pic>
        <p:nvPicPr>
          <p:cNvPr id="5" name="图片 4"/>
          <p:cNvPicPr>
            <a:picLocks noChangeAspect="1"/>
          </p:cNvPicPr>
          <p:nvPr/>
        </p:nvPicPr>
        <p:blipFill rotWithShape="1">
          <a:blip r:embed="rId3">
            <a:extLst>
              <a:ext uri="{28A0092B-C50C-407E-A947-70E740481C1C}">
                <a14:useLocalDpi xmlns:a14="http://schemas.microsoft.com/office/drawing/2010/main" val="0"/>
              </a:ext>
            </a:extLst>
          </a:blip>
          <a:srcRect l="1778" t="10285" r="1426" b="3050"/>
          <a:stretch>
            <a:fillRect/>
          </a:stretch>
        </p:blipFill>
        <p:spPr>
          <a:xfrm>
            <a:off x="1573973" y="2495914"/>
            <a:ext cx="6140472" cy="413026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7fe6c0ac-7c22-45c2-9512-0ba266a4d3a4"/>
  <p:tag name="COMMONDATA" val="eyJoZGlkIjoiMWRlYThkMGE4ZDk1OTBjYTZlZWYxNWI1NTc4NTNmODkifQ=="/>
</p:tagLst>
</file>

<file path=ppt/tags/tag2.xml><?xml version="1.0" encoding="utf-8"?>
<p:tagLst xmlns:a="http://schemas.openxmlformats.org/drawingml/2006/main" xmlns:r="http://schemas.openxmlformats.org/officeDocument/2006/relationships" xmlns:p="http://schemas.openxmlformats.org/presentationml/2006/main">
  <p:tag name="TIMING" val="|83.8|13.5"/>
</p:tagLst>
</file>

<file path=ppt/tags/tag3.xml><?xml version="1.0" encoding="utf-8"?>
<p:tagLst xmlns:a="http://schemas.openxmlformats.org/drawingml/2006/main" xmlns:r="http://schemas.openxmlformats.org/officeDocument/2006/relationships" xmlns:p="http://schemas.openxmlformats.org/presentationml/2006/main">
  <p:tag name="TIMING" val="|0|0|0|0"/>
</p:tagLst>
</file>

<file path=ppt/tags/tag4.xml><?xml version="1.0" encoding="utf-8"?>
<p:tagLst xmlns:a="http://schemas.openxmlformats.org/drawingml/2006/main" xmlns:r="http://schemas.openxmlformats.org/officeDocument/2006/relationships" xmlns:p="http://schemas.openxmlformats.org/presentationml/2006/main">
  <p:tag name="TIMING" val="|0|0.2|0|0|0.3"/>
</p:tagLst>
</file>

<file path=ppt/theme/theme1.xml><?xml version="1.0" encoding="utf-8"?>
<a:theme xmlns:a="http://schemas.openxmlformats.org/drawingml/2006/main" name="1_os-8">
  <a:themeElements>
    <a:clrScheme name="1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fontScheme name="1_os-8">
      <a:majorFont>
        <a:latin typeface="Arial"/>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a:ln>
              <a:noFill/>
            </a:ln>
            <a:solidFill>
              <a:schemeClr val="tx1"/>
            </a:solidFill>
            <a:effectLst/>
            <a:latin typeface="Verdana" panose="020B0604030504040204" pitchFamily="34" charset="0"/>
          </a:defRPr>
        </a:defPPr>
      </a:lstStyle>
    </a:lnDef>
  </a:objectDefaults>
  <a:extraClrSchemeLst>
    <a:extraClrScheme>
      <a:clrScheme name="1_os-8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1_os-8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os-8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1_os-8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1_os-8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1_os-8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1_os-8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1_os-8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3184</TotalTime>
  <Words>17270</Words>
  <Application>Microsoft Office PowerPoint</Application>
  <PresentationFormat>全屏显示(4:3)</PresentationFormat>
  <Paragraphs>1500</Paragraphs>
  <Slides>136</Slides>
  <Notes>97</Notes>
  <HiddenSlides>0</HiddenSlides>
  <MMClips>0</MMClips>
  <ScaleCrop>false</ScaleCrop>
  <HeadingPairs>
    <vt:vector size="8" baseType="variant">
      <vt:variant>
        <vt:lpstr>已用的字体</vt:lpstr>
      </vt:variant>
      <vt:variant>
        <vt:i4>22</vt:i4>
      </vt:variant>
      <vt:variant>
        <vt:lpstr>主题</vt:lpstr>
      </vt:variant>
      <vt:variant>
        <vt:i4>1</vt:i4>
      </vt:variant>
      <vt:variant>
        <vt:lpstr>嵌入 OLE 服务器</vt:lpstr>
      </vt:variant>
      <vt:variant>
        <vt:i4>1</vt:i4>
      </vt:variant>
      <vt:variant>
        <vt:lpstr>幻灯片标题</vt:lpstr>
      </vt:variant>
      <vt:variant>
        <vt:i4>136</vt:i4>
      </vt:variant>
    </vt:vector>
  </HeadingPairs>
  <TitlesOfParts>
    <vt:vector size="160" baseType="lpstr">
      <vt:lpstr>Adobe 仿宋 Std R</vt:lpstr>
      <vt:lpstr>Helvetica Neue</vt:lpstr>
      <vt:lpstr>Monotype Sorts</vt:lpstr>
      <vt:lpstr>MS Gothic</vt:lpstr>
      <vt:lpstr>等线</vt:lpstr>
      <vt:lpstr>仿宋</vt:lpstr>
      <vt:lpstr>黑体</vt:lpstr>
      <vt:lpstr>华文宋体</vt:lpstr>
      <vt:lpstr>华文行楷</vt:lpstr>
      <vt:lpstr>楷体</vt:lpstr>
      <vt:lpstr>楷体_GB2312</vt:lpstr>
      <vt:lpstr>宋体</vt:lpstr>
      <vt:lpstr>Arial</vt:lpstr>
      <vt:lpstr>Arial Black</vt:lpstr>
      <vt:lpstr>Cascadia Mono SemiBold</vt:lpstr>
      <vt:lpstr>Century Gothic</vt:lpstr>
      <vt:lpstr>Helvetica</vt:lpstr>
      <vt:lpstr>Tahoma</vt:lpstr>
      <vt:lpstr>Times New Roman</vt:lpstr>
      <vt:lpstr>Verdana</vt:lpstr>
      <vt:lpstr>Webdings</vt:lpstr>
      <vt:lpstr>Wingdings</vt:lpstr>
      <vt:lpstr>1_os-8</vt:lpstr>
      <vt:lpstr>剪辑</vt:lpstr>
      <vt:lpstr> 操作系统-进程</vt:lpstr>
      <vt:lpstr>第3章 进程</vt:lpstr>
      <vt:lpstr>3.1 进程的引入</vt:lpstr>
      <vt:lpstr>PowerPoint 演示文稿</vt:lpstr>
      <vt:lpstr>问题1:程序是如何运行起来的？</vt:lpstr>
      <vt:lpstr>程序执行的细节</vt:lpstr>
      <vt:lpstr>程序执行的细节(1)</vt:lpstr>
      <vt:lpstr>程序执行的细节(2)</vt:lpstr>
      <vt:lpstr>问题2:计算机中只有一个程序在执行吗?</vt:lpstr>
      <vt:lpstr>问题2:计算机中只有一个程序在执行吗?</vt:lpstr>
      <vt:lpstr>问题3:计算机系统的基本特征?</vt:lpstr>
      <vt:lpstr>问题4:一个程序vs.多个程序，效率？</vt:lpstr>
      <vt:lpstr>问题5:并发过程程序如何切换？</vt:lpstr>
      <vt:lpstr>问题5:并发过程程序如何切换？</vt:lpstr>
      <vt:lpstr>PowerPoint 演示文稿</vt:lpstr>
      <vt:lpstr>3.2 进程的概念</vt:lpstr>
      <vt:lpstr>3.2 进程的概念</vt:lpstr>
      <vt:lpstr>3.2 进程的概念</vt:lpstr>
      <vt:lpstr>3.2 进程的概念</vt:lpstr>
      <vt:lpstr>3.3 进程的描述与表达</vt:lpstr>
      <vt:lpstr>3.3 进程的描述与表达</vt:lpstr>
      <vt:lpstr>3.3 进程的描述与表达</vt:lpstr>
      <vt:lpstr>3.3 进程的描述与表达</vt:lpstr>
      <vt:lpstr>PowerPoint 演示文稿</vt:lpstr>
      <vt:lpstr>3.3 进程的描述与表达</vt:lpstr>
      <vt:lpstr>3.3 进程的描述与表达</vt:lpstr>
      <vt:lpstr>3.3 进程的描述与表达</vt:lpstr>
      <vt:lpstr>3.3 进程的描述与表达</vt:lpstr>
      <vt:lpstr>3.3 进程的描述与表达</vt:lpstr>
      <vt:lpstr>3.3 进程的描述与表达</vt:lpstr>
      <vt:lpstr>3.3 进程的描述与表达</vt:lpstr>
      <vt:lpstr>3.3 进程的描述与表达</vt:lpstr>
      <vt:lpstr>3.3 进程的描述与表达</vt:lpstr>
      <vt:lpstr>3.3 进程的描述与表达</vt:lpstr>
      <vt:lpstr>3.3 进程的描述与表达</vt:lpstr>
      <vt:lpstr>3.3 进程的描述与表达 UCOS任务控制块结构的主要成员</vt:lpstr>
      <vt:lpstr>3.3 进程的描述与表达 linux0.11任务控制块结构的主要成员</vt:lpstr>
      <vt:lpstr>3.4 进程操作</vt:lpstr>
      <vt:lpstr>3.4 进程操作</vt:lpstr>
      <vt:lpstr>3.4 进程操作</vt:lpstr>
      <vt:lpstr>3.4 进程操作</vt:lpstr>
      <vt:lpstr>3.4 进程操作</vt:lpstr>
      <vt:lpstr>3.4 进程操作</vt:lpstr>
      <vt:lpstr>PowerPoint 演示文稿</vt:lpstr>
      <vt:lpstr>int main() {      pid_t pid;     pid = fork(); /* fork a child process */    if (pid &lt; 0)  /* error occurred */      {  printf("Fork failed!\n");         exit(-1);      }    else if(pid == 0) /* child process */              {  execlp("/bin/ls",“ls",NULL);              }            else /* parent process */             {  wait(NULL); /* wating the child process to complete */                 printf("The child process complete!\n");                exit(0);             }  }</vt:lpstr>
      <vt:lpstr>PowerPoint 演示文稿</vt:lpstr>
      <vt:lpstr>PowerPoint 演示文稿</vt:lpstr>
      <vt:lpstr>3.5 进程调度</vt:lpstr>
      <vt:lpstr>3.5 进程调度</vt:lpstr>
      <vt:lpstr>PowerPoint 演示文稿</vt:lpstr>
      <vt:lpstr>PowerPoint 演示文稿</vt:lpstr>
      <vt:lpstr>PowerPoint 演示文稿</vt:lpstr>
      <vt:lpstr>PowerPoint 演示文稿</vt:lpstr>
      <vt:lpstr>3.5 进程调度</vt:lpstr>
      <vt:lpstr>调度情况1： 因等待某些事件而让出CPU</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 进程调度</vt:lpstr>
      <vt:lpstr>3.5 进程调度</vt:lpstr>
      <vt:lpstr>3.6 进程间通信-IPC</vt:lpstr>
      <vt:lpstr>3.6 进程间通信-IPC</vt:lpstr>
      <vt:lpstr>3.6 进程间通信-IPC</vt:lpstr>
      <vt:lpstr>PowerPoint 演示文稿</vt:lpstr>
      <vt:lpstr>3.6 进程间通信-IPC</vt:lpstr>
      <vt:lpstr>3.6 进程间通信-IPC</vt:lpstr>
      <vt:lpstr>3.6 进程间通信-RPC</vt:lpstr>
      <vt:lpstr>3.6 进程间通信-RPC</vt:lpstr>
      <vt:lpstr>3.6 进程间通信-RPC</vt:lpstr>
      <vt:lpstr>3.6 进程间通信-RPC</vt:lpstr>
      <vt:lpstr>3.6 进程间通信-RPC</vt:lpstr>
      <vt:lpstr>3.6 进程间通信-RPC</vt:lpstr>
      <vt:lpstr>3.6 进程间通信-RPC</vt:lpstr>
      <vt:lpstr>3.6 进程间通信-LPC</vt:lpstr>
      <vt:lpstr>PowerPoint 演示文稿</vt:lpstr>
      <vt:lpstr>3.6 进程间通信-LPC</vt:lpstr>
      <vt:lpstr>3.6 进程间通信-LPC</vt:lpstr>
      <vt:lpstr>3.6 进程间通信-linux</vt:lpstr>
      <vt:lpstr>PowerPoint 演示文稿</vt:lpstr>
      <vt:lpstr>3.6 进程间通信</vt:lpstr>
      <vt:lpstr>PowerPoint 演示文稿</vt:lpstr>
      <vt:lpstr>PowerPoint 演示文稿</vt:lpstr>
      <vt:lpstr>PowerPoint 演示文稿</vt:lpstr>
      <vt:lpstr>PowerPoint 演示文稿</vt:lpstr>
      <vt:lpstr>PowerPoint 演示文稿</vt:lpstr>
      <vt:lpstr>PowerPoint 演示文稿</vt:lpstr>
      <vt:lpstr>3.6 进程间通信-windows</vt:lpstr>
      <vt:lpstr>3.6 进程间通信-VxWorks</vt:lpstr>
      <vt:lpstr>3.6 进程间通信-VxWorks</vt:lpstr>
      <vt:lpstr>3.6 进程间通信-VxWorks</vt:lpstr>
      <vt:lpstr>3.6 进程间通信-VxWorks</vt:lpstr>
      <vt:lpstr>3.6 进程间通信-VxWorks</vt:lpstr>
      <vt:lpstr>3.6 进程间通信-VxWorks</vt:lpstr>
      <vt:lpstr>3.6 进程间通信-VxWorks</vt:lpstr>
      <vt:lpstr>3.7 进程的可执行映像</vt:lpstr>
      <vt:lpstr>PowerPoint 演示文稿</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3.7 进程的可执行映像</vt:lpstr>
      <vt:lpstr>PowerPoint 演示文稿</vt:lpstr>
      <vt:lpstr>进程的内存映像</vt:lpstr>
      <vt:lpstr>进程地址0x0804 8000产生？</vt:lpstr>
      <vt:lpstr>PowerPoint 演示文稿</vt:lpstr>
      <vt:lpstr>进程总结</vt:lpstr>
      <vt:lpstr>多进程并存会相互影响</vt:lpstr>
      <vt:lpstr>100不是实际的内存地址</vt:lpstr>
      <vt:lpstr>地址空间：保护进程的基本机制</vt:lpstr>
      <vt:lpstr>地址空间和程序执行可以分离吗?</vt:lpstr>
      <vt:lpstr>小问题</vt:lpstr>
    </vt:vector>
  </TitlesOfParts>
  <Company>Lucent Technologies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4:  Processes</dc:title>
  <dc:creator>Marilyn Turnamian</dc:creator>
  <cp:lastModifiedBy>峰 王</cp:lastModifiedBy>
  <cp:revision>986</cp:revision>
  <cp:lastPrinted>2001-06-14T14:14:00Z</cp:lastPrinted>
  <dcterms:created xsi:type="dcterms:W3CDTF">2009-09-02T23:06:00Z</dcterms:created>
  <dcterms:modified xsi:type="dcterms:W3CDTF">2023-06-19T16:48:25Z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D7FF3AE5E5DC480BAC44184605759B08_12</vt:lpwstr>
  </property>
  <property fmtid="{D5CDD505-2E9C-101B-9397-08002B2CF9AE}" pid="3" name="KSOProductBuildVer">
    <vt:lpwstr>2052-11.1.0.14036</vt:lpwstr>
  </property>
</Properties>
</file>